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8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0DB13-68E3-4FDC-AD31-1588C1591BDB}" type="datetimeFigureOut">
              <a:rPr kumimoji="1" lang="ja-JP" altLang="en-US" smtClean="0"/>
              <a:pPr/>
              <a:t>2013/7/9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54F03-87A6-4BB4-88F1-30F5A59138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9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54F03-87A6-4BB4-88F1-30F5A591383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A93081B-8A8E-468D-871F-F28B56E935C3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2013/7/9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EE06537-2B7C-42CC-864E-A22E6DF3926B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‹#›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93081B-8A8E-468D-871F-F28B56E935C3}" type="datetimeFigureOut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2013/7/9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E06537-2B7C-42CC-864E-A22E6DF3926B}" type="slidenum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‹#›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539180" y="10343961"/>
            <a:ext cx="1600200" cy="527403"/>
          </a:xfrm>
          <a:noFill/>
        </p:spPr>
        <p:txBody>
          <a:bodyPr/>
          <a:lstStyle/>
          <a:p>
            <a:pPr algn="r" rtl="0"/>
            <a:fld id="{32E90DD9-05B6-49C7-B6AF-30B09E6F7D7F}" type="slidenum">
              <a:rPr kumimoji="1" lang="en-US" altLang="ja-JP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charset="-128"/>
                <a:cs typeface="+mn-cs"/>
              </a:rPr>
              <a:pPr algn="r" rtl="0"/>
              <a:t>1</a:t>
            </a:fld>
            <a:endParaRPr kumimoji="1" lang="en-US" altLang="ja-JP" sz="1200" kern="1200" dirty="0">
              <a:solidFill>
                <a:prstClr val="black">
                  <a:tint val="75000"/>
                </a:prstClr>
              </a:solidFill>
              <a:latin typeface="Calibri"/>
              <a:ea typeface="ＭＳ Ｐゴシック" charset="-128"/>
              <a:cs typeface="+mn-cs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197971" y="2720752"/>
            <a:ext cx="2160000" cy="72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「</a:t>
            </a:r>
            <a:r>
              <a:rPr kumimoji="1" lang="ja-JP" altLang="en-US" u="heavy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保険外</a:t>
            </a:r>
            <a:r>
              <a:rPr kumimoji="1" lang="ja-JP" altLang="en-US" u="heavy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併用</a:t>
            </a:r>
            <a:r>
              <a:rPr kumimoji="1" lang="ja-JP" altLang="en-US" u="heavy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療養費</a:t>
            </a:r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」</a:t>
            </a:r>
            <a:endParaRPr kumimoji="1" lang="en-US" altLang="ja-JP" kern="1200" dirty="0" smtClean="0">
              <a:solidFill>
                <a:prstClr val="black"/>
              </a:solidFill>
              <a:latin typeface="Times New Roman" pitchFamily="18" charset="0"/>
              <a:ea typeface="ＭＳ Ｐゴシック"/>
              <a:cs typeface="+mn-cs"/>
            </a:endParaRPr>
          </a:p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として医療</a:t>
            </a:r>
            <a:r>
              <a:rPr kumimoji="1" lang="ja-JP" altLang="en-US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保険で給付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043336" y="2720752"/>
            <a:ext cx="118586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「</a:t>
            </a:r>
            <a:r>
              <a:rPr kumimoji="1" lang="ja-JP" altLang="en-US" u="heavy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先進医療費</a:t>
            </a:r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」</a:t>
            </a:r>
            <a:r>
              <a:rPr lang="ja-JP" altLang="en-US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</a:rPr>
              <a:t>として</a:t>
            </a:r>
            <a:endParaRPr lang="en-US" altLang="ja-JP" dirty="0" smtClean="0">
              <a:solidFill>
                <a:prstClr val="black"/>
              </a:solidFill>
              <a:latin typeface="Times New Roman" pitchFamily="18" charset="0"/>
              <a:ea typeface="ＭＳ Ｐゴシック"/>
            </a:endParaRPr>
          </a:p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掛かった費用</a:t>
            </a:r>
            <a:endParaRPr kumimoji="1" lang="ja-JP" altLang="en-US" kern="1200" dirty="0">
              <a:solidFill>
                <a:prstClr val="black"/>
              </a:solidFill>
              <a:latin typeface="Times New Roman" pitchFamily="18" charset="0"/>
              <a:ea typeface="ＭＳ Ｐゴシック"/>
              <a:cs typeface="+mn-cs"/>
            </a:endParaRPr>
          </a:p>
        </p:txBody>
      </p:sp>
      <p:sp>
        <p:nvSpPr>
          <p:cNvPr id="7174" name="Rectangle 5" descr="右上がり対角線"/>
          <p:cNvSpPr>
            <a:spLocks noChangeArrowheads="1"/>
          </p:cNvSpPr>
          <p:nvPr/>
        </p:nvSpPr>
        <p:spPr bwMode="auto">
          <a:xfrm>
            <a:off x="1161024" y="1479390"/>
            <a:ext cx="2484000" cy="900000"/>
          </a:xfrm>
          <a:prstGeom prst="rect">
            <a:avLst/>
          </a:prstGeom>
          <a:pattFill prst="ltUpDiag">
            <a:fgClr>
              <a:srgbClr val="00CC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pPr algn="l" rtl="0"/>
            <a:endParaRPr kumimoji="1" lang="ja-JP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252957" y="1600087"/>
            <a:ext cx="2320059" cy="51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sz="2000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基礎的部分</a:t>
            </a: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 flipH="1" flipV="1">
            <a:off x="2277971" y="2432021"/>
            <a:ext cx="0" cy="317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kumimoji="1" lang="ja-JP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178" name="Rectangle 9" descr="20%"/>
          <p:cNvSpPr>
            <a:spLocks noChangeArrowheads="1"/>
          </p:cNvSpPr>
          <p:nvPr/>
        </p:nvSpPr>
        <p:spPr bwMode="auto">
          <a:xfrm>
            <a:off x="3645023" y="1479390"/>
            <a:ext cx="1678341" cy="900000"/>
          </a:xfrm>
          <a:prstGeom prst="rect">
            <a:avLst/>
          </a:prstGeom>
          <a:pattFill prst="pct20">
            <a:fgClr>
              <a:srgbClr val="00CCFF"/>
            </a:fgClr>
            <a:bgClr>
              <a:schemeClr val="bg1"/>
            </a:bgClr>
          </a:patt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pPr algn="l" rtl="0"/>
            <a:endParaRPr kumimoji="1" lang="ja-JP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628407" y="1244728"/>
            <a:ext cx="0" cy="1260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l" rtl="0"/>
            <a:endParaRPr kumimoji="1" lang="ja-JP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3645023" y="1555597"/>
            <a:ext cx="1678341" cy="60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sz="2000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先進医療部分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1252957" y="1964608"/>
            <a:ext cx="2320059" cy="40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sz="1400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（</a:t>
            </a:r>
            <a:r>
              <a:rPr kumimoji="1" lang="ja-JP" altLang="en-US" sz="1400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一般保険診療と</a:t>
            </a:r>
            <a:r>
              <a:rPr kumimoji="1" lang="ja-JP" altLang="en-US" sz="1400" kern="1200" dirty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共通する部分）</a:t>
            </a:r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2997605" y="10577854"/>
            <a:ext cx="48467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lnSpc>
                <a:spcPct val="90000"/>
              </a:lnSpc>
              <a:spcBef>
                <a:spcPct val="20000"/>
              </a:spcBef>
            </a:pPr>
            <a:endParaRPr kumimoji="1" lang="ja-JP" altLang="ja-JP" kern="1200">
              <a:solidFill>
                <a:prstClr val="black"/>
              </a:solidFill>
              <a:latin typeface="Times New Roman" pitchFamily="18" charset="0"/>
              <a:ea typeface="ＭＳ ゴシック" pitchFamily="49" charset="-128"/>
              <a:cs typeface="+mn-cs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34543" y="488504"/>
            <a:ext cx="6588919" cy="496307"/>
          </a:xfrm>
          <a:prstGeom prst="rect">
            <a:avLst/>
          </a:prstGeom>
          <a:solidFill>
            <a:srgbClr val="CFDEB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algn="ctr" rtl="0">
              <a:spcBef>
                <a:spcPct val="0"/>
              </a:spcBef>
              <a:defRPr/>
            </a:pPr>
            <a:r>
              <a:rPr kumimoji="1" lang="ja-JP" altLang="en-US" sz="2400" kern="1200" dirty="0" smtClean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先進医療における保険外</a:t>
            </a:r>
            <a:r>
              <a:rPr kumimoji="1" lang="ja-JP" altLang="en-US" sz="2400" kern="1200" dirty="0">
                <a:solidFill>
                  <a:prstClr val="black"/>
                </a:solidFill>
                <a:latin typeface="Calibri"/>
                <a:ea typeface="ＭＳ Ｐゴシック"/>
                <a:cs typeface="+mn-cs"/>
              </a:rPr>
              <a:t>併用療養費について</a:t>
            </a:r>
            <a:endParaRPr kumimoji="1" lang="en-US" altLang="ja-JP" sz="2400" kern="1200" dirty="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451022"/>
            <a:ext cx="686876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charset="-128"/>
              </a:rPr>
              <a:t>【</a:t>
            </a: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ＭＳ Ｐゴシック" charset="-128"/>
              </a:rPr>
              <a:t>例</a:t>
            </a:r>
            <a:r>
              <a:rPr lang="en-US" altLang="ja-JP" sz="1600" b="1" dirty="0" smtClean="0">
                <a:latin typeface="ＭＳ Ｐゴシック" pitchFamily="50" charset="-128"/>
                <a:ea typeface="ＭＳ Ｐゴシック" pitchFamily="50" charset="-128"/>
                <a:cs typeface="ＭＳ Ｐゴシック" charset="-128"/>
              </a:rPr>
              <a:t>】</a:t>
            </a:r>
            <a:r>
              <a:rPr kumimoji="1" 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charset="-128"/>
              </a:rPr>
              <a:t>総医療費が１００万円、うち先進医療に係る費用が２０万円だったケース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charset="-128"/>
              </a:rPr>
              <a:t> 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charset="-128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一般</a:t>
            </a:r>
            <a:r>
              <a:rPr lang="ja-JP" altLang="en-US" sz="1600" dirty="0">
                <a:solidFill>
                  <a:prstClr val="black"/>
                </a:solidFill>
                <a:latin typeface="ＭＳ Ｐゴシック" pitchFamily="50" charset="-128"/>
                <a:ea typeface="ＭＳ Ｐゴシック" pitchFamily="50" charset="-128"/>
              </a:rPr>
              <a:t>保険診療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と共通する部分（診察、検査、投薬、入院料等）８０万円は、医療保険として給付される。</a:t>
            </a:r>
            <a:endParaRPr lang="en-US" altLang="ja-JP" sz="1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ＭＳ Ｐゴシック" charset="-128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/>
              <a:t>保険給付分＝８０万円（１０割） </a:t>
            </a:r>
            <a:br>
              <a:rPr lang="ja-JP" altLang="en-US" sz="1600" dirty="0" smtClean="0"/>
            </a:br>
            <a:r>
              <a:rPr lang="ja-JP" altLang="en-US" sz="1600" dirty="0" smtClean="0"/>
              <a:t>患者負担が３割の場合、</a:t>
            </a:r>
            <a:endParaRPr lang="en-US" altLang="ja-JP" sz="1600" dirty="0" smtClean="0"/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/>
              <a:t>	</a:t>
            </a:r>
            <a:r>
              <a:rPr lang="en-US" altLang="ja-JP" sz="1600" dirty="0" smtClean="0"/>
              <a:t>	</a:t>
            </a:r>
            <a:r>
              <a:rPr lang="ja-JP" altLang="en-US" sz="1600" dirty="0" smtClean="0"/>
              <a:t>・７割にあたる５６万円が各健康保険制度から給付。</a:t>
            </a:r>
            <a:br>
              <a:rPr lang="ja-JP" altLang="en-US" sz="1600" dirty="0" smtClean="0"/>
            </a:br>
            <a:r>
              <a:rPr lang="en-US" altLang="ja-JP" sz="1600" dirty="0" smtClean="0"/>
              <a:t>	</a:t>
            </a:r>
            <a:r>
              <a:rPr lang="ja-JP" altLang="en-US" sz="1600" dirty="0" smtClean="0"/>
              <a:t>・３割にあたる２４万円が患者の一部負担金。</a:t>
            </a:r>
            <a:endParaRPr lang="en-US" altLang="ja-JP" sz="1600" dirty="0" smtClean="0"/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endParaRPr lang="ja-JP" altLang="en-US" sz="1600" dirty="0" smtClean="0"/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2.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　 先進医療に係る費用２０万円は、全額を患者が負担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altLang="ja-JP" sz="16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3231" y="8225869"/>
            <a:ext cx="674415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u="heavy" dirty="0" smtClean="0">
                <a:latin typeface="ＭＳ Ｐゴシック" pitchFamily="50" charset="-128"/>
                <a:ea typeface="ＭＳ Ｐゴシック" pitchFamily="50" charset="-128"/>
              </a:rPr>
              <a:t>Ⅰ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の額を様式第１号別添の保険外併用療養費分①の欄に、</a:t>
            </a:r>
            <a:endParaRPr lang="en-US" altLang="ja-JP" sz="1600" u="heavy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u="heavy" dirty="0" smtClean="0">
                <a:latin typeface="ＭＳ Ｐゴシック" pitchFamily="50" charset="-128"/>
                <a:ea typeface="ＭＳ Ｐゴシック" pitchFamily="50" charset="-128"/>
              </a:rPr>
              <a:t>Ⅱ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の額を様式第１号別添の保険外併用療養費に係る一部負担金②の欄に、</a:t>
            </a:r>
            <a:endParaRPr lang="en-US" altLang="ja-JP" sz="1600" u="heavy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u="heavy" dirty="0">
                <a:latin typeface="ＭＳ Ｐゴシック" pitchFamily="50" charset="-128"/>
                <a:ea typeface="ＭＳ Ｐゴシック" pitchFamily="50" charset="-128"/>
              </a:rPr>
              <a:t>Ⅲ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の額を様式第１号別添の先進医療費用③又は④の欄に、</a:t>
            </a:r>
            <a:endParaRPr lang="en-US" altLang="ja-JP" sz="1600" u="heavy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u="heavy" dirty="0">
                <a:latin typeface="ＭＳ Ｐゴシック" pitchFamily="50" charset="-128"/>
                <a:ea typeface="ＭＳ Ｐゴシック" pitchFamily="50" charset="-128"/>
              </a:rPr>
              <a:t>Ⅳ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の額を様式第１号別添の総合計（①</a:t>
            </a:r>
            <a:r>
              <a:rPr lang="en-US" altLang="ja-JP" sz="1600" u="heavy" dirty="0" smtClean="0">
                <a:latin typeface="ＭＳ Ｐゴシック" pitchFamily="50" charset="-128"/>
                <a:ea typeface="ＭＳ Ｐゴシック" pitchFamily="50" charset="-128"/>
              </a:rPr>
              <a:t>+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②</a:t>
            </a:r>
            <a:r>
              <a:rPr lang="en-US" altLang="ja-JP" sz="1600" u="heavy" dirty="0" smtClean="0">
                <a:latin typeface="ＭＳ Ｐゴシック" pitchFamily="50" charset="-128"/>
                <a:ea typeface="ＭＳ Ｐゴシック" pitchFamily="50" charset="-128"/>
              </a:rPr>
              <a:t>+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③</a:t>
            </a:r>
            <a:r>
              <a:rPr lang="en-US" altLang="ja-JP" sz="1600" u="heavy" dirty="0" smtClean="0">
                <a:latin typeface="ＭＳ Ｐゴシック" pitchFamily="50" charset="-128"/>
                <a:ea typeface="ＭＳ Ｐゴシック" pitchFamily="50" charset="-128"/>
              </a:rPr>
              <a:t>+</a:t>
            </a:r>
            <a:r>
              <a:rPr lang="ja-JP" altLang="en-US" sz="1600" u="heavy" dirty="0" smtClean="0">
                <a:latin typeface="ＭＳ Ｐゴシック" pitchFamily="50" charset="-128"/>
                <a:ea typeface="ＭＳ Ｐゴシック" pitchFamily="50" charset="-128"/>
              </a:rPr>
              <a:t>④）の欄に記入すること。</a:t>
            </a:r>
            <a:endParaRPr lang="ja-JP" altLang="en-US" sz="1600" u="heavy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29888" y="20073"/>
            <a:ext cx="11079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6251789"/>
            <a:ext cx="646281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下矢印 3"/>
          <p:cNvSpPr/>
          <p:nvPr/>
        </p:nvSpPr>
        <p:spPr>
          <a:xfrm>
            <a:off x="2642295" y="7804620"/>
            <a:ext cx="792088" cy="35072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043335" y="2720752"/>
            <a:ext cx="118586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「</a:t>
            </a:r>
            <a:r>
              <a:rPr kumimoji="1" lang="ja-JP" altLang="en-US" u="heavy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先進医療費</a:t>
            </a:r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」</a:t>
            </a:r>
            <a:r>
              <a:rPr lang="ja-JP" altLang="en-US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</a:rPr>
              <a:t>として</a:t>
            </a:r>
            <a:endParaRPr lang="en-US" altLang="ja-JP" dirty="0" smtClean="0">
              <a:solidFill>
                <a:prstClr val="black"/>
              </a:solidFill>
              <a:latin typeface="Times New Roman" pitchFamily="18" charset="0"/>
              <a:ea typeface="ＭＳ Ｐゴシック"/>
            </a:endParaRPr>
          </a:p>
          <a:p>
            <a:pPr algn="ctr" rtl="0"/>
            <a:r>
              <a:rPr kumimoji="1" lang="ja-JP" altLang="en-US" kern="1200" dirty="0" smtClean="0">
                <a:solidFill>
                  <a:prstClr val="black"/>
                </a:solidFill>
                <a:latin typeface="Times New Roman" pitchFamily="18" charset="0"/>
                <a:ea typeface="ＭＳ Ｐゴシック"/>
                <a:cs typeface="+mn-cs"/>
              </a:rPr>
              <a:t>掛かった費用</a:t>
            </a:r>
            <a:endParaRPr kumimoji="1" lang="ja-JP" altLang="en-US" kern="1200" dirty="0">
              <a:solidFill>
                <a:prstClr val="black"/>
              </a:solidFill>
              <a:latin typeface="Times New Roman" pitchFamily="18" charset="0"/>
              <a:ea typeface="ＭＳ Ｐゴシック"/>
              <a:cs typeface="+mn-cs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 flipV="1">
            <a:off x="4487988" y="2432021"/>
            <a:ext cx="0" cy="317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 rtl="0"/>
            <a:endParaRPr kumimoji="1" lang="ja-JP" altLang="en-US" kern="120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187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31</cp:revision>
  <cp:lastPrinted>2013-07-08T10:13:11Z</cp:lastPrinted>
  <dcterms:created xsi:type="dcterms:W3CDTF">2010-08-24T01:36:35Z</dcterms:created>
  <dcterms:modified xsi:type="dcterms:W3CDTF">2013-07-09T02:32:39Z</dcterms:modified>
</cp:coreProperties>
</file>