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6858000" cy="9906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236" y="1818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10DB13-68E3-4FDC-AD31-1588C1591BDB}" type="datetimeFigureOut">
              <a:rPr kumimoji="1" lang="ja-JP" altLang="en-US" smtClean="0"/>
              <a:pPr/>
              <a:t>2013/7/9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2114550" y="746125"/>
            <a:ext cx="25781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0720" y="4721186"/>
            <a:ext cx="5445760" cy="44727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254F03-87A6-4BB4-88F1-30F5A591383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04922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>
          <a:xfrm>
            <a:off x="2114550" y="746125"/>
            <a:ext cx="2578100" cy="3725863"/>
          </a:xfrm>
        </p:spPr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254F03-87A6-4BB4-88F1-30F5A5913835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 rtl="0"/>
            <a:fld id="{DA93081B-8A8E-468D-871F-F28B56E935C3}" type="datetimeFigureOut">
              <a:rPr kumimoji="1" lang="ja-JP" altLang="en-US" sz="1200" kern="120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  <a:cs typeface="+mn-cs"/>
              </a:rPr>
              <a:pPr algn="l" rtl="0"/>
              <a:t>2013/7/9</a:t>
            </a:fld>
            <a:endParaRPr kumimoji="1" lang="ja-JP" altLang="en-US" sz="1200" kern="120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  <a:cs typeface="+mn-cs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 rtl="0"/>
            <a:endParaRPr kumimoji="1" lang="ja-JP" altLang="en-US" sz="1200" kern="120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  <a:cs typeface="+mn-cs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rtl="0"/>
            <a:fld id="{FEE06537-2B7C-42CC-864E-A22E6DF3926B}" type="slidenum">
              <a:rPr kumimoji="1" lang="ja-JP" altLang="en-US" sz="1200" kern="120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  <a:cs typeface="+mn-cs"/>
              </a:rPr>
              <a:pPr algn="r" rtl="0"/>
              <a:t>‹#›</a:t>
            </a:fld>
            <a:endParaRPr kumimoji="1" lang="ja-JP" altLang="en-US" sz="1200" kern="120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  <a:cs typeface="+mn-c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 rtl="0"/>
            <a:fld id="{DA93081B-8A8E-468D-871F-F28B56E935C3}" type="datetimeFigureOut">
              <a:rPr kumimoji="1" lang="ja-JP" altLang="en-US" sz="1200" kern="120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  <a:cs typeface="+mn-cs"/>
              </a:rPr>
              <a:pPr algn="l" rtl="0"/>
              <a:t>2013/7/9</a:t>
            </a:fld>
            <a:endParaRPr kumimoji="1" lang="ja-JP" altLang="en-US" sz="1200" kern="120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  <a:cs typeface="+mn-cs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 rtl="0"/>
            <a:endParaRPr kumimoji="1" lang="ja-JP" altLang="en-US" sz="1200" kern="120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  <a:cs typeface="+mn-cs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rtl="0"/>
            <a:fld id="{FEE06537-2B7C-42CC-864E-A22E6DF3926B}" type="slidenum">
              <a:rPr kumimoji="1" lang="ja-JP" altLang="en-US" sz="1200" kern="120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  <a:cs typeface="+mn-cs"/>
              </a:rPr>
              <a:pPr algn="r" rtl="0"/>
              <a:t>‹#›</a:t>
            </a:fld>
            <a:endParaRPr kumimoji="1" lang="ja-JP" altLang="en-US" sz="1200" kern="120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  <a:cs typeface="+mn-c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96701"/>
            <a:ext cx="1543050" cy="8452203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42900" y="396701"/>
            <a:ext cx="4514850" cy="8452203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 rtl="0"/>
            <a:fld id="{DA93081B-8A8E-468D-871F-F28B56E935C3}" type="datetimeFigureOut">
              <a:rPr kumimoji="1" lang="ja-JP" altLang="en-US" sz="1200" kern="120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  <a:cs typeface="+mn-cs"/>
              </a:rPr>
              <a:pPr algn="l" rtl="0"/>
              <a:t>2013/7/9</a:t>
            </a:fld>
            <a:endParaRPr kumimoji="1" lang="ja-JP" altLang="en-US" sz="1200" kern="120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  <a:cs typeface="+mn-cs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 rtl="0"/>
            <a:endParaRPr kumimoji="1" lang="ja-JP" altLang="en-US" sz="1200" kern="120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  <a:cs typeface="+mn-cs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rtl="0"/>
            <a:fld id="{FEE06537-2B7C-42CC-864E-A22E6DF3926B}" type="slidenum">
              <a:rPr kumimoji="1" lang="ja-JP" altLang="en-US" sz="1200" kern="120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  <a:cs typeface="+mn-cs"/>
              </a:rPr>
              <a:pPr algn="r" rtl="0"/>
              <a:t>‹#›</a:t>
            </a:fld>
            <a:endParaRPr kumimoji="1" lang="ja-JP" altLang="en-US" sz="1200" kern="120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  <a:cs typeface="+mn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 rtl="0"/>
            <a:fld id="{DA93081B-8A8E-468D-871F-F28B56E935C3}" type="datetimeFigureOut">
              <a:rPr kumimoji="1" lang="ja-JP" altLang="en-US" sz="1200" kern="120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  <a:cs typeface="+mn-cs"/>
              </a:rPr>
              <a:pPr algn="l" rtl="0"/>
              <a:t>2013/7/9</a:t>
            </a:fld>
            <a:endParaRPr kumimoji="1" lang="ja-JP" altLang="en-US" sz="1200" kern="120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  <a:cs typeface="+mn-cs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 rtl="0"/>
            <a:endParaRPr kumimoji="1" lang="ja-JP" altLang="en-US" sz="1200" kern="120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  <a:cs typeface="+mn-cs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rtl="0"/>
            <a:fld id="{FEE06537-2B7C-42CC-864E-A22E6DF3926B}" type="slidenum">
              <a:rPr kumimoji="1" lang="ja-JP" altLang="en-US" sz="1200" kern="120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  <a:cs typeface="+mn-cs"/>
              </a:rPr>
              <a:pPr algn="r" rtl="0"/>
              <a:t>‹#›</a:t>
            </a:fld>
            <a:endParaRPr kumimoji="1" lang="ja-JP" altLang="en-US" sz="1200" kern="120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  <a:cs typeface="+mn-c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4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 rtl="0"/>
            <a:fld id="{DA93081B-8A8E-468D-871F-F28B56E935C3}" type="datetimeFigureOut">
              <a:rPr kumimoji="1" lang="ja-JP" altLang="en-US" sz="1200" kern="120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  <a:cs typeface="+mn-cs"/>
              </a:rPr>
              <a:pPr algn="l" rtl="0"/>
              <a:t>2013/7/9</a:t>
            </a:fld>
            <a:endParaRPr kumimoji="1" lang="ja-JP" altLang="en-US" sz="1200" kern="120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  <a:cs typeface="+mn-cs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 rtl="0"/>
            <a:endParaRPr kumimoji="1" lang="ja-JP" altLang="en-US" sz="1200" kern="120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  <a:cs typeface="+mn-cs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rtl="0"/>
            <a:fld id="{FEE06537-2B7C-42CC-864E-A22E6DF3926B}" type="slidenum">
              <a:rPr kumimoji="1" lang="ja-JP" altLang="en-US" sz="1200" kern="120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  <a:cs typeface="+mn-cs"/>
              </a:rPr>
              <a:pPr algn="r" rtl="0"/>
              <a:t>‹#›</a:t>
            </a:fld>
            <a:endParaRPr kumimoji="1" lang="ja-JP" altLang="en-US" sz="1200" kern="120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  <a:cs typeface="+mn-c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42900" y="2311402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86150" y="2311402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 rtl="0"/>
            <a:fld id="{DA93081B-8A8E-468D-871F-F28B56E935C3}" type="datetimeFigureOut">
              <a:rPr kumimoji="1" lang="ja-JP" altLang="en-US" sz="1200" kern="120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  <a:cs typeface="+mn-cs"/>
              </a:rPr>
              <a:pPr algn="l" rtl="0"/>
              <a:t>2013/7/9</a:t>
            </a:fld>
            <a:endParaRPr kumimoji="1" lang="ja-JP" altLang="en-US" sz="1200" kern="120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  <a:cs typeface="+mn-cs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 rtl="0"/>
            <a:endParaRPr kumimoji="1" lang="ja-JP" altLang="en-US" sz="1200" kern="120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  <a:cs typeface="+mn-cs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rtl="0"/>
            <a:fld id="{FEE06537-2B7C-42CC-864E-A22E6DF3926B}" type="slidenum">
              <a:rPr kumimoji="1" lang="ja-JP" altLang="en-US" sz="1200" kern="120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  <a:cs typeface="+mn-cs"/>
              </a:rPr>
              <a:pPr algn="r" rtl="0"/>
              <a:t>‹#›</a:t>
            </a:fld>
            <a:endParaRPr kumimoji="1" lang="ja-JP" altLang="en-US" sz="1200" kern="120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  <a:cs typeface="+mn-c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2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2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 rtl="0"/>
            <a:fld id="{DA93081B-8A8E-468D-871F-F28B56E935C3}" type="datetimeFigureOut">
              <a:rPr kumimoji="1" lang="ja-JP" altLang="en-US" sz="1200" kern="120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  <a:cs typeface="+mn-cs"/>
              </a:rPr>
              <a:pPr algn="l" rtl="0"/>
              <a:t>2013/7/9</a:t>
            </a:fld>
            <a:endParaRPr kumimoji="1" lang="ja-JP" altLang="en-US" sz="1200" kern="120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  <a:cs typeface="+mn-cs"/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 rtl="0"/>
            <a:endParaRPr kumimoji="1" lang="ja-JP" altLang="en-US" sz="1200" kern="120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  <a:cs typeface="+mn-cs"/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rtl="0"/>
            <a:fld id="{FEE06537-2B7C-42CC-864E-A22E6DF3926B}" type="slidenum">
              <a:rPr kumimoji="1" lang="ja-JP" altLang="en-US" sz="1200" kern="120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  <a:cs typeface="+mn-cs"/>
              </a:rPr>
              <a:pPr algn="r" rtl="0"/>
              <a:t>‹#›</a:t>
            </a:fld>
            <a:endParaRPr kumimoji="1" lang="ja-JP" altLang="en-US" sz="1200" kern="120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  <a:cs typeface="+mn-c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 rtl="0"/>
            <a:fld id="{DA93081B-8A8E-468D-871F-F28B56E935C3}" type="datetimeFigureOut">
              <a:rPr kumimoji="1" lang="ja-JP" altLang="en-US" sz="1200" kern="120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  <a:cs typeface="+mn-cs"/>
              </a:rPr>
              <a:pPr algn="l" rtl="0"/>
              <a:t>2013/7/9</a:t>
            </a:fld>
            <a:endParaRPr kumimoji="1" lang="ja-JP" altLang="en-US" sz="1200" kern="120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  <a:cs typeface="+mn-cs"/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 rtl="0"/>
            <a:endParaRPr kumimoji="1" lang="ja-JP" altLang="en-US" sz="1200" kern="120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  <a:cs typeface="+mn-cs"/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rtl="0"/>
            <a:fld id="{FEE06537-2B7C-42CC-864E-A22E6DF3926B}" type="slidenum">
              <a:rPr kumimoji="1" lang="ja-JP" altLang="en-US" sz="1200" kern="120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  <a:cs typeface="+mn-cs"/>
              </a:rPr>
              <a:pPr algn="r" rtl="0"/>
              <a:t>‹#›</a:t>
            </a:fld>
            <a:endParaRPr kumimoji="1" lang="ja-JP" altLang="en-US" sz="1200" kern="120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  <a:cs typeface="+mn-c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 rtl="0"/>
            <a:fld id="{DA93081B-8A8E-468D-871F-F28B56E935C3}" type="datetimeFigureOut">
              <a:rPr kumimoji="1" lang="ja-JP" altLang="en-US" sz="1200" kern="120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  <a:cs typeface="+mn-cs"/>
              </a:rPr>
              <a:pPr algn="l" rtl="0"/>
              <a:t>2013/7/9</a:t>
            </a:fld>
            <a:endParaRPr kumimoji="1" lang="ja-JP" altLang="en-US" sz="1200" kern="120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  <a:cs typeface="+mn-cs"/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 rtl="0"/>
            <a:endParaRPr kumimoji="1" lang="ja-JP" altLang="en-US" sz="1200" kern="120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  <a:cs typeface="+mn-cs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rtl="0"/>
            <a:fld id="{FEE06537-2B7C-42CC-864E-A22E6DF3926B}" type="slidenum">
              <a:rPr kumimoji="1" lang="ja-JP" altLang="en-US" sz="1200" kern="120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  <a:cs typeface="+mn-cs"/>
              </a:rPr>
              <a:pPr algn="r" rtl="0"/>
              <a:t>‹#›</a:t>
            </a:fld>
            <a:endParaRPr kumimoji="1" lang="ja-JP" altLang="en-US" sz="1200" kern="120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  <a:cs typeface="+mn-c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8" y="394408"/>
            <a:ext cx="3833812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0" y="2072924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 rtl="0"/>
            <a:fld id="{DA93081B-8A8E-468D-871F-F28B56E935C3}" type="datetimeFigureOut">
              <a:rPr kumimoji="1" lang="ja-JP" altLang="en-US" sz="1200" kern="120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  <a:cs typeface="+mn-cs"/>
              </a:rPr>
              <a:pPr algn="l" rtl="0"/>
              <a:t>2013/7/9</a:t>
            </a:fld>
            <a:endParaRPr kumimoji="1" lang="ja-JP" altLang="en-US" sz="1200" kern="120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  <a:cs typeface="+mn-cs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 rtl="0"/>
            <a:endParaRPr kumimoji="1" lang="ja-JP" altLang="en-US" sz="1200" kern="120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  <a:cs typeface="+mn-cs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rtl="0"/>
            <a:fld id="{FEE06537-2B7C-42CC-864E-A22E6DF3926B}" type="slidenum">
              <a:rPr kumimoji="1" lang="ja-JP" altLang="en-US" sz="1200" kern="120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  <a:cs typeface="+mn-cs"/>
              </a:rPr>
              <a:pPr algn="r" rtl="0"/>
              <a:t>‹#›</a:t>
            </a:fld>
            <a:endParaRPr kumimoji="1" lang="ja-JP" altLang="en-US" sz="1200" kern="120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  <a:cs typeface="+mn-c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 rtl="0"/>
            <a:fld id="{DA93081B-8A8E-468D-871F-F28B56E935C3}" type="datetimeFigureOut">
              <a:rPr kumimoji="1" lang="ja-JP" altLang="en-US" sz="1200" kern="120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  <a:cs typeface="+mn-cs"/>
              </a:rPr>
              <a:pPr algn="l" rtl="0"/>
              <a:t>2013/7/9</a:t>
            </a:fld>
            <a:endParaRPr kumimoji="1" lang="ja-JP" altLang="en-US" sz="1200" kern="120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  <a:cs typeface="+mn-cs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 rtl="0"/>
            <a:endParaRPr kumimoji="1" lang="ja-JP" altLang="en-US" sz="1200" kern="120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  <a:cs typeface="+mn-cs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rtl="0"/>
            <a:fld id="{FEE06537-2B7C-42CC-864E-A22E6DF3926B}" type="slidenum">
              <a:rPr kumimoji="1" lang="ja-JP" altLang="en-US" sz="1200" kern="120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  <a:cs typeface="+mn-cs"/>
              </a:rPr>
              <a:pPr algn="r" rtl="0"/>
              <a:t>‹#›</a:t>
            </a:fld>
            <a:endParaRPr kumimoji="1" lang="ja-JP" altLang="en-US" sz="1200" kern="120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DA93081B-8A8E-468D-871F-F28B56E935C3}" type="datetimeFigureOut">
              <a:rPr kumimoji="1" lang="ja-JP" altLang="en-US" kern="1200" smtClean="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  <a:cs typeface="+mn-cs"/>
              </a:rPr>
              <a:pPr rtl="0"/>
              <a:t>2013/7/9</a:t>
            </a:fld>
            <a:endParaRPr kumimoji="1" lang="ja-JP" altLang="en-US" kern="120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  <a:cs typeface="+mn-cs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kumimoji="1" lang="ja-JP" altLang="en-US" kern="120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  <a:cs typeface="+mn-cs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FEE06537-2B7C-42CC-864E-A22E6DF3926B}" type="slidenum">
              <a:rPr kumimoji="1" lang="ja-JP" altLang="en-US" kern="1200" smtClean="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  <a:cs typeface="+mn-cs"/>
              </a:rPr>
              <a:pPr rtl="0"/>
              <a:t>‹#›</a:t>
            </a:fld>
            <a:endParaRPr kumimoji="1" lang="ja-JP" altLang="en-US" kern="120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1539180" y="10343961"/>
            <a:ext cx="1600200" cy="527403"/>
          </a:xfrm>
          <a:noFill/>
        </p:spPr>
        <p:txBody>
          <a:bodyPr/>
          <a:lstStyle/>
          <a:p>
            <a:pPr algn="r" rtl="0"/>
            <a:fld id="{32E90DD9-05B6-49C7-B6AF-30B09E6F7D7F}" type="slidenum">
              <a:rPr kumimoji="1" lang="en-US" altLang="ja-JP" sz="1200" kern="120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 charset="-128"/>
                <a:cs typeface="+mn-cs"/>
              </a:rPr>
              <a:pPr algn="r" rtl="0"/>
              <a:t>1</a:t>
            </a:fld>
            <a:endParaRPr kumimoji="1" lang="en-US" altLang="ja-JP" sz="1200" kern="1200" dirty="0">
              <a:solidFill>
                <a:prstClr val="black">
                  <a:tint val="75000"/>
                </a:prstClr>
              </a:solidFill>
              <a:latin typeface="Calibri"/>
              <a:ea typeface="ＭＳ Ｐゴシック" charset="-128"/>
              <a:cs typeface="+mn-cs"/>
            </a:endParaRPr>
          </a:p>
        </p:txBody>
      </p:sp>
      <p:sp>
        <p:nvSpPr>
          <p:cNvPr id="7172" name="Rectangle 3"/>
          <p:cNvSpPr>
            <a:spLocks noChangeArrowheads="1"/>
          </p:cNvSpPr>
          <p:nvPr/>
        </p:nvSpPr>
        <p:spPr bwMode="auto">
          <a:xfrm>
            <a:off x="1197971" y="2720752"/>
            <a:ext cx="2160000" cy="720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rtl="0"/>
            <a:r>
              <a:rPr kumimoji="1" lang="ja-JP" altLang="en-US" kern="1200" dirty="0" smtClean="0">
                <a:solidFill>
                  <a:prstClr val="black"/>
                </a:solidFill>
                <a:latin typeface="Times New Roman" pitchFamily="18" charset="0"/>
                <a:ea typeface="ＭＳ Ｐゴシック"/>
                <a:cs typeface="+mn-cs"/>
              </a:rPr>
              <a:t>「</a:t>
            </a:r>
            <a:r>
              <a:rPr kumimoji="1" lang="ja-JP" altLang="en-US" u="heavy" kern="1200" dirty="0" smtClean="0">
                <a:solidFill>
                  <a:prstClr val="black"/>
                </a:solidFill>
                <a:latin typeface="Times New Roman" pitchFamily="18" charset="0"/>
                <a:ea typeface="ＭＳ Ｐゴシック"/>
                <a:cs typeface="+mn-cs"/>
              </a:rPr>
              <a:t>保険外</a:t>
            </a:r>
            <a:r>
              <a:rPr kumimoji="1" lang="ja-JP" altLang="en-US" u="heavy" kern="1200" dirty="0">
                <a:solidFill>
                  <a:prstClr val="black"/>
                </a:solidFill>
                <a:latin typeface="Times New Roman" pitchFamily="18" charset="0"/>
                <a:ea typeface="ＭＳ Ｐゴシック"/>
                <a:cs typeface="+mn-cs"/>
              </a:rPr>
              <a:t>併用</a:t>
            </a:r>
            <a:r>
              <a:rPr kumimoji="1" lang="ja-JP" altLang="en-US" u="heavy" kern="1200" dirty="0" smtClean="0">
                <a:solidFill>
                  <a:prstClr val="black"/>
                </a:solidFill>
                <a:latin typeface="Times New Roman" pitchFamily="18" charset="0"/>
                <a:ea typeface="ＭＳ Ｐゴシック"/>
                <a:cs typeface="+mn-cs"/>
              </a:rPr>
              <a:t>療養費</a:t>
            </a:r>
            <a:r>
              <a:rPr kumimoji="1" lang="ja-JP" altLang="en-US" kern="1200" dirty="0" smtClean="0">
                <a:solidFill>
                  <a:prstClr val="black"/>
                </a:solidFill>
                <a:latin typeface="Times New Roman" pitchFamily="18" charset="0"/>
                <a:ea typeface="ＭＳ Ｐゴシック"/>
                <a:cs typeface="+mn-cs"/>
              </a:rPr>
              <a:t>」</a:t>
            </a:r>
            <a:endParaRPr kumimoji="1" lang="en-US" altLang="ja-JP" kern="1200" dirty="0" smtClean="0">
              <a:solidFill>
                <a:prstClr val="black"/>
              </a:solidFill>
              <a:latin typeface="Times New Roman" pitchFamily="18" charset="0"/>
              <a:ea typeface="ＭＳ Ｐゴシック"/>
              <a:cs typeface="+mn-cs"/>
            </a:endParaRPr>
          </a:p>
          <a:p>
            <a:pPr algn="ctr" rtl="0"/>
            <a:r>
              <a:rPr kumimoji="1" lang="ja-JP" altLang="en-US" kern="1200" dirty="0" smtClean="0">
                <a:solidFill>
                  <a:prstClr val="black"/>
                </a:solidFill>
                <a:latin typeface="Times New Roman" pitchFamily="18" charset="0"/>
                <a:ea typeface="ＭＳ Ｐゴシック"/>
                <a:cs typeface="+mn-cs"/>
              </a:rPr>
              <a:t>として医療</a:t>
            </a:r>
            <a:r>
              <a:rPr kumimoji="1" lang="ja-JP" altLang="en-US" kern="1200" dirty="0">
                <a:solidFill>
                  <a:prstClr val="black"/>
                </a:solidFill>
                <a:latin typeface="Times New Roman" pitchFamily="18" charset="0"/>
                <a:ea typeface="ＭＳ Ｐゴシック"/>
                <a:cs typeface="+mn-cs"/>
              </a:rPr>
              <a:t>保険で給付</a:t>
            </a:r>
          </a:p>
        </p:txBody>
      </p:sp>
      <p:sp>
        <p:nvSpPr>
          <p:cNvPr id="7173" name="Rectangle 4"/>
          <p:cNvSpPr>
            <a:spLocks noChangeArrowheads="1"/>
          </p:cNvSpPr>
          <p:nvPr/>
        </p:nvSpPr>
        <p:spPr bwMode="auto">
          <a:xfrm>
            <a:off x="4043336" y="2720752"/>
            <a:ext cx="1185863" cy="72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rtl="0"/>
            <a:r>
              <a:rPr kumimoji="1" lang="ja-JP" altLang="en-US" kern="1200" dirty="0" smtClean="0">
                <a:solidFill>
                  <a:prstClr val="black"/>
                </a:solidFill>
                <a:latin typeface="Times New Roman" pitchFamily="18" charset="0"/>
                <a:ea typeface="ＭＳ Ｐゴシック"/>
                <a:cs typeface="+mn-cs"/>
              </a:rPr>
              <a:t>「</a:t>
            </a:r>
            <a:r>
              <a:rPr kumimoji="1" lang="ja-JP" altLang="en-US" u="heavy" kern="1200" dirty="0" smtClean="0">
                <a:solidFill>
                  <a:prstClr val="black"/>
                </a:solidFill>
                <a:latin typeface="Times New Roman" pitchFamily="18" charset="0"/>
                <a:ea typeface="ＭＳ Ｐゴシック"/>
                <a:cs typeface="+mn-cs"/>
              </a:rPr>
              <a:t>先進医療費</a:t>
            </a:r>
            <a:r>
              <a:rPr kumimoji="1" lang="ja-JP" altLang="en-US" kern="1200" dirty="0" smtClean="0">
                <a:solidFill>
                  <a:prstClr val="black"/>
                </a:solidFill>
                <a:latin typeface="Times New Roman" pitchFamily="18" charset="0"/>
                <a:ea typeface="ＭＳ Ｐゴシック"/>
                <a:cs typeface="+mn-cs"/>
              </a:rPr>
              <a:t>」</a:t>
            </a:r>
            <a:r>
              <a:rPr lang="ja-JP" altLang="en-US" dirty="0" smtClean="0">
                <a:solidFill>
                  <a:prstClr val="black"/>
                </a:solidFill>
                <a:latin typeface="Times New Roman" pitchFamily="18" charset="0"/>
                <a:ea typeface="ＭＳ Ｐゴシック"/>
              </a:rPr>
              <a:t>として</a:t>
            </a:r>
            <a:endParaRPr lang="en-US" altLang="ja-JP" dirty="0" smtClean="0">
              <a:solidFill>
                <a:prstClr val="black"/>
              </a:solidFill>
              <a:latin typeface="Times New Roman" pitchFamily="18" charset="0"/>
              <a:ea typeface="ＭＳ Ｐゴシック"/>
            </a:endParaRPr>
          </a:p>
          <a:p>
            <a:pPr algn="ctr" rtl="0"/>
            <a:r>
              <a:rPr kumimoji="1" lang="ja-JP" altLang="en-US" kern="1200" dirty="0" smtClean="0">
                <a:solidFill>
                  <a:prstClr val="black"/>
                </a:solidFill>
                <a:latin typeface="Times New Roman" pitchFamily="18" charset="0"/>
                <a:ea typeface="ＭＳ Ｐゴシック"/>
                <a:cs typeface="+mn-cs"/>
              </a:rPr>
              <a:t>掛かった費用</a:t>
            </a:r>
            <a:endParaRPr kumimoji="1" lang="ja-JP" altLang="en-US" kern="1200" dirty="0">
              <a:solidFill>
                <a:prstClr val="black"/>
              </a:solidFill>
              <a:latin typeface="Times New Roman" pitchFamily="18" charset="0"/>
              <a:ea typeface="ＭＳ Ｐゴシック"/>
              <a:cs typeface="+mn-cs"/>
            </a:endParaRPr>
          </a:p>
        </p:txBody>
      </p:sp>
      <p:sp>
        <p:nvSpPr>
          <p:cNvPr id="7174" name="Rectangle 5" descr="右上がり対角線"/>
          <p:cNvSpPr>
            <a:spLocks noChangeArrowheads="1"/>
          </p:cNvSpPr>
          <p:nvPr/>
        </p:nvSpPr>
        <p:spPr bwMode="auto">
          <a:xfrm>
            <a:off x="1161024" y="1479390"/>
            <a:ext cx="2484000" cy="900000"/>
          </a:xfrm>
          <a:prstGeom prst="rect">
            <a:avLst/>
          </a:prstGeom>
          <a:pattFill prst="ltUpDiag">
            <a:fgClr>
              <a:srgbClr val="00CCFF"/>
            </a:fgClr>
            <a:bgClr>
              <a:srgbClr val="FFFFFF"/>
            </a:bgClr>
          </a:patt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CCFF"/>
            </a:extrusionClr>
          </a:sp3d>
        </p:spPr>
        <p:txBody>
          <a:bodyPr wrap="none" anchor="ctr">
            <a:flatTx/>
          </a:bodyPr>
          <a:lstStyle/>
          <a:p>
            <a:pPr algn="l" rtl="0"/>
            <a:endParaRPr kumimoji="1" lang="ja-JP" altLang="en-US" kern="1200">
              <a:solidFill>
                <a:prstClr val="black"/>
              </a:solidFill>
              <a:latin typeface="Calibri"/>
              <a:ea typeface="ＭＳ Ｐゴシック"/>
              <a:cs typeface="+mn-cs"/>
            </a:endParaRPr>
          </a:p>
        </p:txBody>
      </p:sp>
      <p:sp>
        <p:nvSpPr>
          <p:cNvPr id="7175" name="Rectangle 6"/>
          <p:cNvSpPr>
            <a:spLocks noChangeArrowheads="1"/>
          </p:cNvSpPr>
          <p:nvPr/>
        </p:nvSpPr>
        <p:spPr bwMode="auto">
          <a:xfrm>
            <a:off x="1252957" y="1600087"/>
            <a:ext cx="2320059" cy="5113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rtl="0"/>
            <a:r>
              <a:rPr kumimoji="1" lang="ja-JP" altLang="en-US" sz="2000" kern="1200" dirty="0">
                <a:solidFill>
                  <a:prstClr val="black"/>
                </a:solidFill>
                <a:latin typeface="Times New Roman" pitchFamily="18" charset="0"/>
                <a:ea typeface="ＭＳ Ｐゴシック"/>
                <a:cs typeface="+mn-cs"/>
              </a:rPr>
              <a:t>基礎的部分</a:t>
            </a:r>
          </a:p>
        </p:txBody>
      </p:sp>
      <p:sp>
        <p:nvSpPr>
          <p:cNvPr id="7177" name="Line 8"/>
          <p:cNvSpPr>
            <a:spLocks noChangeShapeType="1"/>
          </p:cNvSpPr>
          <p:nvPr/>
        </p:nvSpPr>
        <p:spPr bwMode="auto">
          <a:xfrm flipH="1" flipV="1">
            <a:off x="2277971" y="2432021"/>
            <a:ext cx="0" cy="3174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algn="l" rtl="0"/>
            <a:endParaRPr kumimoji="1" lang="ja-JP" altLang="en-US" kern="1200">
              <a:solidFill>
                <a:prstClr val="black"/>
              </a:solidFill>
              <a:latin typeface="Calibri"/>
              <a:ea typeface="ＭＳ Ｐゴシック"/>
              <a:cs typeface="+mn-cs"/>
            </a:endParaRPr>
          </a:p>
        </p:txBody>
      </p:sp>
      <p:sp>
        <p:nvSpPr>
          <p:cNvPr id="7178" name="Rectangle 9" descr="20%"/>
          <p:cNvSpPr>
            <a:spLocks noChangeArrowheads="1"/>
          </p:cNvSpPr>
          <p:nvPr/>
        </p:nvSpPr>
        <p:spPr bwMode="auto">
          <a:xfrm>
            <a:off x="3645023" y="1479390"/>
            <a:ext cx="1678341" cy="900000"/>
          </a:xfrm>
          <a:prstGeom prst="rect">
            <a:avLst/>
          </a:prstGeom>
          <a:pattFill prst="pct20">
            <a:fgClr>
              <a:srgbClr val="00CCFF"/>
            </a:fgClr>
            <a:bgClr>
              <a:schemeClr val="bg1"/>
            </a:bgClr>
          </a:patt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CCFF"/>
            </a:extrusionClr>
          </a:sp3d>
        </p:spPr>
        <p:txBody>
          <a:bodyPr wrap="none" anchor="ctr">
            <a:flatTx/>
          </a:bodyPr>
          <a:lstStyle/>
          <a:p>
            <a:pPr algn="l" rtl="0"/>
            <a:endParaRPr kumimoji="1" lang="ja-JP" altLang="en-US" kern="1200">
              <a:solidFill>
                <a:prstClr val="black"/>
              </a:solidFill>
              <a:latin typeface="Calibri"/>
              <a:ea typeface="ＭＳ Ｐゴシック"/>
              <a:cs typeface="+mn-cs"/>
            </a:endParaRPr>
          </a:p>
        </p:txBody>
      </p:sp>
      <p:sp>
        <p:nvSpPr>
          <p:cNvPr id="7179" name="Line 10"/>
          <p:cNvSpPr>
            <a:spLocks noChangeShapeType="1"/>
          </p:cNvSpPr>
          <p:nvPr/>
        </p:nvSpPr>
        <p:spPr bwMode="auto">
          <a:xfrm>
            <a:off x="3628407" y="1244728"/>
            <a:ext cx="0" cy="126000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pPr algn="l" rtl="0"/>
            <a:endParaRPr kumimoji="1" lang="ja-JP" altLang="en-US" kern="1200">
              <a:solidFill>
                <a:prstClr val="black"/>
              </a:solidFill>
              <a:latin typeface="Calibri"/>
              <a:ea typeface="ＭＳ Ｐゴシック"/>
              <a:cs typeface="+mn-cs"/>
            </a:endParaRPr>
          </a:p>
        </p:txBody>
      </p:sp>
      <p:sp>
        <p:nvSpPr>
          <p:cNvPr id="7180" name="Rectangle 11"/>
          <p:cNvSpPr>
            <a:spLocks noChangeArrowheads="1"/>
          </p:cNvSpPr>
          <p:nvPr/>
        </p:nvSpPr>
        <p:spPr bwMode="auto">
          <a:xfrm>
            <a:off x="3645023" y="1555597"/>
            <a:ext cx="1678341" cy="6097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rtl="0"/>
            <a:r>
              <a:rPr kumimoji="1" lang="ja-JP" altLang="en-US" sz="2000" kern="1200" dirty="0">
                <a:solidFill>
                  <a:prstClr val="black"/>
                </a:solidFill>
                <a:latin typeface="Times New Roman" pitchFamily="18" charset="0"/>
                <a:ea typeface="ＭＳ Ｐゴシック"/>
                <a:cs typeface="+mn-cs"/>
              </a:rPr>
              <a:t>先進医療部分</a:t>
            </a:r>
          </a:p>
        </p:txBody>
      </p:sp>
      <p:sp>
        <p:nvSpPr>
          <p:cNvPr id="7181" name="Rectangle 12"/>
          <p:cNvSpPr>
            <a:spLocks noChangeArrowheads="1"/>
          </p:cNvSpPr>
          <p:nvPr/>
        </p:nvSpPr>
        <p:spPr bwMode="auto">
          <a:xfrm>
            <a:off x="1252957" y="1964608"/>
            <a:ext cx="2320059" cy="405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rtl="0"/>
            <a:r>
              <a:rPr kumimoji="1" lang="ja-JP" altLang="en-US" sz="1400" kern="1200" dirty="0">
                <a:solidFill>
                  <a:prstClr val="black"/>
                </a:solidFill>
                <a:latin typeface="Times New Roman" pitchFamily="18" charset="0"/>
                <a:ea typeface="ＭＳ Ｐゴシック"/>
                <a:cs typeface="+mn-cs"/>
              </a:rPr>
              <a:t>（</a:t>
            </a:r>
            <a:r>
              <a:rPr kumimoji="1" lang="ja-JP" altLang="en-US" sz="1400" kern="1200" dirty="0" smtClean="0">
                <a:solidFill>
                  <a:prstClr val="black"/>
                </a:solidFill>
                <a:latin typeface="Times New Roman" pitchFamily="18" charset="0"/>
                <a:ea typeface="ＭＳ Ｐゴシック"/>
                <a:cs typeface="+mn-cs"/>
              </a:rPr>
              <a:t>一般保険診療と</a:t>
            </a:r>
            <a:r>
              <a:rPr kumimoji="1" lang="ja-JP" altLang="en-US" sz="1400" kern="1200" dirty="0">
                <a:solidFill>
                  <a:prstClr val="black"/>
                </a:solidFill>
                <a:latin typeface="Times New Roman" pitchFamily="18" charset="0"/>
                <a:ea typeface="ＭＳ Ｐゴシック"/>
                <a:cs typeface="+mn-cs"/>
              </a:rPr>
              <a:t>共通する部分）</a:t>
            </a:r>
          </a:p>
        </p:txBody>
      </p:sp>
      <p:sp>
        <p:nvSpPr>
          <p:cNvPr id="7190" name="Text Box 21"/>
          <p:cNvSpPr txBox="1">
            <a:spLocks noChangeArrowheads="1"/>
          </p:cNvSpPr>
          <p:nvPr/>
        </p:nvSpPr>
        <p:spPr bwMode="auto">
          <a:xfrm>
            <a:off x="2997605" y="10577854"/>
            <a:ext cx="484676" cy="341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rtl="0">
              <a:lnSpc>
                <a:spcPct val="90000"/>
              </a:lnSpc>
              <a:spcBef>
                <a:spcPct val="20000"/>
              </a:spcBef>
            </a:pPr>
            <a:endParaRPr kumimoji="1" lang="ja-JP" altLang="ja-JP" kern="1200">
              <a:solidFill>
                <a:prstClr val="black"/>
              </a:solidFill>
              <a:latin typeface="Times New Roman" pitchFamily="18" charset="0"/>
              <a:ea typeface="ＭＳ ゴシック" pitchFamily="49" charset="-128"/>
              <a:cs typeface="+mn-cs"/>
            </a:endParaRPr>
          </a:p>
        </p:txBody>
      </p:sp>
      <p:sp>
        <p:nvSpPr>
          <p:cNvPr id="28" name="Rectangle 2"/>
          <p:cNvSpPr txBox="1">
            <a:spLocks noChangeArrowheads="1"/>
          </p:cNvSpPr>
          <p:nvPr/>
        </p:nvSpPr>
        <p:spPr>
          <a:xfrm>
            <a:off x="134543" y="488504"/>
            <a:ext cx="6588919" cy="496307"/>
          </a:xfrm>
          <a:prstGeom prst="rect">
            <a:avLst/>
          </a:prstGeom>
          <a:solidFill>
            <a:srgbClr val="CFDEB0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7500"/>
          </a:bodyPr>
          <a:lstStyle/>
          <a:p>
            <a:pPr algn="ctr" rtl="0">
              <a:spcBef>
                <a:spcPct val="0"/>
              </a:spcBef>
              <a:defRPr/>
            </a:pPr>
            <a:r>
              <a:rPr kumimoji="1" lang="ja-JP" altLang="en-US" sz="2400" kern="1200" dirty="0" smtClean="0">
                <a:solidFill>
                  <a:prstClr val="black"/>
                </a:solidFill>
                <a:latin typeface="Calibri"/>
                <a:ea typeface="ＭＳ Ｐゴシック"/>
                <a:cs typeface="+mn-cs"/>
              </a:rPr>
              <a:t>先進医療における保険外</a:t>
            </a:r>
            <a:r>
              <a:rPr kumimoji="1" lang="ja-JP" altLang="en-US" sz="2400" kern="1200" dirty="0">
                <a:solidFill>
                  <a:prstClr val="black"/>
                </a:solidFill>
                <a:latin typeface="Calibri"/>
                <a:ea typeface="ＭＳ Ｐゴシック"/>
                <a:cs typeface="+mn-cs"/>
              </a:rPr>
              <a:t>併用療養費について</a:t>
            </a:r>
            <a:endParaRPr kumimoji="1" lang="en-US" altLang="ja-JP" sz="2400" kern="1200" dirty="0">
              <a:solidFill>
                <a:prstClr val="black"/>
              </a:solidFill>
              <a:latin typeface="Calibri"/>
              <a:ea typeface="ＭＳ Ｐゴシック"/>
              <a:cs typeface="+mn-cs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3451022"/>
            <a:ext cx="6868767" cy="2800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1600" b="1" dirty="0" smtClean="0">
                <a:latin typeface="ＭＳ Ｐゴシック" pitchFamily="50" charset="-128"/>
                <a:ea typeface="ＭＳ Ｐゴシック" pitchFamily="50" charset="-128"/>
                <a:cs typeface="ＭＳ Ｐゴシック" charset="-128"/>
              </a:rPr>
              <a:t>【</a:t>
            </a:r>
            <a:r>
              <a:rPr lang="ja-JP" altLang="en-US" sz="1600" b="1" dirty="0">
                <a:latin typeface="ＭＳ Ｐゴシック" pitchFamily="50" charset="-128"/>
                <a:ea typeface="ＭＳ Ｐゴシック" pitchFamily="50" charset="-128"/>
                <a:cs typeface="ＭＳ Ｐゴシック" charset="-128"/>
              </a:rPr>
              <a:t>例</a:t>
            </a:r>
            <a:r>
              <a:rPr lang="en-US" altLang="ja-JP" sz="1600" b="1" dirty="0" smtClean="0">
                <a:latin typeface="ＭＳ Ｐゴシック" pitchFamily="50" charset="-128"/>
                <a:ea typeface="ＭＳ Ｐゴシック" pitchFamily="50" charset="-128"/>
                <a:cs typeface="ＭＳ Ｐゴシック" charset="-128"/>
              </a:rPr>
              <a:t>】</a:t>
            </a:r>
            <a:r>
              <a:rPr kumimoji="1" lang="ja-JP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Ｐゴシック" pitchFamily="50" charset="-128"/>
                <a:ea typeface="ＭＳ Ｐゴシック" pitchFamily="50" charset="-128"/>
                <a:cs typeface="ＭＳ Ｐゴシック" charset="-128"/>
              </a:rPr>
              <a:t>総医療費が１００万円、うち先進医療に係る費用が２０万円だったケース</a:t>
            </a:r>
            <a:endParaRPr kumimoji="1" lang="en-US" altLang="ja-JP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ＭＳ Ｐゴシック" pitchFamily="50" charset="-128"/>
              <a:ea typeface="ＭＳ Ｐゴシック" pitchFamily="50" charset="-128"/>
              <a:cs typeface="ＭＳ Ｐゴシック" charset="-128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1" lang="ja-JP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Ｐゴシック" pitchFamily="50" charset="-128"/>
                <a:ea typeface="ＭＳ Ｐゴシック" pitchFamily="50" charset="-128"/>
                <a:cs typeface="ＭＳ Ｐゴシック" charset="-128"/>
              </a:rPr>
              <a:t> </a:t>
            </a:r>
            <a:endParaRPr kumimoji="1" lang="en-US" altLang="ja-JP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ＭＳ Ｐゴシック" pitchFamily="50" charset="-128"/>
              <a:ea typeface="ＭＳ Ｐゴシック" pitchFamily="50" charset="-128"/>
              <a:cs typeface="ＭＳ Ｐゴシック" charset="-128"/>
            </a:endParaRPr>
          </a:p>
          <a:p>
            <a:pPr marL="800100" lvl="1" indent="-342900" fontAlgn="base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ja-JP" altLang="en-US" sz="1600" dirty="0" smtClean="0">
                <a:solidFill>
                  <a:prstClr val="black"/>
                </a:solidFill>
                <a:latin typeface="ＭＳ Ｐゴシック" pitchFamily="50" charset="-128"/>
                <a:ea typeface="ＭＳ Ｐゴシック" pitchFamily="50" charset="-128"/>
              </a:rPr>
              <a:t>一般</a:t>
            </a:r>
            <a:r>
              <a:rPr lang="ja-JP" altLang="en-US" sz="1600" dirty="0">
                <a:solidFill>
                  <a:prstClr val="black"/>
                </a:solidFill>
                <a:latin typeface="ＭＳ Ｐゴシック" pitchFamily="50" charset="-128"/>
                <a:ea typeface="ＭＳ Ｐゴシック" pitchFamily="50" charset="-128"/>
              </a:rPr>
              <a:t>保険診療</a:t>
            </a:r>
            <a:r>
              <a:rPr lang="ja-JP" altLang="en-US" sz="1600" dirty="0" smtClean="0">
                <a:latin typeface="ＭＳ Ｐゴシック" pitchFamily="50" charset="-128"/>
                <a:ea typeface="ＭＳ Ｐゴシック" pitchFamily="50" charset="-128"/>
              </a:rPr>
              <a:t>と共通する部分（診察、検査、投薬、入院料等）８０万円は、医療保険として給付される。</a:t>
            </a:r>
            <a:endParaRPr lang="en-US" altLang="ja-JP" sz="1600" dirty="0" smtClean="0">
              <a:latin typeface="ＭＳ Ｐゴシック" pitchFamily="50" charset="-128"/>
              <a:ea typeface="ＭＳ Ｐゴシック" pitchFamily="50" charset="-128"/>
            </a:endParaRPr>
          </a:p>
          <a:p>
            <a:pPr marL="800100" lvl="1" indent="-342900" fontAlgn="base">
              <a:spcBef>
                <a:spcPct val="0"/>
              </a:spcBef>
              <a:spcAft>
                <a:spcPct val="0"/>
              </a:spcAft>
            </a:pPr>
            <a:endParaRPr kumimoji="1" lang="en-US" altLang="ja-JP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ＭＳ Ｐゴシック" pitchFamily="50" charset="-128"/>
              <a:ea typeface="ＭＳ Ｐゴシック" pitchFamily="50" charset="-128"/>
              <a:cs typeface="ＭＳ Ｐゴシック" charset="-128"/>
            </a:endParaRPr>
          </a:p>
          <a:p>
            <a:pPr marL="800100" lvl="1" indent="-342900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600" dirty="0" smtClean="0"/>
              <a:t>保険給付分＝８０万円（１０割） </a:t>
            </a:r>
            <a:br>
              <a:rPr lang="ja-JP" altLang="en-US" sz="1600" dirty="0" smtClean="0"/>
            </a:br>
            <a:r>
              <a:rPr lang="ja-JP" altLang="en-US" sz="1600" dirty="0" smtClean="0"/>
              <a:t>患者負担が３割の場合、</a:t>
            </a:r>
            <a:endParaRPr lang="en-US" altLang="ja-JP" sz="1600" dirty="0" smtClean="0"/>
          </a:p>
          <a:p>
            <a:pPr marL="800100" lvl="1" indent="-342900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1600" dirty="0"/>
              <a:t>	</a:t>
            </a:r>
            <a:r>
              <a:rPr lang="en-US" altLang="ja-JP" sz="1600" dirty="0" smtClean="0"/>
              <a:t>	</a:t>
            </a:r>
            <a:r>
              <a:rPr lang="ja-JP" altLang="en-US" sz="1600" dirty="0" smtClean="0"/>
              <a:t>・７割にあたる５６万円が各健康保険制度から給付。</a:t>
            </a:r>
            <a:br>
              <a:rPr lang="ja-JP" altLang="en-US" sz="1600" dirty="0" smtClean="0"/>
            </a:br>
            <a:r>
              <a:rPr lang="en-US" altLang="ja-JP" sz="1600" dirty="0" smtClean="0"/>
              <a:t>	</a:t>
            </a:r>
            <a:r>
              <a:rPr lang="ja-JP" altLang="en-US" sz="1600" dirty="0" smtClean="0"/>
              <a:t>・３割にあたる２４万円が患者の一部負担金。</a:t>
            </a:r>
            <a:endParaRPr lang="en-US" altLang="ja-JP" sz="1600" dirty="0" smtClean="0"/>
          </a:p>
          <a:p>
            <a:pPr marL="800100" lvl="1" indent="-342900" fontAlgn="base">
              <a:spcBef>
                <a:spcPct val="0"/>
              </a:spcBef>
              <a:spcAft>
                <a:spcPct val="0"/>
              </a:spcAft>
            </a:pPr>
            <a:endParaRPr lang="ja-JP" altLang="en-US" sz="1600" dirty="0" smtClean="0"/>
          </a:p>
          <a:p>
            <a:pPr marL="800100" lvl="1" indent="-342900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1600" dirty="0" smtClean="0">
                <a:latin typeface="ＭＳ Ｐゴシック" pitchFamily="50" charset="-128"/>
                <a:ea typeface="ＭＳ Ｐゴシック" pitchFamily="50" charset="-128"/>
              </a:rPr>
              <a:t>2.</a:t>
            </a:r>
            <a:r>
              <a:rPr lang="ja-JP" altLang="en-US" sz="1600" dirty="0" smtClean="0">
                <a:latin typeface="ＭＳ Ｐゴシック" pitchFamily="50" charset="-128"/>
                <a:ea typeface="ＭＳ Ｐゴシック" pitchFamily="50" charset="-128"/>
              </a:rPr>
              <a:t>　 先進医療に係る費用２０万円は、全額を患者が負担</a:t>
            </a:r>
            <a:r>
              <a:rPr lang="ja-JP" altLang="en-US" sz="1600" dirty="0" smtClean="0">
                <a:latin typeface="ＭＳ Ｐゴシック" pitchFamily="50" charset="-128"/>
                <a:ea typeface="ＭＳ Ｐゴシック" pitchFamily="50" charset="-128"/>
              </a:rPr>
              <a:t>。</a:t>
            </a:r>
            <a:endParaRPr lang="en-US" altLang="ja-JP" sz="1600" dirty="0" smtClean="0"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50" name="正方形/長方形 49"/>
          <p:cNvSpPr/>
          <p:nvPr/>
        </p:nvSpPr>
        <p:spPr>
          <a:xfrm>
            <a:off x="73231" y="8225869"/>
            <a:ext cx="6744154" cy="156966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  <a:prstDash val="solid"/>
          </a:ln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ja-JP" sz="1600" u="heavy" dirty="0" smtClean="0">
                <a:latin typeface="ＭＳ Ｐゴシック" pitchFamily="50" charset="-128"/>
                <a:ea typeface="ＭＳ Ｐゴシック" pitchFamily="50" charset="-128"/>
              </a:rPr>
              <a:t>Ⅰ</a:t>
            </a:r>
            <a:r>
              <a:rPr lang="ja-JP" altLang="en-US" sz="1600" u="heavy" dirty="0" smtClean="0">
                <a:latin typeface="ＭＳ Ｐゴシック" pitchFamily="50" charset="-128"/>
                <a:ea typeface="ＭＳ Ｐゴシック" pitchFamily="50" charset="-128"/>
              </a:rPr>
              <a:t>の額を様式第１号別添の保険外併用療養費分①の欄に、</a:t>
            </a:r>
            <a:endParaRPr lang="en-US" altLang="ja-JP" sz="1600" u="heavy" dirty="0" smtClean="0">
              <a:latin typeface="ＭＳ Ｐゴシック" pitchFamily="50" charset="-128"/>
              <a:ea typeface="ＭＳ Ｐゴシック" pitchFamily="50" charset="-128"/>
            </a:endParaRPr>
          </a:p>
          <a:p>
            <a:pPr>
              <a:lnSpc>
                <a:spcPct val="150000"/>
              </a:lnSpc>
            </a:pPr>
            <a:r>
              <a:rPr lang="en-US" altLang="ja-JP" sz="1600" u="heavy" dirty="0" smtClean="0">
                <a:latin typeface="ＭＳ Ｐゴシック" pitchFamily="50" charset="-128"/>
                <a:ea typeface="ＭＳ Ｐゴシック" pitchFamily="50" charset="-128"/>
              </a:rPr>
              <a:t>Ⅱ</a:t>
            </a:r>
            <a:r>
              <a:rPr lang="ja-JP" altLang="en-US" sz="1600" u="heavy" dirty="0" smtClean="0">
                <a:latin typeface="ＭＳ Ｐゴシック" pitchFamily="50" charset="-128"/>
                <a:ea typeface="ＭＳ Ｐゴシック" pitchFamily="50" charset="-128"/>
              </a:rPr>
              <a:t>の額を様式第１号別添の保険外併用療養費に係る一部負担金②の欄に、</a:t>
            </a:r>
            <a:endParaRPr lang="en-US" altLang="ja-JP" sz="1600" u="heavy" dirty="0" smtClean="0">
              <a:latin typeface="ＭＳ Ｐゴシック" pitchFamily="50" charset="-128"/>
              <a:ea typeface="ＭＳ Ｐゴシック" pitchFamily="50" charset="-128"/>
            </a:endParaRPr>
          </a:p>
          <a:p>
            <a:pPr>
              <a:lnSpc>
                <a:spcPct val="150000"/>
              </a:lnSpc>
            </a:pPr>
            <a:r>
              <a:rPr lang="en-US" altLang="ja-JP" sz="1600" u="heavy" dirty="0">
                <a:latin typeface="ＭＳ Ｐゴシック" pitchFamily="50" charset="-128"/>
                <a:ea typeface="ＭＳ Ｐゴシック" pitchFamily="50" charset="-128"/>
              </a:rPr>
              <a:t>Ⅲ</a:t>
            </a:r>
            <a:r>
              <a:rPr lang="ja-JP" altLang="en-US" sz="1600" u="heavy" dirty="0" smtClean="0">
                <a:latin typeface="ＭＳ Ｐゴシック" pitchFamily="50" charset="-128"/>
                <a:ea typeface="ＭＳ Ｐゴシック" pitchFamily="50" charset="-128"/>
              </a:rPr>
              <a:t>の額を様式第１号別添の先進医療費用③又は④の欄に、</a:t>
            </a:r>
            <a:endParaRPr lang="en-US" altLang="ja-JP" sz="1600" u="heavy" dirty="0" smtClean="0">
              <a:latin typeface="ＭＳ Ｐゴシック" pitchFamily="50" charset="-128"/>
              <a:ea typeface="ＭＳ Ｐゴシック" pitchFamily="50" charset="-128"/>
            </a:endParaRPr>
          </a:p>
          <a:p>
            <a:pPr>
              <a:lnSpc>
                <a:spcPct val="150000"/>
              </a:lnSpc>
            </a:pPr>
            <a:r>
              <a:rPr lang="en-US" altLang="ja-JP" sz="1600" u="heavy" dirty="0">
                <a:latin typeface="ＭＳ Ｐゴシック" pitchFamily="50" charset="-128"/>
                <a:ea typeface="ＭＳ Ｐゴシック" pitchFamily="50" charset="-128"/>
              </a:rPr>
              <a:t>Ⅳ</a:t>
            </a:r>
            <a:r>
              <a:rPr lang="ja-JP" altLang="en-US" sz="1600" u="heavy" dirty="0" smtClean="0">
                <a:latin typeface="ＭＳ Ｐゴシック" pitchFamily="50" charset="-128"/>
                <a:ea typeface="ＭＳ Ｐゴシック" pitchFamily="50" charset="-128"/>
              </a:rPr>
              <a:t>の額を様式第１号別添の総合計（①</a:t>
            </a:r>
            <a:r>
              <a:rPr lang="en-US" altLang="ja-JP" sz="1600" u="heavy" dirty="0" smtClean="0">
                <a:latin typeface="ＭＳ Ｐゴシック" pitchFamily="50" charset="-128"/>
                <a:ea typeface="ＭＳ Ｐゴシック" pitchFamily="50" charset="-128"/>
              </a:rPr>
              <a:t>+</a:t>
            </a:r>
            <a:r>
              <a:rPr lang="ja-JP" altLang="en-US" sz="1600" u="heavy" dirty="0" smtClean="0">
                <a:latin typeface="ＭＳ Ｐゴシック" pitchFamily="50" charset="-128"/>
                <a:ea typeface="ＭＳ Ｐゴシック" pitchFamily="50" charset="-128"/>
              </a:rPr>
              <a:t>②</a:t>
            </a:r>
            <a:r>
              <a:rPr lang="en-US" altLang="ja-JP" sz="1600" u="heavy" dirty="0" smtClean="0">
                <a:latin typeface="ＭＳ Ｐゴシック" pitchFamily="50" charset="-128"/>
                <a:ea typeface="ＭＳ Ｐゴシック" pitchFamily="50" charset="-128"/>
              </a:rPr>
              <a:t>+</a:t>
            </a:r>
            <a:r>
              <a:rPr lang="ja-JP" altLang="en-US" sz="1600" u="heavy" dirty="0" smtClean="0">
                <a:latin typeface="ＭＳ Ｐゴシック" pitchFamily="50" charset="-128"/>
                <a:ea typeface="ＭＳ Ｐゴシック" pitchFamily="50" charset="-128"/>
              </a:rPr>
              <a:t>③</a:t>
            </a:r>
            <a:r>
              <a:rPr lang="en-US" altLang="ja-JP" sz="1600" u="heavy" dirty="0" smtClean="0">
                <a:latin typeface="ＭＳ Ｐゴシック" pitchFamily="50" charset="-128"/>
                <a:ea typeface="ＭＳ Ｐゴシック" pitchFamily="50" charset="-128"/>
              </a:rPr>
              <a:t>+</a:t>
            </a:r>
            <a:r>
              <a:rPr lang="ja-JP" altLang="en-US" sz="1600" u="heavy" dirty="0" smtClean="0">
                <a:latin typeface="ＭＳ Ｐゴシック" pitchFamily="50" charset="-128"/>
                <a:ea typeface="ＭＳ Ｐゴシック" pitchFamily="50" charset="-128"/>
              </a:rPr>
              <a:t>④）の欄に記入すること。</a:t>
            </a:r>
            <a:endParaRPr lang="ja-JP" altLang="en-US" sz="1600" u="heavy" dirty="0"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5729888" y="20073"/>
            <a:ext cx="1107996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参考資料</a:t>
            </a:r>
            <a:endParaRPr kumimoji="1" lang="ja-JP" altLang="en-US" dirty="0"/>
          </a:p>
        </p:txBody>
      </p:sp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648" y="6251789"/>
            <a:ext cx="6462814" cy="17281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下矢印 3"/>
          <p:cNvSpPr/>
          <p:nvPr/>
        </p:nvSpPr>
        <p:spPr>
          <a:xfrm>
            <a:off x="2642295" y="7804620"/>
            <a:ext cx="792088" cy="350721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Rectangle 4"/>
          <p:cNvSpPr>
            <a:spLocks noChangeArrowheads="1"/>
          </p:cNvSpPr>
          <p:nvPr/>
        </p:nvSpPr>
        <p:spPr bwMode="auto">
          <a:xfrm>
            <a:off x="4043335" y="2720752"/>
            <a:ext cx="1185863" cy="72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rtl="0"/>
            <a:r>
              <a:rPr kumimoji="1" lang="ja-JP" altLang="en-US" kern="1200" dirty="0" smtClean="0">
                <a:solidFill>
                  <a:prstClr val="black"/>
                </a:solidFill>
                <a:latin typeface="Times New Roman" pitchFamily="18" charset="0"/>
                <a:ea typeface="ＭＳ Ｐゴシック"/>
                <a:cs typeface="+mn-cs"/>
              </a:rPr>
              <a:t>「</a:t>
            </a:r>
            <a:r>
              <a:rPr kumimoji="1" lang="ja-JP" altLang="en-US" u="heavy" kern="1200" dirty="0" smtClean="0">
                <a:solidFill>
                  <a:prstClr val="black"/>
                </a:solidFill>
                <a:latin typeface="Times New Roman" pitchFamily="18" charset="0"/>
                <a:ea typeface="ＭＳ Ｐゴシック"/>
                <a:cs typeface="+mn-cs"/>
              </a:rPr>
              <a:t>先進医療費</a:t>
            </a:r>
            <a:r>
              <a:rPr kumimoji="1" lang="ja-JP" altLang="en-US" kern="1200" dirty="0" smtClean="0">
                <a:solidFill>
                  <a:prstClr val="black"/>
                </a:solidFill>
                <a:latin typeface="Times New Roman" pitchFamily="18" charset="0"/>
                <a:ea typeface="ＭＳ Ｐゴシック"/>
                <a:cs typeface="+mn-cs"/>
              </a:rPr>
              <a:t>」</a:t>
            </a:r>
            <a:r>
              <a:rPr lang="ja-JP" altLang="en-US" dirty="0" smtClean="0">
                <a:solidFill>
                  <a:prstClr val="black"/>
                </a:solidFill>
                <a:latin typeface="Times New Roman" pitchFamily="18" charset="0"/>
                <a:ea typeface="ＭＳ Ｐゴシック"/>
              </a:rPr>
              <a:t>として</a:t>
            </a:r>
            <a:endParaRPr lang="en-US" altLang="ja-JP" dirty="0" smtClean="0">
              <a:solidFill>
                <a:prstClr val="black"/>
              </a:solidFill>
              <a:latin typeface="Times New Roman" pitchFamily="18" charset="0"/>
              <a:ea typeface="ＭＳ Ｐゴシック"/>
            </a:endParaRPr>
          </a:p>
          <a:p>
            <a:pPr algn="ctr" rtl="0"/>
            <a:r>
              <a:rPr kumimoji="1" lang="ja-JP" altLang="en-US" kern="1200" dirty="0" smtClean="0">
                <a:solidFill>
                  <a:prstClr val="black"/>
                </a:solidFill>
                <a:latin typeface="Times New Roman" pitchFamily="18" charset="0"/>
                <a:ea typeface="ＭＳ Ｐゴシック"/>
                <a:cs typeface="+mn-cs"/>
              </a:rPr>
              <a:t>掛かった費用</a:t>
            </a:r>
            <a:endParaRPr kumimoji="1" lang="ja-JP" altLang="en-US" kern="1200" dirty="0">
              <a:solidFill>
                <a:prstClr val="black"/>
              </a:solidFill>
              <a:latin typeface="Times New Roman" pitchFamily="18" charset="0"/>
              <a:ea typeface="ＭＳ Ｐゴシック"/>
              <a:cs typeface="+mn-cs"/>
            </a:endParaRPr>
          </a:p>
        </p:txBody>
      </p:sp>
      <p:sp>
        <p:nvSpPr>
          <p:cNvPr id="22" name="Line 8"/>
          <p:cNvSpPr>
            <a:spLocks noChangeShapeType="1"/>
          </p:cNvSpPr>
          <p:nvPr/>
        </p:nvSpPr>
        <p:spPr bwMode="auto">
          <a:xfrm flipH="1" flipV="1">
            <a:off x="4487988" y="2432021"/>
            <a:ext cx="0" cy="3174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algn="l" rtl="0"/>
            <a:endParaRPr kumimoji="1" lang="ja-JP" altLang="en-US" kern="1200">
              <a:solidFill>
                <a:prstClr val="black"/>
              </a:solidFill>
              <a:latin typeface="Calibri"/>
              <a:ea typeface="ＭＳ Ｐゴシック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316</TotalTime>
  <Words>187</Words>
  <Application>Microsoft Office PowerPoint</Application>
  <PresentationFormat>A4 210 x 297 mm</PresentationFormat>
  <Paragraphs>25</Paragraphs>
  <Slides>1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1_Office テーマ</vt:lpstr>
      <vt:lpstr>PowerPoint プレゼンテーション</vt:lpstr>
    </vt:vector>
  </TitlesOfParts>
  <Company>厚生労働省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厚生労働省ネットワークシステム</dc:creator>
  <cp:lastModifiedBy>厚生労働省ネットワークシステム</cp:lastModifiedBy>
  <cp:revision>31</cp:revision>
  <cp:lastPrinted>2013-07-08T10:13:11Z</cp:lastPrinted>
  <dcterms:created xsi:type="dcterms:W3CDTF">2010-08-24T01:36:35Z</dcterms:created>
  <dcterms:modified xsi:type="dcterms:W3CDTF">2013-07-09T02:32:39Z</dcterms:modified>
</cp:coreProperties>
</file>