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5"/>
  </p:notesMasterIdLst>
  <p:sldIdLst>
    <p:sldId id="256" r:id="rId2"/>
    <p:sldId id="282" r:id="rId3"/>
    <p:sldId id="258" r:id="rId4"/>
    <p:sldId id="295" r:id="rId5"/>
    <p:sldId id="274" r:id="rId6"/>
    <p:sldId id="275" r:id="rId7"/>
    <p:sldId id="283" r:id="rId8"/>
    <p:sldId id="284" r:id="rId9"/>
    <p:sldId id="289" r:id="rId10"/>
    <p:sldId id="286" r:id="rId11"/>
    <p:sldId id="293" r:id="rId12"/>
    <p:sldId id="287" r:id="rId13"/>
    <p:sldId id="290" r:id="rId14"/>
    <p:sldId id="291" r:id="rId15"/>
    <p:sldId id="294" r:id="rId16"/>
    <p:sldId id="277" r:id="rId17"/>
    <p:sldId id="278" r:id="rId18"/>
    <p:sldId id="279" r:id="rId19"/>
    <p:sldId id="292" r:id="rId20"/>
    <p:sldId id="296" r:id="rId21"/>
    <p:sldId id="297" r:id="rId22"/>
    <p:sldId id="298" r:id="rId23"/>
    <p:sldId id="299" r:id="rId24"/>
  </p:sldIdLst>
  <p:sldSz cx="10080625"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CC"/>
    <a:srgbClr val="99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80" y="-102"/>
      </p:cViewPr>
      <p:guideLst>
        <p:guide orient="horz" pos="2160"/>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96E69DE-8ECA-4FDE-AE35-4564CA20BBFB}" type="datetimeFigureOut">
              <a:rPr kumimoji="1" lang="ja-JP" altLang="en-US" smtClean="0"/>
              <a:t>2017/10/31</a:t>
            </a:fld>
            <a:endParaRPr kumimoji="1" lang="ja-JP" altLang="en-US"/>
          </a:p>
        </p:txBody>
      </p:sp>
      <p:sp>
        <p:nvSpPr>
          <p:cNvPr id="4" name="スライド イメージ プレースホルダー 3"/>
          <p:cNvSpPr>
            <a:spLocks noGrp="1" noRot="1" noChangeAspect="1"/>
          </p:cNvSpPr>
          <p:nvPr>
            <p:ph type="sldImg" idx="2"/>
          </p:nvPr>
        </p:nvSpPr>
        <p:spPr>
          <a:xfrm>
            <a:off x="666750" y="746125"/>
            <a:ext cx="5473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A464947-BD8C-4DBC-98FE-154EE3659745}" type="slidenum">
              <a:rPr kumimoji="1" lang="ja-JP" altLang="en-US" smtClean="0"/>
              <a:t>‹#›</a:t>
            </a:fld>
            <a:endParaRPr kumimoji="1" lang="ja-JP" altLang="en-US"/>
          </a:p>
        </p:txBody>
      </p:sp>
    </p:spTree>
    <p:extLst>
      <p:ext uri="{BB962C8B-B14F-4D97-AF65-F5344CB8AC3E}">
        <p14:creationId xmlns:p14="http://schemas.microsoft.com/office/powerpoint/2010/main" val="40926126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7CB3B11-08EB-4660-8992-0DB80295CEBC}" type="slidenum">
              <a:rPr lang="en-US" altLang="ja-JP" smtClean="0">
                <a:solidFill>
                  <a:srgbClr val="000000"/>
                </a:solidFill>
              </a:rPr>
              <a:pPr eaLnBrk="1" hangingPunct="1"/>
              <a:t>3</a:t>
            </a:fld>
            <a:endParaRPr lang="en-US" altLang="ja-JP" smtClean="0">
              <a:solidFill>
                <a:srgbClr val="000000"/>
              </a:solidFill>
            </a:endParaRPr>
          </a:p>
        </p:txBody>
      </p:sp>
      <p:sp>
        <p:nvSpPr>
          <p:cNvPr id="68611" name="Rectangle 2"/>
          <p:cNvSpPr>
            <a:spLocks noGrp="1" noRot="1" noChangeAspect="1" noChangeArrowheads="1" noTextEdit="1"/>
          </p:cNvSpPr>
          <p:nvPr>
            <p:ph type="sldImg"/>
          </p:nvPr>
        </p:nvSpPr>
        <p:spPr>
          <a:xfrm>
            <a:off x="723900" y="782638"/>
            <a:ext cx="5357813" cy="3646487"/>
          </a:xfrm>
          <a:ln w="12700" cap="flat">
            <a:solidFill>
              <a:schemeClr val="tx1"/>
            </a:solidFill>
          </a:ln>
        </p:spPr>
      </p:sp>
      <p:sp>
        <p:nvSpPr>
          <p:cNvPr id="68612" name="Rectangle 3"/>
          <p:cNvSpPr>
            <a:spLocks noGrp="1" noChangeArrowheads="1"/>
          </p:cNvSpPr>
          <p:nvPr>
            <p:ph type="body" idx="1"/>
          </p:nvPr>
        </p:nvSpPr>
        <p:spPr>
          <a:xfrm>
            <a:off x="887623" y="4738688"/>
            <a:ext cx="5030373" cy="4424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1" tIns="44378" rIns="90341" bIns="44378"/>
          <a:lstStyle/>
          <a:p>
            <a:pPr defTabSz="733425" eaLnBrk="1" hangingPunct="1"/>
            <a:endParaRPr lang="ja-JP" altLang="ja-JP" smtClean="0"/>
          </a:p>
        </p:txBody>
      </p:sp>
    </p:spTree>
    <p:extLst>
      <p:ext uri="{BB962C8B-B14F-4D97-AF65-F5344CB8AC3E}">
        <p14:creationId xmlns:p14="http://schemas.microsoft.com/office/powerpoint/2010/main" val="297535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130426"/>
            <a:ext cx="856853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12094"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242112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254575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274639"/>
            <a:ext cx="2268141"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04031" y="274639"/>
            <a:ext cx="6636411"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304728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413097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406901"/>
            <a:ext cx="8568531"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96300" y="2906713"/>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219573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04031"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24318"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41816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270160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326480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111447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273050"/>
            <a:ext cx="331645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327424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4800600"/>
            <a:ext cx="6048375"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E17BF7-75AA-44DB-AA73-A17529D75388}" type="datetimeFigureOut">
              <a:rPr kumimoji="1" lang="ja-JP" altLang="en-US" smtClean="0"/>
              <a:t>2017/10/31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315249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1" y="274638"/>
            <a:ext cx="9072563"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04031" y="1600201"/>
            <a:ext cx="9072563"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04031" y="6356351"/>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17BF7-75AA-44DB-AA73-A17529D75388}" type="datetimeFigureOut">
              <a:rPr kumimoji="1" lang="ja-JP" altLang="en-US" smtClean="0"/>
              <a:t>2017/10/31</a:t>
            </a:fld>
            <a:endParaRPr kumimoji="1" lang="ja-JP" altLang="en-US"/>
          </a:p>
        </p:txBody>
      </p:sp>
      <p:sp>
        <p:nvSpPr>
          <p:cNvPr id="5" name="フッター プレースホルダー 4"/>
          <p:cNvSpPr>
            <a:spLocks noGrp="1"/>
          </p:cNvSpPr>
          <p:nvPr>
            <p:ph type="ftr" sz="quarter" idx="3"/>
          </p:nvPr>
        </p:nvSpPr>
        <p:spPr>
          <a:xfrm>
            <a:off x="3444214" y="6356351"/>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24448" y="6356351"/>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D5B86-C537-4039-AF63-DAF810DC8483}" type="slidenum">
              <a:rPr kumimoji="1" lang="ja-JP" altLang="en-US" smtClean="0"/>
              <a:t>‹#›</a:t>
            </a:fld>
            <a:endParaRPr kumimoji="1" lang="ja-JP" altLang="en-US"/>
          </a:p>
        </p:txBody>
      </p:sp>
    </p:spTree>
    <p:extLst>
      <p:ext uri="{BB962C8B-B14F-4D97-AF65-F5344CB8AC3E}">
        <p14:creationId xmlns:p14="http://schemas.microsoft.com/office/powerpoint/2010/main" val="5181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gi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gif"/><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wmf"/><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12776"/>
            <a:ext cx="10080624" cy="1470025"/>
          </a:xfrm>
        </p:spPr>
        <p:txBody>
          <a:bodyPr/>
          <a:lstStyle/>
          <a:p>
            <a:r>
              <a:rPr kumimoji="1" lang="ja-JP" altLang="en-US" dirty="0" smtClean="0"/>
              <a:t>地域密着型サービスの概要</a:t>
            </a:r>
            <a:endParaRPr kumimoji="1" lang="ja-JP" altLang="en-US" dirty="0"/>
          </a:p>
        </p:txBody>
      </p:sp>
      <p:sp>
        <p:nvSpPr>
          <p:cNvPr id="3" name="サブタイトル 2"/>
          <p:cNvSpPr>
            <a:spLocks noGrp="1"/>
          </p:cNvSpPr>
          <p:nvPr>
            <p:ph type="subTitle" idx="1"/>
          </p:nvPr>
        </p:nvSpPr>
        <p:spPr>
          <a:xfrm>
            <a:off x="-1" y="4809965"/>
            <a:ext cx="10080625" cy="1355339"/>
          </a:xfrm>
        </p:spPr>
        <p:txBody>
          <a:bodyPr/>
          <a:lstStyle/>
          <a:p>
            <a:r>
              <a:rPr kumimoji="1" lang="ja-JP" altLang="en-US" dirty="0" smtClean="0">
                <a:solidFill>
                  <a:schemeClr val="tx1"/>
                </a:solidFill>
              </a:rPr>
              <a:t>関東信越厚生局　</a:t>
            </a:r>
            <a:endParaRPr kumimoji="1" lang="en-US" altLang="ja-JP" dirty="0" smtClean="0">
              <a:solidFill>
                <a:schemeClr val="tx1"/>
              </a:solidFill>
            </a:endParaRPr>
          </a:p>
          <a:p>
            <a:r>
              <a:rPr kumimoji="1" lang="ja-JP" altLang="en-US" dirty="0" smtClean="0">
                <a:solidFill>
                  <a:schemeClr val="tx1"/>
                </a:solidFill>
              </a:rPr>
              <a:t>健康福祉部　</a:t>
            </a:r>
            <a:r>
              <a:rPr lang="ja-JP" altLang="en-US" dirty="0" smtClean="0">
                <a:solidFill>
                  <a:schemeClr val="tx1"/>
                </a:solidFill>
              </a:rPr>
              <a:t>地域</a:t>
            </a:r>
            <a:r>
              <a:rPr lang="ja-JP" altLang="en-US" dirty="0">
                <a:solidFill>
                  <a:schemeClr val="tx1"/>
                </a:solidFill>
              </a:rPr>
              <a:t>包括ケア</a:t>
            </a:r>
            <a:r>
              <a:rPr lang="ja-JP" altLang="en-US" dirty="0" smtClean="0">
                <a:solidFill>
                  <a:schemeClr val="tx1"/>
                </a:solidFill>
              </a:rPr>
              <a:t>推進課</a:t>
            </a:r>
            <a:endParaRPr kumimoji="1" lang="ja-JP" altLang="en-US" dirty="0">
              <a:solidFill>
                <a:schemeClr val="tx1"/>
              </a:solidFill>
            </a:endParaRPr>
          </a:p>
        </p:txBody>
      </p:sp>
      <p:sp>
        <p:nvSpPr>
          <p:cNvPr id="4" name="テキスト ボックス 3"/>
          <p:cNvSpPr txBox="1"/>
          <p:nvPr/>
        </p:nvSpPr>
        <p:spPr>
          <a:xfrm>
            <a:off x="-1" y="3324939"/>
            <a:ext cx="10080625" cy="523220"/>
          </a:xfrm>
          <a:prstGeom prst="rect">
            <a:avLst/>
          </a:prstGeom>
          <a:noFill/>
        </p:spPr>
        <p:txBody>
          <a:bodyPr wrap="square" rtlCol="0">
            <a:spAutoFit/>
          </a:bodyPr>
          <a:lstStyle/>
          <a:p>
            <a:pPr algn="ctr"/>
            <a:r>
              <a:rPr kumimoji="1" lang="ja-JP" altLang="en-US" sz="2800" dirty="0" smtClean="0"/>
              <a:t>平成</a:t>
            </a:r>
            <a:r>
              <a:rPr lang="ja-JP" altLang="en-US" sz="2800" dirty="0" smtClean="0"/>
              <a:t>２９年</a:t>
            </a:r>
            <a:r>
              <a:rPr lang="ja-JP" altLang="en-US" sz="2800" dirty="0" smtClean="0"/>
              <a:t>３月</a:t>
            </a:r>
            <a:endParaRPr kumimoji="1" lang="ja-JP" altLang="en-US" sz="2800" dirty="0"/>
          </a:p>
        </p:txBody>
      </p:sp>
      <p:pic>
        <p:nvPicPr>
          <p:cNvPr id="5" name="Picture 111" descr="図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7839" y="4869160"/>
            <a:ext cx="522313" cy="572168"/>
          </a:xfrm>
          <a:prstGeom prst="rect">
            <a:avLst/>
          </a:prstGeom>
          <a:noFill/>
          <a:ln>
            <a:noFill/>
          </a:ln>
          <a:extLst/>
        </p:spPr>
      </p:pic>
    </p:spTree>
    <p:extLst>
      <p:ext uri="{BB962C8B-B14F-4D97-AF65-F5344CB8AC3E}">
        <p14:creationId xmlns:p14="http://schemas.microsoft.com/office/powerpoint/2010/main" val="323638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776" y="188640"/>
            <a:ext cx="2723823" cy="369332"/>
          </a:xfrm>
          <a:prstGeom prst="rect">
            <a:avLst/>
          </a:prstGeom>
          <a:solidFill>
            <a:srgbClr val="FFFF66"/>
          </a:solidFill>
          <a:ln>
            <a:solidFill>
              <a:schemeClr val="tx2"/>
            </a:solidFill>
          </a:ln>
        </p:spPr>
        <p:txBody>
          <a:bodyPr wrap="none">
            <a:spAutoFit/>
          </a:bodyPr>
          <a:lstStyle/>
          <a:p>
            <a:pPr algn="ctr" fontAlgn="ctr"/>
            <a:r>
              <a:rPr lang="zh-TW" altLang="en-US" dirty="0">
                <a:solidFill>
                  <a:srgbClr val="000000"/>
                </a:solidFill>
                <a:latin typeface="ＭＳ Ｐゴシック"/>
                <a:ea typeface="ＭＳ Ｐゴシック" panose="020B0600070205080204" pitchFamily="50" charset="-128"/>
              </a:rPr>
              <a:t>小規模多機能型居宅介護</a:t>
            </a:r>
          </a:p>
        </p:txBody>
      </p:sp>
      <p:sp>
        <p:nvSpPr>
          <p:cNvPr id="4" name="正方形/長方形 3"/>
          <p:cNvSpPr/>
          <p:nvPr/>
        </p:nvSpPr>
        <p:spPr>
          <a:xfrm>
            <a:off x="219023" y="901751"/>
            <a:ext cx="9649072" cy="1477328"/>
          </a:xfrm>
          <a:prstGeom prst="rect">
            <a:avLst/>
          </a:prstGeom>
          <a:ln>
            <a:solidFill>
              <a:schemeClr val="tx2"/>
            </a:solidFill>
          </a:ln>
        </p:spPr>
        <p:txBody>
          <a:bodyPr wrap="square">
            <a:spAutoFit/>
          </a:bodyPr>
          <a:lstStyle/>
          <a:p>
            <a:r>
              <a:rPr lang="ja-JP" altLang="en-US" dirty="0" smtClean="0"/>
              <a:t>指定小規模</a:t>
            </a:r>
            <a:r>
              <a:rPr lang="ja-JP" altLang="en-US" dirty="0"/>
              <a:t>多機能型居宅</a:t>
            </a:r>
            <a:r>
              <a:rPr lang="ja-JP" altLang="en-US" dirty="0" smtClean="0"/>
              <a:t>介護の</a:t>
            </a:r>
            <a:r>
              <a:rPr lang="ja-JP" altLang="en-US" dirty="0"/>
              <a:t>事業は、要介護者について、その居宅において、又はサービスの拠点に通わせ、若しくは短期間宿泊させ、</a:t>
            </a:r>
            <a:r>
              <a:rPr lang="ja-JP" altLang="en-US" u="sng" dirty="0"/>
              <a:t>当該拠点において、家庭的な環境と地域住民との交流の下で</a:t>
            </a:r>
            <a:r>
              <a:rPr lang="ja-JP" altLang="en-US" dirty="0"/>
              <a:t>、入浴、排せつ、食事等の介護その他の日常生活上の世話及び機能訓練を行うことにより、</a:t>
            </a:r>
            <a:r>
              <a:rPr lang="ja-JP" altLang="en-US" u="sng" dirty="0"/>
              <a:t>利用者がその有する能力に応じその居宅において自立した日常生活を営むことができるようにする</a:t>
            </a:r>
            <a:r>
              <a:rPr lang="ja-JP" altLang="en-US" dirty="0"/>
              <a:t>ものでなければならない。 </a:t>
            </a:r>
          </a:p>
        </p:txBody>
      </p:sp>
      <p:sp>
        <p:nvSpPr>
          <p:cNvPr id="12" name="正方形/長方形 11"/>
          <p:cNvSpPr/>
          <p:nvPr/>
        </p:nvSpPr>
        <p:spPr>
          <a:xfrm>
            <a:off x="219023" y="2379079"/>
            <a:ext cx="9649071" cy="923330"/>
          </a:xfrm>
          <a:prstGeom prst="rect">
            <a:avLst/>
          </a:prstGeom>
        </p:spPr>
        <p:txBody>
          <a:bodyPr wrap="square">
            <a:spAutoFit/>
          </a:bodyPr>
          <a:lstStyle/>
          <a:p>
            <a:r>
              <a:rPr lang="ja-JP" altLang="en-US" dirty="0" smtClean="0"/>
              <a:t>○　利用者</a:t>
            </a:r>
            <a:r>
              <a:rPr lang="ja-JP" altLang="en-US" dirty="0"/>
              <a:t>が可能な限り自立した日常生活を送ることができるよう、利用者の選択に応じて、施設</a:t>
            </a:r>
            <a:r>
              <a:rPr lang="ja-JP" altLang="en-US" dirty="0" smtClean="0"/>
              <a:t>へ</a:t>
            </a:r>
            <a:endParaRPr lang="en-US" altLang="ja-JP" dirty="0" smtClean="0"/>
          </a:p>
          <a:p>
            <a:r>
              <a:rPr lang="ja-JP" altLang="en-US" dirty="0"/>
              <a:t>　</a:t>
            </a:r>
            <a:r>
              <a:rPr lang="ja-JP" altLang="en-US" dirty="0" smtClean="0"/>
              <a:t>の</a:t>
            </a:r>
            <a:r>
              <a:rPr lang="ja-JP" altLang="en-US" dirty="0"/>
              <a:t>「通い」を中心として、短期間の「宿泊」や利用者の自宅への「訪問」を組合せ、家庭的な環境</a:t>
            </a:r>
            <a:r>
              <a:rPr lang="ja-JP" altLang="en-US" dirty="0" smtClean="0"/>
              <a:t>と</a:t>
            </a:r>
            <a:endParaRPr lang="en-US" altLang="ja-JP" dirty="0" smtClean="0"/>
          </a:p>
          <a:p>
            <a:r>
              <a:rPr lang="ja-JP" altLang="en-US" dirty="0"/>
              <a:t>　</a:t>
            </a:r>
            <a:r>
              <a:rPr lang="ja-JP" altLang="en-US" dirty="0" smtClean="0"/>
              <a:t>地域</a:t>
            </a:r>
            <a:r>
              <a:rPr lang="ja-JP" altLang="en-US" dirty="0"/>
              <a:t>住民との交流の下で日常生活上の支援や機能訓練を</a:t>
            </a:r>
            <a:r>
              <a:rPr lang="ja-JP" altLang="en-US" dirty="0" smtClean="0"/>
              <a:t>行う。 </a:t>
            </a:r>
            <a:endParaRPr lang="ja-JP" altLang="en-US" dirty="0"/>
          </a:p>
        </p:txBody>
      </p:sp>
      <p:pic>
        <p:nvPicPr>
          <p:cNvPr id="2050" name="Picture 2" descr="C:\Users\OHBGR\Pictures\イラスト２\house_1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7" y="3805043"/>
            <a:ext cx="2124492" cy="16836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HBGR\Pictures\イラスト２\house_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012" y="3664430"/>
            <a:ext cx="1854222" cy="18032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HBGR\Pictures\aHR0cDovLzMuYnAuYmxvZ3Nwb3QuY29tLy1SUkU4eGN0NGtDby9VWlNzYWxocl9OSS9BQUFBQUFBQVN6by9BY2RQNDlPMjhOcy9zODAwL29qaWlzYW4ucG5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807" y="4936473"/>
            <a:ext cx="738238" cy="12177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OHBGR\Pictures\イラスト\kaigo_wo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7606" y="3784144"/>
            <a:ext cx="889121" cy="9906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OHBGR\Pictures\イラスト\kaigo_ofur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0626" y="5221646"/>
            <a:ext cx="1014386" cy="11429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OHBGR\Pictures\イラスト\ojiisan_b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12" y="5177439"/>
            <a:ext cx="1074371" cy="1047512"/>
          </a:xfrm>
          <a:prstGeom prst="rect">
            <a:avLst/>
          </a:prstGeom>
          <a:noFill/>
          <a:extLst>
            <a:ext uri="{909E8E84-426E-40DD-AFC4-6F175D3DCCD1}">
              <a14:hiddenFill xmlns:a14="http://schemas.microsoft.com/office/drawing/2010/main">
                <a:solidFill>
                  <a:srgbClr val="FFFFFF"/>
                </a:solidFill>
              </a14:hiddenFill>
            </a:ext>
          </a:extLst>
        </p:spPr>
      </p:pic>
      <p:sp>
        <p:nvSpPr>
          <p:cNvPr id="13" name="右矢印 12"/>
          <p:cNvSpPr/>
          <p:nvPr/>
        </p:nvSpPr>
        <p:spPr>
          <a:xfrm>
            <a:off x="2876262" y="5184275"/>
            <a:ext cx="3108825" cy="60885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0800000">
            <a:off x="2739052" y="4109208"/>
            <a:ext cx="3108825" cy="608856"/>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098165" y="3726796"/>
            <a:ext cx="2606431" cy="369332"/>
          </a:xfrm>
          <a:prstGeom prst="rect">
            <a:avLst/>
          </a:prstGeom>
          <a:noFill/>
        </p:spPr>
        <p:txBody>
          <a:bodyPr wrap="square" rtlCol="0">
            <a:spAutoFit/>
          </a:bodyPr>
          <a:lstStyle/>
          <a:p>
            <a:r>
              <a:rPr kumimoji="1" lang="ja-JP" altLang="en-US" dirty="0" smtClean="0"/>
              <a:t>様態や希望により「訪問」</a:t>
            </a:r>
            <a:endParaRPr kumimoji="1" lang="ja-JP" altLang="en-US" dirty="0"/>
          </a:p>
        </p:txBody>
      </p:sp>
      <p:sp>
        <p:nvSpPr>
          <p:cNvPr id="23" name="テキスト ボックス 22"/>
          <p:cNvSpPr txBox="1"/>
          <p:nvPr/>
        </p:nvSpPr>
        <p:spPr>
          <a:xfrm>
            <a:off x="2876262" y="5793131"/>
            <a:ext cx="3230988" cy="369332"/>
          </a:xfrm>
          <a:prstGeom prst="rect">
            <a:avLst/>
          </a:prstGeom>
          <a:noFill/>
        </p:spPr>
        <p:txBody>
          <a:bodyPr wrap="square" rtlCol="0">
            <a:spAutoFit/>
          </a:bodyPr>
          <a:lstStyle/>
          <a:p>
            <a:r>
              <a:rPr kumimoji="1" lang="ja-JP" altLang="en-US" dirty="0" smtClean="0"/>
              <a:t>様態や希望により「泊まり」</a:t>
            </a:r>
            <a:endParaRPr kumimoji="1" lang="ja-JP" altLang="en-US" dirty="0"/>
          </a:p>
        </p:txBody>
      </p:sp>
      <p:sp>
        <p:nvSpPr>
          <p:cNvPr id="24" name="テキスト ボックス 23"/>
          <p:cNvSpPr txBox="1"/>
          <p:nvPr/>
        </p:nvSpPr>
        <p:spPr>
          <a:xfrm>
            <a:off x="2677971" y="4705641"/>
            <a:ext cx="3230988" cy="461665"/>
          </a:xfrm>
          <a:prstGeom prst="rect">
            <a:avLst/>
          </a:prstGeom>
          <a:noFill/>
        </p:spPr>
        <p:txBody>
          <a:bodyPr wrap="square" rtlCol="0">
            <a:spAutoFit/>
          </a:bodyPr>
          <a:lstStyle/>
          <a:p>
            <a:pPr algn="ctr"/>
            <a:r>
              <a:rPr lang="ja-JP" altLang="en-US" sz="2400" b="1" dirty="0"/>
              <a:t>通い</a:t>
            </a:r>
            <a:r>
              <a:rPr lang="ja-JP" altLang="en-US" sz="2400" b="1" dirty="0" smtClean="0"/>
              <a:t>を中心</a:t>
            </a:r>
            <a:r>
              <a:rPr lang="ja-JP" altLang="en-US" dirty="0" smtClean="0"/>
              <a:t>とした利用</a:t>
            </a:r>
            <a:endParaRPr kumimoji="1" lang="ja-JP" altLang="en-US" dirty="0"/>
          </a:p>
        </p:txBody>
      </p:sp>
      <p:sp>
        <p:nvSpPr>
          <p:cNvPr id="15" name="テキスト ボックス 14"/>
          <p:cNvSpPr txBox="1"/>
          <p:nvPr/>
        </p:nvSpPr>
        <p:spPr>
          <a:xfrm>
            <a:off x="503789" y="3414812"/>
            <a:ext cx="939370" cy="369332"/>
          </a:xfrm>
          <a:prstGeom prst="rect">
            <a:avLst/>
          </a:prstGeom>
          <a:noFill/>
        </p:spPr>
        <p:txBody>
          <a:bodyPr wrap="square" rtlCol="0">
            <a:spAutoFit/>
          </a:bodyPr>
          <a:lstStyle/>
          <a:p>
            <a:pPr algn="ctr"/>
            <a:r>
              <a:rPr kumimoji="1" lang="ja-JP" altLang="en-US" dirty="0" smtClean="0"/>
              <a:t>自宅</a:t>
            </a:r>
            <a:endParaRPr kumimoji="1" lang="ja-JP" altLang="en-US" dirty="0"/>
          </a:p>
        </p:txBody>
      </p:sp>
      <p:sp>
        <p:nvSpPr>
          <p:cNvPr id="26" name="テキスト ボックス 25"/>
          <p:cNvSpPr txBox="1"/>
          <p:nvPr/>
        </p:nvSpPr>
        <p:spPr>
          <a:xfrm>
            <a:off x="7562438" y="3242189"/>
            <a:ext cx="939370" cy="369332"/>
          </a:xfrm>
          <a:prstGeom prst="rect">
            <a:avLst/>
          </a:prstGeom>
          <a:noFill/>
        </p:spPr>
        <p:txBody>
          <a:bodyPr wrap="square" rtlCol="0">
            <a:spAutoFit/>
          </a:bodyPr>
          <a:lstStyle/>
          <a:p>
            <a:r>
              <a:rPr lang="ja-JP" altLang="en-US" dirty="0"/>
              <a:t>事業所</a:t>
            </a:r>
            <a:endParaRPr kumimoji="1" lang="ja-JP" altLang="en-US" dirty="0"/>
          </a:p>
        </p:txBody>
      </p:sp>
      <p:pic>
        <p:nvPicPr>
          <p:cNvPr id="2057" name="Picture 9" descr="C:\Users\OHBGR\Pictures\イラスト\roujin_syokuj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3608" y="5467661"/>
            <a:ext cx="1177107" cy="896956"/>
          </a:xfrm>
          <a:prstGeom prst="rect">
            <a:avLst/>
          </a:prstGeom>
          <a:noFill/>
          <a:extLst>
            <a:ext uri="{909E8E84-426E-40DD-AFC4-6F175D3DCCD1}">
              <a14:hiddenFill xmlns:a14="http://schemas.microsoft.com/office/drawing/2010/main">
                <a:solidFill>
                  <a:srgbClr val="FFFFFF"/>
                </a:solidFill>
              </a14:hiddenFill>
            </a:ext>
          </a:extLst>
        </p:spPr>
      </p:pic>
      <p:sp>
        <p:nvSpPr>
          <p:cNvPr id="20"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9</a:t>
            </a:fld>
            <a:endParaRPr lang="en-US" altLang="ja-JP" sz="2000" dirty="0" smtClean="0">
              <a:solidFill>
                <a:prstClr val="black"/>
              </a:solidFill>
              <a:latin typeface="Calibri" pitchFamily="34" charset="0"/>
            </a:endParaRPr>
          </a:p>
        </p:txBody>
      </p:sp>
      <p:sp>
        <p:nvSpPr>
          <p:cNvPr id="22" name="テキスト ボックス 21"/>
          <p:cNvSpPr txBox="1"/>
          <p:nvPr/>
        </p:nvSpPr>
        <p:spPr>
          <a:xfrm>
            <a:off x="256650" y="554281"/>
            <a:ext cx="9573817" cy="369332"/>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基準第６２条）</a:t>
            </a:r>
            <a:endParaRPr lang="ja-JP" altLang="en-US" dirty="0"/>
          </a:p>
        </p:txBody>
      </p:sp>
    </p:spTree>
    <p:extLst>
      <p:ext uri="{BB962C8B-B14F-4D97-AF65-F5344CB8AC3E}">
        <p14:creationId xmlns:p14="http://schemas.microsoft.com/office/powerpoint/2010/main" val="110769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吹き出し 11"/>
          <p:cNvSpPr/>
          <p:nvPr/>
        </p:nvSpPr>
        <p:spPr>
          <a:xfrm>
            <a:off x="6386868" y="2002366"/>
            <a:ext cx="3193696" cy="2040843"/>
          </a:xfrm>
          <a:prstGeom prst="wedgeRectCallout">
            <a:avLst>
              <a:gd name="adj1" fmla="val -18956"/>
              <a:gd name="adj2" fmla="val 88208"/>
            </a:avLst>
          </a:prstGeom>
          <a:solidFill>
            <a:schemeClr val="accent2">
              <a:lumMod val="20000"/>
              <a:lumOff val="80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00765" y="2002366"/>
            <a:ext cx="2813309" cy="1939674"/>
          </a:xfrm>
          <a:prstGeom prst="rect">
            <a:avLst/>
          </a:prstGeom>
          <a:solidFill>
            <a:schemeClr val="accent2">
              <a:lumMod val="20000"/>
              <a:lumOff val="80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27674" y="364014"/>
            <a:ext cx="4031874" cy="369332"/>
          </a:xfrm>
          <a:prstGeom prst="rect">
            <a:avLst/>
          </a:prstGeom>
          <a:solidFill>
            <a:srgbClr val="99FF99"/>
          </a:solidFill>
          <a:ln>
            <a:solidFill>
              <a:schemeClr val="tx2"/>
            </a:solidFill>
          </a:ln>
        </p:spPr>
        <p:txBody>
          <a:bodyPr wrap="none">
            <a:spAutoFit/>
          </a:bodyPr>
          <a:lstStyle/>
          <a:p>
            <a:pPr algn="ctr" fontAlgn="ctr"/>
            <a:r>
              <a:rPr lang="ja-JP" altLang="en-US" dirty="0">
                <a:solidFill>
                  <a:srgbClr val="000000"/>
                </a:solidFill>
                <a:latin typeface="ＭＳ Ｐゴシック"/>
                <a:ea typeface="ＭＳ Ｐゴシック" panose="020B0600070205080204" pitchFamily="50" charset="-128"/>
              </a:rPr>
              <a:t>サテライト型</a:t>
            </a:r>
            <a:r>
              <a:rPr lang="zh-TW" altLang="en-US" dirty="0" smtClean="0">
                <a:solidFill>
                  <a:srgbClr val="000000"/>
                </a:solidFill>
                <a:latin typeface="ＭＳ Ｐゴシック"/>
                <a:ea typeface="ＭＳ Ｐゴシック" panose="020B0600070205080204" pitchFamily="50" charset="-128"/>
              </a:rPr>
              <a:t>小規模</a:t>
            </a:r>
            <a:r>
              <a:rPr lang="zh-TW" altLang="en-US" dirty="0">
                <a:solidFill>
                  <a:srgbClr val="000000"/>
                </a:solidFill>
                <a:latin typeface="ＭＳ Ｐゴシック"/>
                <a:ea typeface="ＭＳ Ｐゴシック" panose="020B0600070205080204" pitchFamily="50" charset="-128"/>
              </a:rPr>
              <a:t>多機能型居宅</a:t>
            </a:r>
            <a:r>
              <a:rPr lang="zh-TW" altLang="en-US" dirty="0" smtClean="0">
                <a:solidFill>
                  <a:srgbClr val="000000"/>
                </a:solidFill>
                <a:latin typeface="ＭＳ Ｐゴシック"/>
                <a:ea typeface="ＭＳ Ｐゴシック" panose="020B0600070205080204" pitchFamily="50" charset="-128"/>
              </a:rPr>
              <a:t>介護</a:t>
            </a:r>
            <a:endParaRPr lang="zh-TW" altLang="en-US" dirty="0">
              <a:solidFill>
                <a:srgbClr val="000000"/>
              </a:solidFill>
              <a:latin typeface="ＭＳ Ｐゴシック"/>
              <a:ea typeface="ＭＳ Ｐゴシック" panose="020B0600070205080204" pitchFamily="50" charset="-128"/>
            </a:endParaRPr>
          </a:p>
        </p:txBody>
      </p:sp>
      <p:sp>
        <p:nvSpPr>
          <p:cNvPr id="3" name="正方形/長方形 2"/>
          <p:cNvSpPr/>
          <p:nvPr/>
        </p:nvSpPr>
        <p:spPr>
          <a:xfrm>
            <a:off x="287784" y="836712"/>
            <a:ext cx="9581357" cy="646331"/>
          </a:xfrm>
          <a:prstGeom prst="rect">
            <a:avLst/>
          </a:prstGeom>
        </p:spPr>
        <p:txBody>
          <a:bodyPr wrap="square">
            <a:spAutoFit/>
          </a:bodyPr>
          <a:lstStyle/>
          <a:p>
            <a:r>
              <a:rPr lang="ja-JP" altLang="en-US" dirty="0" smtClean="0"/>
              <a:t>　小規模</a:t>
            </a:r>
            <a:r>
              <a:rPr lang="ja-JP" altLang="en-US" dirty="0"/>
              <a:t>多機能</a:t>
            </a:r>
            <a:r>
              <a:rPr lang="ja-JP" altLang="en-US" dirty="0" smtClean="0"/>
              <a:t>事業所</a:t>
            </a:r>
            <a:r>
              <a:rPr lang="ja-JP" altLang="en-US" dirty="0"/>
              <a:t>及び</a:t>
            </a:r>
            <a:r>
              <a:rPr lang="ja-JP" altLang="en-US" dirty="0" smtClean="0"/>
              <a:t>小規模</a:t>
            </a:r>
            <a:r>
              <a:rPr lang="ja-JP" altLang="en-US" dirty="0"/>
              <a:t>多機能と訪問看護の複合型サービス事業所は、自動車等で</a:t>
            </a:r>
            <a:r>
              <a:rPr lang="ja-JP" altLang="en-US" dirty="0" smtClean="0"/>
              <a:t>概ね２０分</a:t>
            </a:r>
            <a:r>
              <a:rPr lang="ja-JP" altLang="en-US" dirty="0"/>
              <a:t>以内</a:t>
            </a:r>
            <a:r>
              <a:rPr lang="ja-JP" altLang="en-US" dirty="0" smtClean="0"/>
              <a:t>で</a:t>
            </a:r>
            <a:r>
              <a:rPr lang="ja-JP" altLang="en-US" dirty="0"/>
              <a:t>移動可能な距離内にサテライト型の</a:t>
            </a:r>
            <a:r>
              <a:rPr lang="ja-JP" altLang="en-US" dirty="0" smtClean="0"/>
              <a:t>事業所を最大</a:t>
            </a:r>
            <a:r>
              <a:rPr lang="ja-JP" altLang="en-US" dirty="0"/>
              <a:t>２ヵ所まで</a:t>
            </a:r>
            <a:r>
              <a:rPr lang="ja-JP" altLang="en-US" dirty="0" smtClean="0"/>
              <a:t>設置可能。</a:t>
            </a:r>
            <a:endParaRPr lang="ja-JP" altLang="en-US" dirty="0"/>
          </a:p>
        </p:txBody>
      </p:sp>
      <p:grpSp>
        <p:nvGrpSpPr>
          <p:cNvPr id="15" name="グループ化 14"/>
          <p:cNvGrpSpPr/>
          <p:nvPr/>
        </p:nvGrpSpPr>
        <p:grpSpPr>
          <a:xfrm>
            <a:off x="1623134" y="4891012"/>
            <a:ext cx="2160240" cy="1241930"/>
            <a:chOff x="5688384" y="4725144"/>
            <a:chExt cx="2160240" cy="1242645"/>
          </a:xfrm>
        </p:grpSpPr>
        <p:sp>
          <p:nvSpPr>
            <p:cNvPr id="6" name="正方形/長方形 5"/>
            <p:cNvSpPr/>
            <p:nvPr/>
          </p:nvSpPr>
          <p:spPr>
            <a:xfrm>
              <a:off x="5688384" y="4725144"/>
              <a:ext cx="2160240" cy="1242645"/>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19464" y="4824445"/>
              <a:ext cx="1944216" cy="584775"/>
            </a:xfrm>
            <a:prstGeom prst="rect">
              <a:avLst/>
            </a:prstGeom>
            <a:noFill/>
          </p:spPr>
          <p:txBody>
            <a:bodyPr wrap="square" rtlCol="0">
              <a:spAutoFit/>
            </a:bodyPr>
            <a:lstStyle/>
            <a:p>
              <a:pPr algn="ctr"/>
              <a:r>
                <a:rPr lang="ja-JP" altLang="en-US" sz="1600" dirty="0" smtClean="0"/>
                <a:t>サテライト</a:t>
              </a:r>
              <a:r>
                <a:rPr lang="ja-JP" altLang="en-US" sz="1600" dirty="0"/>
                <a:t>型</a:t>
              </a:r>
              <a:r>
                <a:rPr kumimoji="1" lang="ja-JP" altLang="en-US" sz="1600" dirty="0" smtClean="0"/>
                <a:t>事業所</a:t>
              </a:r>
              <a:endParaRPr kumimoji="1" lang="en-US" altLang="ja-JP" sz="1600" dirty="0" smtClean="0"/>
            </a:p>
            <a:p>
              <a:pPr algn="ctr"/>
              <a:r>
                <a:rPr lang="ja-JP" altLang="en-US" sz="1600" dirty="0" smtClean="0"/>
                <a:t>（定員１８人以下）</a:t>
              </a:r>
              <a:endParaRPr kumimoji="1" lang="ja-JP" altLang="en-US" sz="1600" dirty="0"/>
            </a:p>
          </p:txBody>
        </p:sp>
        <p:sp>
          <p:nvSpPr>
            <p:cNvPr id="11" name="テキスト ボックス 10"/>
            <p:cNvSpPr txBox="1"/>
            <p:nvPr/>
          </p:nvSpPr>
          <p:spPr>
            <a:xfrm>
              <a:off x="5850679" y="5425824"/>
              <a:ext cx="1787264" cy="307777"/>
            </a:xfrm>
            <a:prstGeom prst="rect">
              <a:avLst/>
            </a:prstGeom>
            <a:noFill/>
            <a:ln>
              <a:solidFill>
                <a:schemeClr val="accent1">
                  <a:shade val="50000"/>
                </a:schemeClr>
              </a:solidFill>
            </a:ln>
          </p:spPr>
          <p:txBody>
            <a:bodyPr wrap="square" rtlCol="0">
              <a:spAutoFit/>
            </a:bodyPr>
            <a:lstStyle/>
            <a:p>
              <a:pPr algn="ctr"/>
              <a:r>
                <a:rPr kumimoji="1" lang="ja-JP" altLang="en-US" sz="1400" dirty="0" smtClean="0"/>
                <a:t>通い・泊まり・訪問</a:t>
              </a:r>
              <a:endParaRPr kumimoji="1" lang="ja-JP" altLang="en-US" sz="1400" dirty="0"/>
            </a:p>
          </p:txBody>
        </p:sp>
      </p:grpSp>
      <p:grpSp>
        <p:nvGrpSpPr>
          <p:cNvPr id="14" name="グループ化 13"/>
          <p:cNvGrpSpPr/>
          <p:nvPr/>
        </p:nvGrpSpPr>
        <p:grpSpPr>
          <a:xfrm>
            <a:off x="3831554" y="2171643"/>
            <a:ext cx="2160240" cy="1512168"/>
            <a:chOff x="3672160" y="2780928"/>
            <a:chExt cx="2160240" cy="1512168"/>
          </a:xfrm>
        </p:grpSpPr>
        <p:sp>
          <p:nvSpPr>
            <p:cNvPr id="4" name="正方形/長方形 3"/>
            <p:cNvSpPr/>
            <p:nvPr/>
          </p:nvSpPr>
          <p:spPr>
            <a:xfrm>
              <a:off x="3672160" y="2780928"/>
              <a:ext cx="2160240" cy="15121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80172" y="2857338"/>
              <a:ext cx="1944216" cy="584775"/>
            </a:xfrm>
            <a:prstGeom prst="rect">
              <a:avLst/>
            </a:prstGeom>
            <a:noFill/>
          </p:spPr>
          <p:txBody>
            <a:bodyPr wrap="square" rtlCol="0">
              <a:spAutoFit/>
            </a:bodyPr>
            <a:lstStyle/>
            <a:p>
              <a:pPr algn="ctr"/>
              <a:r>
                <a:rPr kumimoji="1" lang="ja-JP" altLang="en-US" sz="1600" dirty="0" smtClean="0"/>
                <a:t>本体事業所</a:t>
              </a:r>
              <a:endParaRPr kumimoji="1" lang="en-US" altLang="ja-JP" sz="1600" dirty="0" smtClean="0"/>
            </a:p>
            <a:p>
              <a:pPr algn="ctr"/>
              <a:r>
                <a:rPr lang="ja-JP" altLang="en-US" sz="1600" dirty="0" smtClean="0"/>
                <a:t>（定員２９人以下）</a:t>
              </a:r>
              <a:endParaRPr kumimoji="1" lang="ja-JP" altLang="en-US" sz="1600" dirty="0"/>
            </a:p>
          </p:txBody>
        </p:sp>
        <p:sp>
          <p:nvSpPr>
            <p:cNvPr id="10" name="テキスト ボックス 9"/>
            <p:cNvSpPr txBox="1"/>
            <p:nvPr/>
          </p:nvSpPr>
          <p:spPr>
            <a:xfrm>
              <a:off x="3858648" y="3442113"/>
              <a:ext cx="1787264" cy="307777"/>
            </a:xfrm>
            <a:prstGeom prst="rect">
              <a:avLst/>
            </a:prstGeom>
            <a:noFill/>
            <a:ln>
              <a:solidFill>
                <a:schemeClr val="accent1">
                  <a:shade val="50000"/>
                </a:schemeClr>
              </a:solidFill>
            </a:ln>
          </p:spPr>
          <p:txBody>
            <a:bodyPr wrap="square" rtlCol="0">
              <a:spAutoFit/>
            </a:bodyPr>
            <a:lstStyle/>
            <a:p>
              <a:pPr algn="ctr"/>
              <a:r>
                <a:rPr kumimoji="1" lang="ja-JP" altLang="en-US" sz="1400" dirty="0" smtClean="0"/>
                <a:t>通い・泊まり・訪問</a:t>
              </a:r>
              <a:endParaRPr kumimoji="1" lang="ja-JP" altLang="en-US" sz="1400" dirty="0"/>
            </a:p>
          </p:txBody>
        </p:sp>
        <p:sp>
          <p:nvSpPr>
            <p:cNvPr id="13" name="角丸四角形 12"/>
            <p:cNvSpPr/>
            <p:nvPr/>
          </p:nvSpPr>
          <p:spPr>
            <a:xfrm>
              <a:off x="4140212" y="3903865"/>
              <a:ext cx="1224136" cy="21602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訪問スタッフ</a:t>
              </a:r>
              <a:endParaRPr kumimoji="1" lang="ja-JP" altLang="en-US" sz="1400" dirty="0"/>
            </a:p>
          </p:txBody>
        </p:sp>
      </p:grpSp>
      <p:grpSp>
        <p:nvGrpSpPr>
          <p:cNvPr id="16" name="グループ化 15"/>
          <p:cNvGrpSpPr/>
          <p:nvPr/>
        </p:nvGrpSpPr>
        <p:grpSpPr>
          <a:xfrm>
            <a:off x="6287516" y="4890296"/>
            <a:ext cx="2160240" cy="1242645"/>
            <a:chOff x="5688384" y="4725144"/>
            <a:chExt cx="2160240" cy="1242645"/>
          </a:xfrm>
        </p:grpSpPr>
        <p:sp>
          <p:nvSpPr>
            <p:cNvPr id="17" name="正方形/長方形 16"/>
            <p:cNvSpPr/>
            <p:nvPr/>
          </p:nvSpPr>
          <p:spPr>
            <a:xfrm>
              <a:off x="5688384" y="4725144"/>
              <a:ext cx="2160240" cy="1242645"/>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19464" y="4824445"/>
              <a:ext cx="1944216" cy="584775"/>
            </a:xfrm>
            <a:prstGeom prst="rect">
              <a:avLst/>
            </a:prstGeom>
            <a:noFill/>
          </p:spPr>
          <p:txBody>
            <a:bodyPr wrap="square" rtlCol="0">
              <a:spAutoFit/>
            </a:bodyPr>
            <a:lstStyle/>
            <a:p>
              <a:pPr algn="ctr"/>
              <a:r>
                <a:rPr lang="ja-JP" altLang="en-US" sz="1600" dirty="0" smtClean="0"/>
                <a:t>サテライト</a:t>
              </a:r>
              <a:r>
                <a:rPr lang="ja-JP" altLang="en-US" sz="1600" dirty="0"/>
                <a:t>型</a:t>
              </a:r>
              <a:r>
                <a:rPr kumimoji="1" lang="ja-JP" altLang="en-US" sz="1600" dirty="0" smtClean="0"/>
                <a:t>事業所</a:t>
              </a:r>
              <a:endParaRPr kumimoji="1" lang="en-US" altLang="ja-JP" sz="1600" dirty="0" smtClean="0"/>
            </a:p>
            <a:p>
              <a:pPr algn="ctr"/>
              <a:r>
                <a:rPr lang="ja-JP" altLang="en-US" sz="1600" dirty="0" smtClean="0"/>
                <a:t>（定員１８人以下）</a:t>
              </a:r>
              <a:endParaRPr kumimoji="1" lang="ja-JP" altLang="en-US" sz="1600" dirty="0"/>
            </a:p>
          </p:txBody>
        </p:sp>
        <p:sp>
          <p:nvSpPr>
            <p:cNvPr id="19" name="テキスト ボックス 18"/>
            <p:cNvSpPr txBox="1"/>
            <p:nvPr/>
          </p:nvSpPr>
          <p:spPr>
            <a:xfrm>
              <a:off x="5897940" y="5430063"/>
              <a:ext cx="1787264" cy="307777"/>
            </a:xfrm>
            <a:prstGeom prst="rect">
              <a:avLst/>
            </a:prstGeom>
            <a:noFill/>
            <a:ln>
              <a:solidFill>
                <a:schemeClr val="accent1">
                  <a:shade val="50000"/>
                </a:schemeClr>
              </a:solidFill>
            </a:ln>
          </p:spPr>
          <p:txBody>
            <a:bodyPr wrap="square" rtlCol="0">
              <a:spAutoFit/>
            </a:bodyPr>
            <a:lstStyle/>
            <a:p>
              <a:pPr algn="ctr"/>
              <a:r>
                <a:rPr kumimoji="1" lang="ja-JP" altLang="en-US" sz="1400" dirty="0" smtClean="0"/>
                <a:t>通い・泊まり・訪問</a:t>
              </a:r>
              <a:endParaRPr kumimoji="1" lang="ja-JP" altLang="en-US" sz="1400" dirty="0"/>
            </a:p>
          </p:txBody>
        </p:sp>
      </p:grpSp>
      <p:sp>
        <p:nvSpPr>
          <p:cNvPr id="20" name="角丸四角形 19"/>
          <p:cNvSpPr/>
          <p:nvPr/>
        </p:nvSpPr>
        <p:spPr>
          <a:xfrm>
            <a:off x="287784" y="1787158"/>
            <a:ext cx="9643858" cy="50262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stCxn id="4" idx="2"/>
          </p:cNvCxnSpPr>
          <p:nvPr/>
        </p:nvCxnSpPr>
        <p:spPr>
          <a:xfrm flipH="1">
            <a:off x="3255909" y="3683811"/>
            <a:ext cx="1655765" cy="119086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endCxn id="4" idx="2"/>
          </p:cNvCxnSpPr>
          <p:nvPr/>
        </p:nvCxnSpPr>
        <p:spPr>
          <a:xfrm flipH="1" flipV="1">
            <a:off x="4911674" y="3683811"/>
            <a:ext cx="1803775" cy="1190860"/>
          </a:xfrm>
          <a:prstGeom prst="straightConnector1">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671741" y="1787158"/>
            <a:ext cx="2232248" cy="400110"/>
          </a:xfrm>
          <a:prstGeom prst="rect">
            <a:avLst/>
          </a:prstGeom>
          <a:noFill/>
        </p:spPr>
        <p:txBody>
          <a:bodyPr wrap="square" rtlCol="0">
            <a:spAutoFit/>
          </a:bodyPr>
          <a:lstStyle/>
          <a:p>
            <a:pPr algn="ctr"/>
            <a:r>
              <a:rPr kumimoji="1" lang="ja-JP" altLang="en-US" sz="2000" dirty="0" smtClean="0"/>
              <a:t>日常生活圏域</a:t>
            </a:r>
            <a:endParaRPr kumimoji="1" lang="ja-JP" altLang="en-US" sz="2000" dirty="0"/>
          </a:p>
        </p:txBody>
      </p:sp>
      <p:sp>
        <p:nvSpPr>
          <p:cNvPr id="33" name="テキスト ボックス 32"/>
          <p:cNvSpPr txBox="1"/>
          <p:nvPr/>
        </p:nvSpPr>
        <p:spPr>
          <a:xfrm>
            <a:off x="3815757" y="3942040"/>
            <a:ext cx="2088232" cy="307777"/>
          </a:xfrm>
          <a:prstGeom prst="rect">
            <a:avLst/>
          </a:prstGeom>
          <a:solidFill>
            <a:schemeClr val="bg1"/>
          </a:solidFill>
          <a:ln>
            <a:solidFill>
              <a:schemeClr val="accent1">
                <a:shade val="95000"/>
                <a:satMod val="105000"/>
              </a:schemeClr>
            </a:solidFill>
          </a:ln>
        </p:spPr>
        <p:txBody>
          <a:bodyPr wrap="square" rtlCol="0">
            <a:spAutoFit/>
          </a:bodyPr>
          <a:lstStyle/>
          <a:p>
            <a:pPr algn="ctr"/>
            <a:r>
              <a:rPr kumimoji="1" lang="ja-JP" altLang="en-US" sz="1400" dirty="0" smtClean="0"/>
              <a:t>概ね２０分以内の距離</a:t>
            </a:r>
            <a:endParaRPr kumimoji="1" lang="ja-JP" altLang="en-US" sz="1400" dirty="0"/>
          </a:p>
        </p:txBody>
      </p:sp>
      <p:sp>
        <p:nvSpPr>
          <p:cNvPr id="7" name="テキスト ボックス 6"/>
          <p:cNvSpPr txBox="1"/>
          <p:nvPr/>
        </p:nvSpPr>
        <p:spPr>
          <a:xfrm>
            <a:off x="2118746" y="6240773"/>
            <a:ext cx="5979998" cy="369332"/>
          </a:xfrm>
          <a:prstGeom prst="rect">
            <a:avLst/>
          </a:prstGeom>
          <a:solidFill>
            <a:schemeClr val="accent2">
              <a:lumMod val="20000"/>
              <a:lumOff val="80000"/>
            </a:schemeClr>
          </a:solidFill>
          <a:ln w="25400">
            <a:solidFill>
              <a:srgbClr val="FF00FF"/>
            </a:solidFill>
            <a:prstDash val="sysDash"/>
          </a:ln>
        </p:spPr>
        <p:txBody>
          <a:bodyPr wrap="square" rtlCol="0">
            <a:spAutoFit/>
          </a:bodyPr>
          <a:lstStyle/>
          <a:p>
            <a:pPr algn="ctr"/>
            <a:r>
              <a:rPr kumimoji="1" lang="ja-JP" altLang="en-US" u="sng" dirty="0" smtClean="0"/>
              <a:t>利用者にとって、より身近な地域でのサービス提供が可能</a:t>
            </a:r>
            <a:endParaRPr kumimoji="1" lang="ja-JP" altLang="en-US" u="sng" dirty="0"/>
          </a:p>
        </p:txBody>
      </p:sp>
      <p:pic>
        <p:nvPicPr>
          <p:cNvPr id="1028" name="Picture 4" descr="https://ap-northeast-1-02440019-view.menlosecurity.com/cache/image/aHR0cDovL2lsbHVzdHJhaW4uY29tL2ltZy93b3JrLzIwMTYvaWxsdXN0cmFpbjEwLW5vcmltb25vMTcucG5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77" y="3803729"/>
            <a:ext cx="502245" cy="50224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p:nvPr/>
        </p:nvGrpSpPr>
        <p:grpSpPr>
          <a:xfrm>
            <a:off x="8240111" y="4199550"/>
            <a:ext cx="1071411" cy="540208"/>
            <a:chOff x="8251846" y="4171199"/>
            <a:chExt cx="1071411" cy="540208"/>
          </a:xfrm>
        </p:grpSpPr>
        <p:sp>
          <p:nvSpPr>
            <p:cNvPr id="36" name="右矢印 35"/>
            <p:cNvSpPr/>
            <p:nvPr/>
          </p:nvSpPr>
          <p:spPr>
            <a:xfrm rot="16200000">
              <a:off x="8536085" y="3886960"/>
              <a:ext cx="502934" cy="1071411"/>
            </a:xfrm>
            <a:prstGeom prst="rightArrow">
              <a:avLst>
                <a:gd name="adj1" fmla="val 662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8363058" y="4249742"/>
              <a:ext cx="878107" cy="461665"/>
            </a:xfrm>
            <a:prstGeom prst="rect">
              <a:avLst/>
            </a:prstGeom>
            <a:noFill/>
          </p:spPr>
          <p:txBody>
            <a:bodyPr wrap="square" rtlCol="0">
              <a:spAutoFit/>
            </a:bodyPr>
            <a:lstStyle/>
            <a:p>
              <a:pPr algn="ctr"/>
              <a:r>
                <a:rPr kumimoji="1" lang="ja-JP" altLang="en-US" sz="1200" dirty="0" smtClean="0"/>
                <a:t>サテライト</a:t>
              </a:r>
              <a:endParaRPr kumimoji="1" lang="en-US" altLang="ja-JP" sz="1200" dirty="0" smtClean="0"/>
            </a:p>
            <a:p>
              <a:pPr algn="ctr"/>
              <a:r>
                <a:rPr kumimoji="1" lang="ja-JP" altLang="en-US" sz="1200" dirty="0" smtClean="0"/>
                <a:t>利用者</a:t>
              </a:r>
              <a:endParaRPr kumimoji="1" lang="ja-JP" altLang="en-US" sz="1200" dirty="0"/>
            </a:p>
          </p:txBody>
        </p:sp>
      </p:grpSp>
      <p:grpSp>
        <p:nvGrpSpPr>
          <p:cNvPr id="43" name="グループ化 42"/>
          <p:cNvGrpSpPr/>
          <p:nvPr/>
        </p:nvGrpSpPr>
        <p:grpSpPr>
          <a:xfrm>
            <a:off x="735519" y="4043210"/>
            <a:ext cx="1071411" cy="540208"/>
            <a:chOff x="8251846" y="4171199"/>
            <a:chExt cx="1071411" cy="540208"/>
          </a:xfrm>
        </p:grpSpPr>
        <p:sp>
          <p:nvSpPr>
            <p:cNvPr id="44" name="右矢印 43"/>
            <p:cNvSpPr/>
            <p:nvPr/>
          </p:nvSpPr>
          <p:spPr>
            <a:xfrm rot="16200000">
              <a:off x="8536085" y="3886960"/>
              <a:ext cx="502934" cy="1071411"/>
            </a:xfrm>
            <a:prstGeom prst="rightArrow">
              <a:avLst>
                <a:gd name="adj1" fmla="val 662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8363058" y="4249742"/>
              <a:ext cx="878107" cy="461665"/>
            </a:xfrm>
            <a:prstGeom prst="rect">
              <a:avLst/>
            </a:prstGeom>
            <a:noFill/>
          </p:spPr>
          <p:txBody>
            <a:bodyPr wrap="square" rtlCol="0">
              <a:spAutoFit/>
            </a:bodyPr>
            <a:lstStyle/>
            <a:p>
              <a:pPr algn="ctr"/>
              <a:r>
                <a:rPr kumimoji="1" lang="ja-JP" altLang="en-US" sz="1200" dirty="0" smtClean="0"/>
                <a:t>サテライト</a:t>
              </a:r>
              <a:endParaRPr kumimoji="1" lang="en-US" altLang="ja-JP" sz="1200" dirty="0" smtClean="0"/>
            </a:p>
            <a:p>
              <a:pPr algn="ctr"/>
              <a:r>
                <a:rPr kumimoji="1" lang="ja-JP" altLang="en-US" sz="1200" dirty="0" smtClean="0"/>
                <a:t>利用者</a:t>
              </a:r>
              <a:endParaRPr kumimoji="1" lang="ja-JP" altLang="en-US" sz="1200" dirty="0"/>
            </a:p>
          </p:txBody>
        </p:sp>
      </p:grpSp>
      <p:cxnSp>
        <p:nvCxnSpPr>
          <p:cNvPr id="46" name="直線矢印コネクタ 45"/>
          <p:cNvCxnSpPr/>
          <p:nvPr/>
        </p:nvCxnSpPr>
        <p:spPr>
          <a:xfrm flipH="1" flipV="1">
            <a:off x="1302300" y="4515599"/>
            <a:ext cx="504631" cy="1096499"/>
          </a:xfrm>
          <a:prstGeom prst="straightConnector1">
            <a:avLst/>
          </a:prstGeom>
          <a:ln w="38100">
            <a:solidFill>
              <a:srgbClr val="FF00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8261223" y="4702484"/>
            <a:ext cx="514594" cy="909616"/>
          </a:xfrm>
          <a:prstGeom prst="straightConnector1">
            <a:avLst/>
          </a:prstGeom>
          <a:ln w="38100">
            <a:solidFill>
              <a:srgbClr val="FF00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2" name="左矢印 1031"/>
          <p:cNvSpPr/>
          <p:nvPr/>
        </p:nvSpPr>
        <p:spPr>
          <a:xfrm rot="20326949">
            <a:off x="1703769" y="3714383"/>
            <a:ext cx="2592918" cy="296106"/>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テキスト ボックス 1032"/>
          <p:cNvSpPr txBox="1"/>
          <p:nvPr/>
        </p:nvSpPr>
        <p:spPr>
          <a:xfrm>
            <a:off x="529639" y="2002366"/>
            <a:ext cx="2884435" cy="338554"/>
          </a:xfrm>
          <a:prstGeom prst="rect">
            <a:avLst/>
          </a:prstGeom>
          <a:noFill/>
        </p:spPr>
        <p:txBody>
          <a:bodyPr wrap="square" rtlCol="0">
            <a:spAutoFit/>
          </a:bodyPr>
          <a:lstStyle/>
          <a:p>
            <a:pPr algn="ctr"/>
            <a:r>
              <a:rPr kumimoji="1" lang="ja-JP" altLang="en-US" sz="1600" u="sng" dirty="0" smtClean="0"/>
              <a:t>一体的なサービス提供が可能</a:t>
            </a:r>
            <a:endParaRPr kumimoji="1" lang="ja-JP" altLang="en-US" sz="1600" u="sng" dirty="0"/>
          </a:p>
        </p:txBody>
      </p:sp>
      <p:sp>
        <p:nvSpPr>
          <p:cNvPr id="1036" name="テキスト ボックス 1035"/>
          <p:cNvSpPr txBox="1"/>
          <p:nvPr/>
        </p:nvSpPr>
        <p:spPr>
          <a:xfrm>
            <a:off x="6316141" y="2072158"/>
            <a:ext cx="3264423" cy="338554"/>
          </a:xfrm>
          <a:prstGeom prst="rect">
            <a:avLst/>
          </a:prstGeom>
          <a:noFill/>
        </p:spPr>
        <p:txBody>
          <a:bodyPr wrap="square" rtlCol="0">
            <a:spAutoFit/>
          </a:bodyPr>
          <a:lstStyle/>
          <a:p>
            <a:pPr algn="ctr"/>
            <a:r>
              <a:rPr kumimoji="1" lang="ja-JP" altLang="en-US" sz="1600" u="sng" dirty="0" smtClean="0"/>
              <a:t>人員の効率的な配置が可能</a:t>
            </a:r>
            <a:endParaRPr kumimoji="1" lang="ja-JP" altLang="en-US" sz="1600" u="sng" dirty="0"/>
          </a:p>
        </p:txBody>
      </p:sp>
      <p:sp>
        <p:nvSpPr>
          <p:cNvPr id="1037" name="テキスト ボックス 1036"/>
          <p:cNvSpPr txBox="1"/>
          <p:nvPr/>
        </p:nvSpPr>
        <p:spPr>
          <a:xfrm>
            <a:off x="6386868" y="2477441"/>
            <a:ext cx="3193696" cy="1384995"/>
          </a:xfrm>
          <a:prstGeom prst="rect">
            <a:avLst/>
          </a:prstGeom>
          <a:noFill/>
        </p:spPr>
        <p:txBody>
          <a:bodyPr wrap="square" rtlCol="0">
            <a:spAutoFit/>
          </a:bodyPr>
          <a:lstStyle/>
          <a:p>
            <a:r>
              <a:rPr kumimoji="1" lang="ja-JP" altLang="en-US" sz="1400" dirty="0" smtClean="0"/>
              <a:t>・管理者（本体</a:t>
            </a:r>
            <a:r>
              <a:rPr lang="ja-JP" altLang="en-US" sz="1400" dirty="0"/>
              <a:t>事業所</a:t>
            </a:r>
            <a:r>
              <a:rPr kumimoji="1" lang="ja-JP" altLang="en-US" sz="1400" dirty="0" smtClean="0"/>
              <a:t>と兼務可）</a:t>
            </a:r>
            <a:endParaRPr lang="en-US" altLang="ja-JP" sz="1400" dirty="0"/>
          </a:p>
          <a:p>
            <a:r>
              <a:rPr lang="ja-JP" altLang="en-US" sz="1400" dirty="0" smtClean="0"/>
              <a:t>・看護職員、</a:t>
            </a:r>
            <a:r>
              <a:rPr lang="ja-JP" altLang="en-US" sz="1400" dirty="0"/>
              <a:t>宿直者</a:t>
            </a:r>
            <a:r>
              <a:rPr lang="ja-JP" altLang="en-US" sz="1400" dirty="0" smtClean="0"/>
              <a:t>（</a:t>
            </a:r>
            <a:r>
              <a:rPr lang="ja-JP" altLang="en-US" sz="1400" dirty="0"/>
              <a:t>本体事業所</a:t>
            </a:r>
            <a:r>
              <a:rPr lang="ja-JP" altLang="en-US" sz="1400" dirty="0" smtClean="0"/>
              <a:t>の</a:t>
            </a:r>
            <a:r>
              <a:rPr lang="ja-JP" altLang="en-US" sz="1400" dirty="0"/>
              <a:t>適切</a:t>
            </a:r>
            <a:endParaRPr lang="en-US" altLang="ja-JP" sz="1400" dirty="0" smtClean="0"/>
          </a:p>
          <a:p>
            <a:r>
              <a:rPr lang="ja-JP" altLang="en-US" sz="1400" dirty="0" smtClean="0"/>
              <a:t>  な支援を受けられる場合は不要）</a:t>
            </a:r>
            <a:endParaRPr lang="en-US" altLang="ja-JP" sz="1400" dirty="0" smtClean="0"/>
          </a:p>
          <a:p>
            <a:r>
              <a:rPr lang="ja-JP" altLang="en-US" sz="1400" dirty="0" smtClean="0"/>
              <a:t>・介護支援専門員（</a:t>
            </a:r>
            <a:r>
              <a:rPr lang="zh-TW" altLang="en-US" sz="1400" dirty="0" smtClean="0">
                <a:latin typeface="ＭＳ ゴシック" panose="020B0609070205080204" pitchFamily="49" charset="-128"/>
                <a:ea typeface="ＭＳ ゴシック" panose="020B0609070205080204" pitchFamily="49" charset="-128"/>
              </a:rPr>
              <a:t>介護支援専門員</a:t>
            </a:r>
            <a:r>
              <a:rPr lang="ja-JP" altLang="en-US" sz="1400" dirty="0" smtClean="0">
                <a:latin typeface="ＭＳ ゴシック" panose="020B0609070205080204" pitchFamily="49" charset="-128"/>
                <a:ea typeface="ＭＳ ゴシック" panose="020B0609070205080204" pitchFamily="49" charset="-128"/>
              </a:rPr>
              <a:t>に</a:t>
            </a:r>
            <a:endParaRPr lang="en-US" altLang="zh-TW"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かえて</a:t>
            </a:r>
            <a:r>
              <a:rPr lang="ja-JP" altLang="en-US" sz="1400" dirty="0" smtClean="0"/>
              <a:t>専従のサービス等計画作成</a:t>
            </a:r>
            <a:endParaRPr lang="en-US" altLang="ja-JP" sz="1400" dirty="0" smtClean="0"/>
          </a:p>
          <a:p>
            <a:r>
              <a:rPr lang="ja-JP" altLang="en-US" sz="1400" dirty="0" smtClean="0"/>
              <a:t>  担当者研修終了者の配置</a:t>
            </a:r>
            <a:r>
              <a:rPr lang="ja-JP" altLang="en-US" sz="1400" dirty="0"/>
              <a:t>で</a:t>
            </a:r>
            <a:r>
              <a:rPr lang="ja-JP" altLang="en-US" sz="1400" dirty="0" smtClean="0"/>
              <a:t>可）</a:t>
            </a:r>
            <a:endParaRPr lang="en-US" altLang="ja-JP" sz="1400" dirty="0"/>
          </a:p>
        </p:txBody>
      </p:sp>
      <p:sp>
        <p:nvSpPr>
          <p:cNvPr id="84" name="スライド番号プレースホルダー 2"/>
          <p:cNvSpPr>
            <a:spLocks noGrp="1"/>
          </p:cNvSpPr>
          <p:nvPr>
            <p:ph type="sldNum" sz="quarter" idx="11"/>
          </p:nvPr>
        </p:nvSpPr>
        <p:spPr bwMode="auto">
          <a:xfrm>
            <a:off x="9365758" y="6541595"/>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10</a:t>
            </a:fld>
            <a:endParaRPr lang="en-US" altLang="ja-JP" sz="2000" dirty="0" smtClean="0">
              <a:solidFill>
                <a:prstClr val="black"/>
              </a:solidFill>
              <a:latin typeface="Calibri" pitchFamily="34" charset="0"/>
            </a:endParaRPr>
          </a:p>
        </p:txBody>
      </p:sp>
      <p:pic>
        <p:nvPicPr>
          <p:cNvPr id="103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8362" y="2376155"/>
            <a:ext cx="702268" cy="148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7" name="直線矢印コネクタ 76"/>
          <p:cNvCxnSpPr>
            <a:stCxn id="10" idx="1"/>
            <a:endCxn id="44" idx="3"/>
          </p:cNvCxnSpPr>
          <p:nvPr/>
        </p:nvCxnSpPr>
        <p:spPr>
          <a:xfrm flipH="1">
            <a:off x="1271226" y="2986717"/>
            <a:ext cx="2746816" cy="1056493"/>
          </a:xfrm>
          <a:prstGeom prst="straightConnector1">
            <a:avLst/>
          </a:prstGeom>
          <a:ln w="38100">
            <a:solidFill>
              <a:srgbClr val="00B05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76" name="角丸四角形吹き出し 75"/>
          <p:cNvSpPr/>
          <p:nvPr/>
        </p:nvSpPr>
        <p:spPr>
          <a:xfrm>
            <a:off x="735519" y="3310204"/>
            <a:ext cx="2099820" cy="389231"/>
          </a:xfrm>
          <a:prstGeom prst="wedgeRoundRectCallout">
            <a:avLst>
              <a:gd name="adj1" fmla="val 46562"/>
              <a:gd name="adj2" fmla="val 895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本体からの訪問も可能</a:t>
            </a:r>
            <a:endParaRPr kumimoji="1" lang="ja-JP" altLang="en-US" sz="1400" dirty="0">
              <a:solidFill>
                <a:schemeClr val="tx1"/>
              </a:solidFill>
            </a:endParaRPr>
          </a:p>
        </p:txBody>
      </p:sp>
      <p:sp>
        <p:nvSpPr>
          <p:cNvPr id="1034" name="角丸四角形吹き出し 1033"/>
          <p:cNvSpPr/>
          <p:nvPr/>
        </p:nvSpPr>
        <p:spPr>
          <a:xfrm>
            <a:off x="759652" y="2440529"/>
            <a:ext cx="2424411" cy="679674"/>
          </a:xfrm>
          <a:prstGeom prst="wedgeRoundRectCallout">
            <a:avLst>
              <a:gd name="adj1" fmla="val 53364"/>
              <a:gd name="adj2" fmla="val 711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宿泊室に空きがある場合</a:t>
            </a:r>
            <a:endParaRPr kumimoji="1" lang="en-US" altLang="ja-JP" sz="1400" dirty="0" smtClean="0">
              <a:solidFill>
                <a:schemeClr val="tx1"/>
              </a:solidFill>
            </a:endParaRPr>
          </a:p>
          <a:p>
            <a:pPr algn="ctr"/>
            <a:r>
              <a:rPr lang="ja-JP" altLang="en-US" sz="1400" dirty="0" smtClean="0">
                <a:solidFill>
                  <a:schemeClr val="tx1"/>
                </a:solidFill>
              </a:rPr>
              <a:t>本体</a:t>
            </a:r>
            <a:r>
              <a:rPr lang="ja-JP" altLang="en-US" sz="1400" dirty="0">
                <a:solidFill>
                  <a:schemeClr val="tx1"/>
                </a:solidFill>
              </a:rPr>
              <a:t>で</a:t>
            </a:r>
            <a:r>
              <a:rPr lang="ja-JP" altLang="en-US" sz="1400" dirty="0" smtClean="0">
                <a:solidFill>
                  <a:schemeClr val="tx1"/>
                </a:solidFill>
              </a:rPr>
              <a:t>の泊まりも可能</a:t>
            </a:r>
            <a:endParaRPr kumimoji="1" lang="ja-JP" altLang="en-US" sz="1400" dirty="0">
              <a:solidFill>
                <a:schemeClr val="tx1"/>
              </a:solidFill>
            </a:endParaRPr>
          </a:p>
        </p:txBody>
      </p:sp>
    </p:spTree>
    <p:extLst>
      <p:ext uri="{BB962C8B-B14F-4D97-AF65-F5344CB8AC3E}">
        <p14:creationId xmlns:p14="http://schemas.microsoft.com/office/powerpoint/2010/main" val="3543176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6268011" y="6230494"/>
            <a:ext cx="1432851" cy="60427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0" y="5950874"/>
            <a:ext cx="2622267" cy="90712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292266" y="5950874"/>
            <a:ext cx="2277061" cy="88244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160134" y="5269609"/>
            <a:ext cx="3960298" cy="60885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15776" y="23604"/>
            <a:ext cx="4215021" cy="369332"/>
          </a:xfrm>
          <a:prstGeom prst="rect">
            <a:avLst/>
          </a:prstGeom>
          <a:solidFill>
            <a:srgbClr val="FFFF66"/>
          </a:solidFill>
          <a:ln>
            <a:solidFill>
              <a:schemeClr val="accent1">
                <a:shade val="50000"/>
              </a:schemeClr>
            </a:solidFill>
          </a:ln>
        </p:spPr>
        <p:txBody>
          <a:bodyPr wrap="square">
            <a:spAutoFit/>
          </a:bodyPr>
          <a:lstStyle/>
          <a:p>
            <a:pPr algn="ctr" fontAlgn="ctr"/>
            <a:r>
              <a:rPr lang="ja-JP" altLang="en-US" dirty="0">
                <a:solidFill>
                  <a:srgbClr val="000000"/>
                </a:solidFill>
                <a:latin typeface="ＭＳ Ｐゴシック"/>
                <a:ea typeface="ＭＳ Ｐゴシック" panose="020B0600070205080204" pitchFamily="50" charset="-128"/>
              </a:rPr>
              <a:t>看護小規模多機能型居宅</a:t>
            </a:r>
            <a:r>
              <a:rPr lang="ja-JP" altLang="en-US" dirty="0" smtClean="0">
                <a:solidFill>
                  <a:srgbClr val="000000"/>
                </a:solidFill>
                <a:latin typeface="ＭＳ Ｐゴシック"/>
                <a:ea typeface="ＭＳ Ｐゴシック" panose="020B0600070205080204" pitchFamily="50" charset="-128"/>
              </a:rPr>
              <a:t>介護</a:t>
            </a:r>
            <a:endParaRPr lang="ja-JP" altLang="en-US" dirty="0">
              <a:solidFill>
                <a:srgbClr val="000000"/>
              </a:solidFill>
              <a:latin typeface="ＭＳ Ｐゴシック"/>
              <a:ea typeface="ＭＳ Ｐゴシック" panose="020B0600070205080204" pitchFamily="50" charset="-128"/>
            </a:endParaRPr>
          </a:p>
        </p:txBody>
      </p:sp>
      <p:sp>
        <p:nvSpPr>
          <p:cNvPr id="4" name="正方形/長方形 3"/>
          <p:cNvSpPr/>
          <p:nvPr/>
        </p:nvSpPr>
        <p:spPr>
          <a:xfrm>
            <a:off x="247839" y="767906"/>
            <a:ext cx="9577064" cy="1477328"/>
          </a:xfrm>
          <a:prstGeom prst="rect">
            <a:avLst/>
          </a:prstGeom>
          <a:ln>
            <a:solidFill>
              <a:schemeClr val="accent1">
                <a:shade val="50000"/>
              </a:schemeClr>
            </a:solidFill>
          </a:ln>
        </p:spPr>
        <p:txBody>
          <a:bodyPr wrap="square">
            <a:spAutoFit/>
          </a:bodyPr>
          <a:lstStyle/>
          <a:p>
            <a:r>
              <a:rPr lang="ja-JP" altLang="en-US" dirty="0" smtClean="0"/>
              <a:t>複合型サービス（看護</a:t>
            </a:r>
            <a:r>
              <a:rPr lang="ja-JP" altLang="en-US" dirty="0"/>
              <a:t>小規模多機能型居宅介護に限る</a:t>
            </a:r>
            <a:r>
              <a:rPr lang="ja-JP" altLang="en-US" dirty="0" smtClean="0"/>
              <a:t>。）</a:t>
            </a:r>
            <a:r>
              <a:rPr lang="ja-JP" altLang="en-US" dirty="0"/>
              <a:t>の事業は</a:t>
            </a:r>
            <a:r>
              <a:rPr lang="ja-JP" altLang="en-US" dirty="0" smtClean="0"/>
              <a:t>、</a:t>
            </a:r>
            <a:r>
              <a:rPr lang="ja-JP" altLang="en-US" dirty="0"/>
              <a:t>要介護状態となった場合においても、その利用者が</a:t>
            </a:r>
            <a:r>
              <a:rPr lang="ja-JP" altLang="en-US" u="sng" dirty="0"/>
              <a:t>可能な限りその居宅において、その有する能力に応じ自立した日常生活を営むことができるよう、その療養生活を支援し、心身の機能の維持回復及び生活機能の維持又は向上を目指す</a:t>
            </a:r>
            <a:r>
              <a:rPr lang="ja-JP" altLang="en-US" dirty="0"/>
              <a:t>もので</a:t>
            </a:r>
            <a:r>
              <a:rPr lang="ja-JP" altLang="en-US" dirty="0" smtClean="0"/>
              <a:t>なければならず、</a:t>
            </a:r>
            <a:r>
              <a:rPr lang="ja-JP" altLang="en-US" u="sng" dirty="0" smtClean="0"/>
              <a:t>小規模</a:t>
            </a:r>
            <a:r>
              <a:rPr lang="ja-JP" altLang="en-US" u="sng" dirty="0"/>
              <a:t>多機能型居宅介護の基本方針を踏まえて行う</a:t>
            </a:r>
            <a:r>
              <a:rPr lang="ja-JP" altLang="en-US" dirty="0"/>
              <a:t>ものでなければならない。 </a:t>
            </a:r>
          </a:p>
        </p:txBody>
      </p:sp>
      <p:sp>
        <p:nvSpPr>
          <p:cNvPr id="5" name="正方形/長方形 4"/>
          <p:cNvSpPr/>
          <p:nvPr/>
        </p:nvSpPr>
        <p:spPr>
          <a:xfrm>
            <a:off x="251087" y="2248014"/>
            <a:ext cx="9573816" cy="1200329"/>
          </a:xfrm>
          <a:prstGeom prst="rect">
            <a:avLst/>
          </a:prstGeom>
        </p:spPr>
        <p:txBody>
          <a:bodyPr wrap="square">
            <a:spAutoFit/>
          </a:bodyPr>
          <a:lstStyle/>
          <a:p>
            <a:r>
              <a:rPr lang="ja-JP" altLang="en-US" dirty="0" smtClean="0"/>
              <a:t>○　利用者</a:t>
            </a:r>
            <a:r>
              <a:rPr lang="ja-JP" altLang="en-US" dirty="0"/>
              <a:t>が可能な限り自立した日常生活を送ることができるよう、利用者の選択に応じて、</a:t>
            </a:r>
            <a:r>
              <a:rPr lang="ja-JP" altLang="en-US" dirty="0" smtClean="0"/>
              <a:t>施設</a:t>
            </a:r>
            <a:endParaRPr lang="en-US" altLang="ja-JP" dirty="0" smtClean="0"/>
          </a:p>
          <a:p>
            <a:r>
              <a:rPr lang="ja-JP" altLang="en-US" dirty="0"/>
              <a:t>　</a:t>
            </a:r>
            <a:r>
              <a:rPr lang="ja-JP" altLang="en-US" dirty="0" smtClean="0"/>
              <a:t>への</a:t>
            </a:r>
            <a:r>
              <a:rPr lang="ja-JP" altLang="en-US" dirty="0"/>
              <a:t>「通い」を中心として、短期間の「宿泊」や利用者の自宅への「訪問（介護）」に加えて、</a:t>
            </a:r>
            <a:r>
              <a:rPr lang="ja-JP" altLang="en-US" dirty="0" smtClean="0"/>
              <a:t>看護師</a:t>
            </a:r>
            <a:endParaRPr lang="en-US" altLang="ja-JP" dirty="0" smtClean="0"/>
          </a:p>
          <a:p>
            <a:r>
              <a:rPr lang="ja-JP" altLang="en-US" dirty="0"/>
              <a:t>　</a:t>
            </a:r>
            <a:r>
              <a:rPr lang="ja-JP" altLang="en-US" dirty="0" smtClean="0"/>
              <a:t>など</a:t>
            </a:r>
            <a:r>
              <a:rPr lang="ja-JP" altLang="en-US" dirty="0"/>
              <a:t>による「訪問（看護）」も組み合わせることで、家庭的な環境と地域住民との交流の下で、</a:t>
            </a:r>
            <a:r>
              <a:rPr lang="ja-JP" altLang="en-US" dirty="0" smtClean="0"/>
              <a:t>介護　</a:t>
            </a:r>
            <a:endParaRPr lang="en-US" altLang="ja-JP" dirty="0" smtClean="0"/>
          </a:p>
          <a:p>
            <a:r>
              <a:rPr lang="ja-JP" altLang="en-US" dirty="0"/>
              <a:t>　</a:t>
            </a:r>
            <a:r>
              <a:rPr lang="ja-JP" altLang="en-US" dirty="0" smtClean="0"/>
              <a:t>と</a:t>
            </a:r>
            <a:r>
              <a:rPr lang="ja-JP" altLang="en-US" dirty="0"/>
              <a:t>看護の一体的な</a:t>
            </a:r>
            <a:r>
              <a:rPr lang="ja-JP" altLang="en-US" dirty="0" smtClean="0"/>
              <a:t>サービスを提供。 </a:t>
            </a:r>
            <a:endParaRPr lang="ja-JP" altLang="en-US" dirty="0"/>
          </a:p>
        </p:txBody>
      </p:sp>
      <p:pic>
        <p:nvPicPr>
          <p:cNvPr id="6" name="Picture 2" descr="C:\Users\OHBGR\Pictures\イラスト２\house_1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66" y="3894001"/>
            <a:ext cx="1905000" cy="150971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645881" y="3511931"/>
            <a:ext cx="939370" cy="369332"/>
          </a:xfrm>
          <a:prstGeom prst="rect">
            <a:avLst/>
          </a:prstGeom>
          <a:noFill/>
        </p:spPr>
        <p:txBody>
          <a:bodyPr wrap="square" rtlCol="0">
            <a:spAutoFit/>
          </a:bodyPr>
          <a:lstStyle/>
          <a:p>
            <a:pPr algn="ctr"/>
            <a:r>
              <a:rPr kumimoji="1" lang="ja-JP" altLang="en-US" dirty="0" smtClean="0"/>
              <a:t>自宅</a:t>
            </a:r>
            <a:endParaRPr kumimoji="1" lang="ja-JP" altLang="en-US" dirty="0"/>
          </a:p>
        </p:txBody>
      </p:sp>
      <p:pic>
        <p:nvPicPr>
          <p:cNvPr id="13" name="Picture 3" descr="C:\Users\OHBGR\Pictures\イラスト２\house_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568" y="3757780"/>
            <a:ext cx="1872208" cy="182072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7810987" y="3376931"/>
            <a:ext cx="939370" cy="369332"/>
          </a:xfrm>
          <a:prstGeom prst="rect">
            <a:avLst/>
          </a:prstGeom>
          <a:noFill/>
        </p:spPr>
        <p:txBody>
          <a:bodyPr wrap="square" rtlCol="0">
            <a:spAutoFit/>
          </a:bodyPr>
          <a:lstStyle/>
          <a:p>
            <a:r>
              <a:rPr lang="ja-JP" altLang="en-US" dirty="0"/>
              <a:t>事業所</a:t>
            </a:r>
            <a:endParaRPr kumimoji="1" lang="ja-JP" altLang="en-US" dirty="0"/>
          </a:p>
        </p:txBody>
      </p:sp>
      <p:pic>
        <p:nvPicPr>
          <p:cNvPr id="3078" name="Picture 6" descr="C:\Users\OHBGR\Pictures\イラスト\kurumaisu_ojiis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9123" y="4740485"/>
            <a:ext cx="944485" cy="1058247"/>
          </a:xfrm>
          <a:prstGeom prst="rect">
            <a:avLst/>
          </a:prstGeom>
          <a:noFill/>
          <a:extLst>
            <a:ext uri="{909E8E84-426E-40DD-AFC4-6F175D3DCCD1}">
              <a14:hiddenFill xmlns:a14="http://schemas.microsoft.com/office/drawing/2010/main">
                <a:solidFill>
                  <a:srgbClr val="FFFFFF"/>
                </a:solidFill>
              </a14:hiddenFill>
            </a:ext>
          </a:extLst>
        </p:spPr>
      </p:pic>
      <p:sp>
        <p:nvSpPr>
          <p:cNvPr id="23" name="右矢印 22"/>
          <p:cNvSpPr/>
          <p:nvPr/>
        </p:nvSpPr>
        <p:spPr>
          <a:xfrm rot="10800000">
            <a:off x="2232048" y="4012239"/>
            <a:ext cx="3751948" cy="608856"/>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C:\Users\OHBGR\Pictures\イラスト\houmon_shinryou_nocap_nur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2268" y="3438674"/>
            <a:ext cx="820327" cy="124292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292267" y="3746263"/>
            <a:ext cx="2172863" cy="369332"/>
          </a:xfrm>
          <a:prstGeom prst="rect">
            <a:avLst/>
          </a:prstGeom>
          <a:noFill/>
        </p:spPr>
        <p:txBody>
          <a:bodyPr wrap="square" rtlCol="0">
            <a:spAutoFit/>
          </a:bodyPr>
          <a:lstStyle/>
          <a:p>
            <a:r>
              <a:rPr kumimoji="1" lang="ja-JP" altLang="en-US" dirty="0" smtClean="0"/>
              <a:t>訪問（看護・介護）</a:t>
            </a:r>
            <a:endParaRPr kumimoji="1" lang="ja-JP" altLang="en-US" dirty="0"/>
          </a:p>
        </p:txBody>
      </p:sp>
      <p:sp>
        <p:nvSpPr>
          <p:cNvPr id="12" name="テキスト ボックス 11"/>
          <p:cNvSpPr txBox="1"/>
          <p:nvPr/>
        </p:nvSpPr>
        <p:spPr>
          <a:xfrm>
            <a:off x="3442595" y="4965654"/>
            <a:ext cx="1872208" cy="369332"/>
          </a:xfrm>
          <a:prstGeom prst="rect">
            <a:avLst/>
          </a:prstGeom>
          <a:noFill/>
        </p:spPr>
        <p:txBody>
          <a:bodyPr wrap="square" rtlCol="0">
            <a:spAutoFit/>
          </a:bodyPr>
          <a:lstStyle/>
          <a:p>
            <a:r>
              <a:rPr kumimoji="1" lang="ja-JP" altLang="en-US" dirty="0" smtClean="0"/>
              <a:t>通い、泊まり</a:t>
            </a:r>
            <a:endParaRPr kumimoji="1" lang="ja-JP" altLang="en-US" dirty="0"/>
          </a:p>
        </p:txBody>
      </p:sp>
      <p:pic>
        <p:nvPicPr>
          <p:cNvPr id="3083" name="Picture 11" descr="C:\Users\OHBGR\Pictures\イラスト\kitoku_gorinj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8011" y="4960775"/>
            <a:ext cx="1233161" cy="119616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6408464" y="6324399"/>
            <a:ext cx="1224136" cy="369332"/>
          </a:xfrm>
          <a:prstGeom prst="rect">
            <a:avLst/>
          </a:prstGeom>
          <a:noFill/>
        </p:spPr>
        <p:txBody>
          <a:bodyPr wrap="square" rtlCol="0">
            <a:spAutoFit/>
          </a:bodyPr>
          <a:lstStyle/>
          <a:p>
            <a:pPr algn="ctr"/>
            <a:r>
              <a:rPr kumimoji="1" lang="ja-JP" altLang="en-US" dirty="0" smtClean="0"/>
              <a:t>看取り</a:t>
            </a:r>
            <a:endParaRPr kumimoji="1" lang="ja-JP" altLang="en-US" dirty="0"/>
          </a:p>
        </p:txBody>
      </p:sp>
      <p:pic>
        <p:nvPicPr>
          <p:cNvPr id="3084" name="Picture 12" descr="C:\Users\OHBGR\Pictures\イラスト\kaigo_duka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316" y="4799795"/>
            <a:ext cx="1240321" cy="1193809"/>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144169" y="6149431"/>
            <a:ext cx="2910604" cy="646331"/>
          </a:xfrm>
          <a:prstGeom prst="rect">
            <a:avLst/>
          </a:prstGeom>
          <a:noFill/>
        </p:spPr>
        <p:txBody>
          <a:bodyPr wrap="square" rtlCol="0">
            <a:spAutoFit/>
          </a:bodyPr>
          <a:lstStyle/>
          <a:p>
            <a:pPr algn="ctr"/>
            <a:r>
              <a:rPr lang="ja-JP" altLang="en-US" dirty="0"/>
              <a:t>家族へ</a:t>
            </a:r>
            <a:r>
              <a:rPr lang="ja-JP" altLang="en-US" dirty="0" smtClean="0"/>
              <a:t>のレスパイトケア</a:t>
            </a:r>
            <a:endParaRPr lang="en-US" altLang="ja-JP" dirty="0" smtClean="0"/>
          </a:p>
          <a:p>
            <a:pPr algn="ctr"/>
            <a:r>
              <a:rPr lang="ja-JP" altLang="en-US" dirty="0" smtClean="0"/>
              <a:t>相談対応</a:t>
            </a:r>
            <a:endParaRPr kumimoji="1" lang="ja-JP" altLang="en-US" dirty="0"/>
          </a:p>
        </p:txBody>
      </p:sp>
      <p:sp>
        <p:nvSpPr>
          <p:cNvPr id="17" name="テキスト ボックス 16"/>
          <p:cNvSpPr txBox="1"/>
          <p:nvPr/>
        </p:nvSpPr>
        <p:spPr>
          <a:xfrm>
            <a:off x="3292267" y="5950874"/>
            <a:ext cx="2277060" cy="923330"/>
          </a:xfrm>
          <a:prstGeom prst="rect">
            <a:avLst/>
          </a:prstGeom>
          <a:noFill/>
        </p:spPr>
        <p:txBody>
          <a:bodyPr wrap="square" rtlCol="0">
            <a:spAutoFit/>
          </a:bodyPr>
          <a:lstStyle/>
          <a:p>
            <a:pPr algn="ctr"/>
            <a:r>
              <a:rPr kumimoji="1" lang="ja-JP" altLang="en-US" dirty="0" smtClean="0"/>
              <a:t>退院直後の在宅療養へのスムーズな</a:t>
            </a:r>
            <a:endParaRPr kumimoji="1" lang="en-US" altLang="ja-JP" dirty="0" smtClean="0"/>
          </a:p>
          <a:p>
            <a:pPr algn="ctr"/>
            <a:r>
              <a:rPr kumimoji="1" lang="ja-JP" altLang="en-US" dirty="0" smtClean="0"/>
              <a:t>移行支援</a:t>
            </a:r>
            <a:endParaRPr kumimoji="1" lang="ja-JP" altLang="en-US" dirty="0"/>
          </a:p>
        </p:txBody>
      </p:sp>
      <p:pic>
        <p:nvPicPr>
          <p:cNvPr id="3085" name="Picture 13" descr="C:\Users\OHBGR\Pictures\イラスト\job_kaigoshi_woma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921" y="3412655"/>
            <a:ext cx="686418" cy="145273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OHBGR\Pictures\イラスト\roujin_syokuj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52322" y="5558858"/>
            <a:ext cx="1517176" cy="1156088"/>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OHBGR\Pictures\イラスト\kaigo_ofur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8464" y="3655786"/>
            <a:ext cx="1173063" cy="1321761"/>
          </a:xfrm>
          <a:prstGeom prst="rect">
            <a:avLst/>
          </a:prstGeom>
          <a:noFill/>
          <a:extLst>
            <a:ext uri="{909E8E84-426E-40DD-AFC4-6F175D3DCCD1}">
              <a14:hiddenFill xmlns:a14="http://schemas.microsoft.com/office/drawing/2010/main">
                <a:solidFill>
                  <a:srgbClr val="FFFFFF"/>
                </a:solidFill>
              </a14:hiddenFill>
            </a:ext>
          </a:extLst>
        </p:spPr>
      </p:pic>
      <p:sp>
        <p:nvSpPr>
          <p:cNvPr id="27"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11</a:t>
            </a:fld>
            <a:endParaRPr lang="en-US" altLang="ja-JP" sz="2000" dirty="0" smtClean="0">
              <a:solidFill>
                <a:prstClr val="black"/>
              </a:solidFill>
              <a:latin typeface="Calibri" pitchFamily="34" charset="0"/>
            </a:endParaRPr>
          </a:p>
        </p:txBody>
      </p:sp>
      <p:sp>
        <p:nvSpPr>
          <p:cNvPr id="29" name="テキスト ボックス 28"/>
          <p:cNvSpPr txBox="1"/>
          <p:nvPr/>
        </p:nvSpPr>
        <p:spPr>
          <a:xfrm>
            <a:off x="249462" y="392936"/>
            <a:ext cx="9573817" cy="369332"/>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基準第１７０条）</a:t>
            </a:r>
            <a:endParaRPr lang="ja-JP" altLang="en-US" dirty="0"/>
          </a:p>
        </p:txBody>
      </p:sp>
    </p:spTree>
    <p:extLst>
      <p:ext uri="{BB962C8B-B14F-4D97-AF65-F5344CB8AC3E}">
        <p14:creationId xmlns:p14="http://schemas.microsoft.com/office/powerpoint/2010/main" val="213261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776" y="188640"/>
            <a:ext cx="2954655" cy="369332"/>
          </a:xfrm>
          <a:prstGeom prst="rect">
            <a:avLst/>
          </a:prstGeom>
          <a:solidFill>
            <a:srgbClr val="FFFF66"/>
          </a:solidFill>
          <a:ln>
            <a:solidFill>
              <a:schemeClr val="tx2"/>
            </a:solidFill>
          </a:ln>
        </p:spPr>
        <p:txBody>
          <a:bodyPr wrap="none">
            <a:spAutoFit/>
          </a:bodyPr>
          <a:lstStyle/>
          <a:p>
            <a:pPr algn="ctr" fontAlgn="ctr"/>
            <a:r>
              <a:rPr lang="zh-TW" altLang="en-US" dirty="0">
                <a:solidFill>
                  <a:srgbClr val="000000"/>
                </a:solidFill>
                <a:latin typeface="ＭＳ Ｐゴシック"/>
                <a:ea typeface="ＭＳ Ｐゴシック" panose="020B0600070205080204" pitchFamily="50" charset="-128"/>
              </a:rPr>
              <a:t>認知症対応型共同生活介護</a:t>
            </a:r>
          </a:p>
        </p:txBody>
      </p:sp>
      <p:sp>
        <p:nvSpPr>
          <p:cNvPr id="3" name="正方形/長方形 2"/>
          <p:cNvSpPr/>
          <p:nvPr/>
        </p:nvSpPr>
        <p:spPr>
          <a:xfrm>
            <a:off x="277258" y="949272"/>
            <a:ext cx="9577064" cy="1200329"/>
          </a:xfrm>
          <a:prstGeom prst="rect">
            <a:avLst/>
          </a:prstGeom>
          <a:ln>
            <a:solidFill>
              <a:schemeClr val="tx2"/>
            </a:solidFill>
          </a:ln>
        </p:spPr>
        <p:txBody>
          <a:bodyPr wrap="square">
            <a:spAutoFit/>
          </a:bodyPr>
          <a:lstStyle/>
          <a:p>
            <a:r>
              <a:rPr lang="ja-JP" altLang="en-US" dirty="0" smtClean="0"/>
              <a:t>指定認知症</a:t>
            </a:r>
            <a:r>
              <a:rPr lang="ja-JP" altLang="en-US" dirty="0"/>
              <a:t>対応型共同生活</a:t>
            </a:r>
            <a:r>
              <a:rPr lang="ja-JP" altLang="en-US" dirty="0" smtClean="0"/>
              <a:t>介護の事業</a:t>
            </a:r>
            <a:r>
              <a:rPr lang="ja-JP" altLang="en-US" dirty="0"/>
              <a:t>は、要介護者であって認知症であるものについて、共同生活</a:t>
            </a:r>
            <a:r>
              <a:rPr lang="ja-JP" altLang="en-US" dirty="0" smtClean="0"/>
              <a:t>住居に</a:t>
            </a:r>
            <a:r>
              <a:rPr lang="ja-JP" altLang="en-US" dirty="0"/>
              <a:t>おいて、</a:t>
            </a:r>
            <a:r>
              <a:rPr lang="ja-JP" altLang="en-US" u="sng" dirty="0"/>
              <a:t>家庭的な環境と地域住民との交流の下で入浴、排せつ、食事等の介護その他の日常生活上の世話及び機能訓練を行うことにより、利用者がその有する能力に応じ自立した日常生活を営むことができるようにする</a:t>
            </a:r>
            <a:r>
              <a:rPr lang="ja-JP" altLang="en-US" dirty="0"/>
              <a:t>ものでなければならない</a:t>
            </a:r>
            <a:r>
              <a:rPr lang="ja-JP" altLang="en-US" dirty="0" smtClean="0"/>
              <a:t>。</a:t>
            </a:r>
            <a:endParaRPr lang="ja-JP" altLang="en-US" dirty="0"/>
          </a:p>
        </p:txBody>
      </p:sp>
      <p:sp>
        <p:nvSpPr>
          <p:cNvPr id="5" name="正方形/長方形 4"/>
          <p:cNvSpPr/>
          <p:nvPr/>
        </p:nvSpPr>
        <p:spPr>
          <a:xfrm>
            <a:off x="250618" y="2213709"/>
            <a:ext cx="9830007" cy="646331"/>
          </a:xfrm>
          <a:prstGeom prst="rect">
            <a:avLst/>
          </a:prstGeom>
        </p:spPr>
        <p:txBody>
          <a:bodyPr wrap="square">
            <a:spAutoFit/>
          </a:bodyPr>
          <a:lstStyle/>
          <a:p>
            <a:r>
              <a:rPr lang="ja-JP" altLang="en-US" dirty="0" smtClean="0"/>
              <a:t>○　認知症グループホーム。同ホームでは、１つの</a:t>
            </a:r>
            <a:r>
              <a:rPr lang="ja-JP" altLang="en-US" dirty="0"/>
              <a:t>共同生活住居</a:t>
            </a:r>
            <a:r>
              <a:rPr lang="ja-JP" altLang="en-US" dirty="0" smtClean="0"/>
              <a:t>に５～９人</a:t>
            </a:r>
            <a:r>
              <a:rPr lang="ja-JP" altLang="en-US" dirty="0"/>
              <a:t>の少人数の利用者が</a:t>
            </a:r>
            <a:r>
              <a:rPr lang="ja-JP" altLang="en-US" dirty="0" smtClean="0"/>
              <a:t>、</a:t>
            </a:r>
            <a:endParaRPr lang="en-US" altLang="ja-JP" dirty="0" smtClean="0"/>
          </a:p>
          <a:p>
            <a:r>
              <a:rPr lang="ja-JP" altLang="en-US" dirty="0"/>
              <a:t>　</a:t>
            </a:r>
            <a:r>
              <a:rPr lang="ja-JP" altLang="en-US" dirty="0" smtClean="0"/>
              <a:t>介護</a:t>
            </a:r>
            <a:r>
              <a:rPr lang="ja-JP" altLang="en-US" dirty="0"/>
              <a:t>スタッフととも</a:t>
            </a:r>
            <a:r>
              <a:rPr lang="ja-JP" altLang="en-US" dirty="0" smtClean="0"/>
              <a:t>に共同</a:t>
            </a:r>
            <a:r>
              <a:rPr lang="ja-JP" altLang="en-US" dirty="0"/>
              <a:t>生活を</a:t>
            </a:r>
            <a:r>
              <a:rPr lang="ja-JP" altLang="en-US" dirty="0" smtClean="0"/>
              <a:t>送る。 </a:t>
            </a:r>
            <a:endParaRPr lang="ja-JP" altLang="en-US" dirty="0"/>
          </a:p>
        </p:txBody>
      </p:sp>
      <p:sp>
        <p:nvSpPr>
          <p:cNvPr id="6" name="正方形/長方形 5"/>
          <p:cNvSpPr/>
          <p:nvPr/>
        </p:nvSpPr>
        <p:spPr>
          <a:xfrm>
            <a:off x="226869" y="3500362"/>
            <a:ext cx="3877985" cy="369332"/>
          </a:xfrm>
          <a:prstGeom prst="rect">
            <a:avLst/>
          </a:prstGeom>
          <a:solidFill>
            <a:srgbClr val="FFFF66"/>
          </a:solidFill>
          <a:ln>
            <a:solidFill>
              <a:schemeClr val="tx2"/>
            </a:solidFill>
          </a:ln>
        </p:spPr>
        <p:txBody>
          <a:bodyPr wrap="none">
            <a:spAutoFit/>
          </a:bodyPr>
          <a:lstStyle/>
          <a:p>
            <a:r>
              <a:rPr lang="zh-TW" altLang="en-US" dirty="0">
                <a:solidFill>
                  <a:srgbClr val="000000"/>
                </a:solidFill>
                <a:latin typeface="ＭＳ Ｐゴシック"/>
                <a:ea typeface="ＭＳ Ｐゴシック" panose="020B0600070205080204" pitchFamily="50" charset="-128"/>
              </a:rPr>
              <a:t>地域密着型特定施設入居者生活介護</a:t>
            </a:r>
            <a:endParaRPr lang="ja-JP" altLang="en-US" dirty="0"/>
          </a:p>
        </p:txBody>
      </p:sp>
      <p:sp>
        <p:nvSpPr>
          <p:cNvPr id="7" name="正方形/長方形 6"/>
          <p:cNvSpPr/>
          <p:nvPr/>
        </p:nvSpPr>
        <p:spPr>
          <a:xfrm>
            <a:off x="258124" y="5829723"/>
            <a:ext cx="9721079" cy="369332"/>
          </a:xfrm>
          <a:prstGeom prst="rect">
            <a:avLst/>
          </a:prstGeom>
        </p:spPr>
        <p:txBody>
          <a:bodyPr wrap="square">
            <a:spAutoFit/>
          </a:bodyPr>
          <a:lstStyle/>
          <a:p>
            <a:r>
              <a:rPr lang="ja-JP" altLang="en-US" dirty="0" smtClean="0"/>
              <a:t>○　指定</a:t>
            </a:r>
            <a:r>
              <a:rPr lang="ja-JP" altLang="en-US" dirty="0"/>
              <a:t>を受けた入居</a:t>
            </a:r>
            <a:r>
              <a:rPr lang="ja-JP" altLang="en-US" dirty="0" smtClean="0"/>
              <a:t>定員２９人以下の</a:t>
            </a:r>
            <a:r>
              <a:rPr lang="ja-JP" altLang="en-US" dirty="0"/>
              <a:t>有料老人</a:t>
            </a:r>
            <a:r>
              <a:rPr lang="ja-JP" altLang="en-US" dirty="0" smtClean="0"/>
              <a:t>ホーム、養護老人ホーム、軽費</a:t>
            </a:r>
            <a:r>
              <a:rPr lang="ja-JP" altLang="en-US" dirty="0"/>
              <a:t>老人</a:t>
            </a:r>
            <a:r>
              <a:rPr lang="ja-JP" altLang="en-US" dirty="0" smtClean="0"/>
              <a:t>ホーム</a:t>
            </a:r>
            <a:endParaRPr lang="ja-JP" altLang="en-US" dirty="0"/>
          </a:p>
        </p:txBody>
      </p:sp>
      <p:sp>
        <p:nvSpPr>
          <p:cNvPr id="9" name="正方形/長方形 8"/>
          <p:cNvSpPr/>
          <p:nvPr/>
        </p:nvSpPr>
        <p:spPr>
          <a:xfrm>
            <a:off x="246517" y="4274452"/>
            <a:ext cx="9638546" cy="1477328"/>
          </a:xfrm>
          <a:prstGeom prst="rect">
            <a:avLst/>
          </a:prstGeom>
          <a:ln>
            <a:solidFill>
              <a:schemeClr val="tx2"/>
            </a:solidFill>
          </a:ln>
        </p:spPr>
        <p:txBody>
          <a:bodyPr wrap="square">
            <a:spAutoFit/>
          </a:bodyPr>
          <a:lstStyle/>
          <a:p>
            <a:r>
              <a:rPr lang="ja-JP" altLang="en-US" dirty="0" smtClean="0"/>
              <a:t>指定地域</a:t>
            </a:r>
            <a:r>
              <a:rPr lang="ja-JP" altLang="en-US" dirty="0"/>
              <a:t>密着型特定施設入居者生活</a:t>
            </a:r>
            <a:r>
              <a:rPr lang="ja-JP" altLang="en-US" dirty="0" smtClean="0"/>
              <a:t>介護の</a:t>
            </a:r>
            <a:r>
              <a:rPr lang="ja-JP" altLang="en-US" dirty="0"/>
              <a:t>事業は、地域密着型特定施設サービス</a:t>
            </a:r>
            <a:r>
              <a:rPr lang="ja-JP" altLang="en-US" dirty="0" smtClean="0"/>
              <a:t>計画に</a:t>
            </a:r>
            <a:r>
              <a:rPr lang="ja-JP" altLang="en-US" dirty="0"/>
              <a:t>基づき、入浴、排せつ、食事等の介護その他の日常生活上の世話、機能訓練及び療養上の世話を行うことにより、当該指定地域密着型特定施設入居者生活介護の提供を受ける</a:t>
            </a:r>
            <a:r>
              <a:rPr lang="ja-JP" altLang="en-US" u="sng" dirty="0" smtClean="0"/>
              <a:t>入居者が</a:t>
            </a:r>
            <a:r>
              <a:rPr lang="ja-JP" altLang="en-US" u="sng" dirty="0"/>
              <a:t>指定地域密着型特定</a:t>
            </a:r>
            <a:r>
              <a:rPr lang="ja-JP" altLang="en-US" u="sng" dirty="0" smtClean="0"/>
              <a:t>施設に</a:t>
            </a:r>
            <a:r>
              <a:rPr lang="ja-JP" altLang="en-US" u="sng" dirty="0"/>
              <a:t>おいてその有する能力に応じ自立した日常生活を営むことができるようにする</a:t>
            </a:r>
            <a:r>
              <a:rPr lang="ja-JP" altLang="en-US" dirty="0"/>
              <a:t>ものでなければならない。 </a:t>
            </a:r>
          </a:p>
        </p:txBody>
      </p:sp>
      <p:sp>
        <p:nvSpPr>
          <p:cNvPr id="10"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12</a:t>
            </a:fld>
            <a:endParaRPr lang="en-US" altLang="ja-JP" sz="2000" dirty="0" smtClean="0">
              <a:solidFill>
                <a:prstClr val="black"/>
              </a:solidFill>
              <a:latin typeface="Calibri" pitchFamily="34" charset="0"/>
            </a:endParaRPr>
          </a:p>
        </p:txBody>
      </p:sp>
      <p:sp>
        <p:nvSpPr>
          <p:cNvPr id="11" name="テキスト ボックス 10"/>
          <p:cNvSpPr txBox="1"/>
          <p:nvPr/>
        </p:nvSpPr>
        <p:spPr>
          <a:xfrm>
            <a:off x="249462" y="555742"/>
            <a:ext cx="9573817" cy="369332"/>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基準第８９条）</a:t>
            </a:r>
            <a:endParaRPr lang="ja-JP" altLang="en-US" dirty="0"/>
          </a:p>
        </p:txBody>
      </p:sp>
      <p:sp>
        <p:nvSpPr>
          <p:cNvPr id="12" name="テキスト ボックス 11"/>
          <p:cNvSpPr txBox="1"/>
          <p:nvPr/>
        </p:nvSpPr>
        <p:spPr>
          <a:xfrm>
            <a:off x="219023" y="3905120"/>
            <a:ext cx="9573817" cy="369332"/>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基準第１０９条）</a:t>
            </a:r>
            <a:endParaRPr lang="ja-JP" altLang="en-US" dirty="0"/>
          </a:p>
        </p:txBody>
      </p:sp>
    </p:spTree>
    <p:extLst>
      <p:ext uri="{BB962C8B-B14F-4D97-AF65-F5344CB8AC3E}">
        <p14:creationId xmlns:p14="http://schemas.microsoft.com/office/powerpoint/2010/main" val="133878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9294" y="35332"/>
            <a:ext cx="6013185" cy="369332"/>
          </a:xfrm>
          <a:prstGeom prst="rect">
            <a:avLst/>
          </a:prstGeom>
          <a:solidFill>
            <a:srgbClr val="FFFF66"/>
          </a:solidFill>
          <a:ln>
            <a:solidFill>
              <a:schemeClr val="tx2"/>
            </a:solidFill>
          </a:ln>
        </p:spPr>
        <p:txBody>
          <a:bodyPr wrap="none">
            <a:spAutoFit/>
          </a:bodyPr>
          <a:lstStyle/>
          <a:p>
            <a:pPr algn="ctr" fontAlgn="ctr"/>
            <a:r>
              <a:rPr lang="zh-TW" altLang="en-US" dirty="0" smtClean="0">
                <a:solidFill>
                  <a:srgbClr val="000000"/>
                </a:solidFill>
                <a:latin typeface="ＭＳ Ｐゴシック"/>
                <a:ea typeface="ＭＳ Ｐゴシック" panose="020B0600070205080204" pitchFamily="50" charset="-128"/>
              </a:rPr>
              <a:t>地域密着型介護老人福祉施設入</a:t>
            </a:r>
            <a:r>
              <a:rPr lang="ja-JP" altLang="en-US" dirty="0" smtClean="0">
                <a:solidFill>
                  <a:srgbClr val="000000"/>
                </a:solidFill>
                <a:latin typeface="ＭＳ Ｐゴシック"/>
                <a:ea typeface="ＭＳ Ｐゴシック" panose="020B0600070205080204" pitchFamily="50" charset="-128"/>
              </a:rPr>
              <a:t>所</a:t>
            </a:r>
            <a:r>
              <a:rPr lang="zh-TW" altLang="en-US" dirty="0" smtClean="0">
                <a:solidFill>
                  <a:srgbClr val="000000"/>
                </a:solidFill>
                <a:latin typeface="ＭＳ Ｐゴシック"/>
                <a:ea typeface="ＭＳ Ｐゴシック" panose="020B0600070205080204" pitchFamily="50" charset="-128"/>
              </a:rPr>
              <a:t>者</a:t>
            </a:r>
            <a:r>
              <a:rPr lang="zh-TW" altLang="en-US" dirty="0">
                <a:solidFill>
                  <a:srgbClr val="000000"/>
                </a:solidFill>
                <a:latin typeface="ＭＳ Ｐゴシック"/>
                <a:ea typeface="ＭＳ Ｐゴシック" panose="020B0600070205080204" pitchFamily="50" charset="-128"/>
              </a:rPr>
              <a:t>生活</a:t>
            </a:r>
            <a:r>
              <a:rPr lang="zh-TW" altLang="en-US" dirty="0" smtClean="0">
                <a:solidFill>
                  <a:srgbClr val="000000"/>
                </a:solidFill>
                <a:latin typeface="ＭＳ Ｐゴシック"/>
                <a:ea typeface="ＭＳ Ｐゴシック" panose="020B0600070205080204" pitchFamily="50" charset="-128"/>
              </a:rPr>
              <a:t>介護</a:t>
            </a:r>
            <a:r>
              <a:rPr lang="ja-JP" altLang="en-US" dirty="0" smtClean="0">
                <a:solidFill>
                  <a:srgbClr val="000000"/>
                </a:solidFill>
                <a:latin typeface="ＭＳ Ｐゴシック"/>
                <a:ea typeface="ＭＳ Ｐゴシック" panose="020B0600070205080204" pitchFamily="50" charset="-128"/>
              </a:rPr>
              <a:t>（ユニット型）</a:t>
            </a:r>
            <a:endParaRPr lang="zh-TW" altLang="en-US" dirty="0">
              <a:solidFill>
                <a:srgbClr val="000000"/>
              </a:solidFill>
              <a:latin typeface="ＭＳ Ｐゴシック"/>
              <a:ea typeface="ＭＳ Ｐゴシック" panose="020B0600070205080204" pitchFamily="50" charset="-128"/>
            </a:endParaRPr>
          </a:p>
        </p:txBody>
      </p:sp>
      <p:sp>
        <p:nvSpPr>
          <p:cNvPr id="4" name="テキスト ボックス 3"/>
          <p:cNvSpPr txBox="1"/>
          <p:nvPr/>
        </p:nvSpPr>
        <p:spPr>
          <a:xfrm>
            <a:off x="105840" y="404664"/>
            <a:ext cx="10263063" cy="369332"/>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基準第１５９条）</a:t>
            </a:r>
            <a:r>
              <a:rPr lang="en-US" altLang="ja-JP" sz="1400" dirty="0" smtClean="0"/>
              <a:t>※</a:t>
            </a:r>
            <a:r>
              <a:rPr lang="ja-JP" altLang="en-US" sz="1400" dirty="0" smtClean="0"/>
              <a:t>ユニット型</a:t>
            </a:r>
            <a:endParaRPr lang="ja-JP" altLang="en-US" sz="1400" dirty="0"/>
          </a:p>
        </p:txBody>
      </p:sp>
      <p:pic>
        <p:nvPicPr>
          <p:cNvPr id="5122" name="Picture 2" descr="C:\Users\OHBGR\Pictures\イラスト\tatemono_kaigo_shisets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221" y="5483241"/>
            <a:ext cx="1817853" cy="145832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OHBGR\Pictures\イラスト\roujin_par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649" y="4480270"/>
            <a:ext cx="1690996" cy="1010345"/>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13</a:t>
            </a:fld>
            <a:endParaRPr lang="en-US" altLang="ja-JP" sz="2000" dirty="0" smtClean="0">
              <a:solidFill>
                <a:prstClr val="black"/>
              </a:solidFill>
              <a:latin typeface="Calibri" pitchFamily="34" charset="0"/>
            </a:endParaRPr>
          </a:p>
        </p:txBody>
      </p:sp>
      <p:sp>
        <p:nvSpPr>
          <p:cNvPr id="7" name="正方形/長方形 6"/>
          <p:cNvSpPr/>
          <p:nvPr/>
        </p:nvSpPr>
        <p:spPr>
          <a:xfrm>
            <a:off x="184660" y="744674"/>
            <a:ext cx="9752196" cy="2308324"/>
          </a:xfrm>
          <a:prstGeom prst="rect">
            <a:avLst/>
          </a:prstGeom>
          <a:ln>
            <a:solidFill>
              <a:schemeClr val="accent1">
                <a:shade val="50000"/>
              </a:schemeClr>
            </a:solidFill>
          </a:ln>
        </p:spPr>
        <p:txBody>
          <a:bodyPr wrap="square">
            <a:spAutoFit/>
          </a:bodyPr>
          <a:lstStyle/>
          <a:p>
            <a:r>
              <a:rPr lang="ja-JP" altLang="en-US" dirty="0" smtClean="0"/>
              <a:t>１　ユニット型</a:t>
            </a:r>
            <a:r>
              <a:rPr lang="ja-JP" altLang="en-US" dirty="0"/>
              <a:t>指定地域密着型介護老人福祉</a:t>
            </a:r>
            <a:r>
              <a:rPr lang="ja-JP" altLang="en-US" dirty="0" smtClean="0"/>
              <a:t>施設</a:t>
            </a:r>
            <a:r>
              <a:rPr lang="en-US" altLang="ja-JP" dirty="0"/>
              <a:t>※</a:t>
            </a:r>
            <a:r>
              <a:rPr lang="ja-JP" altLang="en-US" dirty="0" smtClean="0"/>
              <a:t>は</a:t>
            </a:r>
            <a:r>
              <a:rPr lang="ja-JP" altLang="en-US" dirty="0"/>
              <a:t>、</a:t>
            </a:r>
            <a:r>
              <a:rPr lang="ja-JP" altLang="en-US" u="sng" dirty="0"/>
              <a:t>入居者一人一人の意思及び人格を尊重し</a:t>
            </a:r>
            <a:r>
              <a:rPr lang="ja-JP" altLang="en-US" u="sng" dirty="0" smtClean="0"/>
              <a:t>、</a:t>
            </a:r>
            <a:endParaRPr lang="en-US" altLang="ja-JP" u="sng" dirty="0" smtClean="0"/>
          </a:p>
          <a:p>
            <a:r>
              <a:rPr lang="ja-JP" altLang="en-US" dirty="0"/>
              <a:t>　</a:t>
            </a:r>
            <a:r>
              <a:rPr lang="ja-JP" altLang="en-US" u="sng" dirty="0" smtClean="0"/>
              <a:t>地域</a:t>
            </a:r>
            <a:r>
              <a:rPr lang="ja-JP" altLang="en-US" u="sng" dirty="0"/>
              <a:t>密着型施設サービス計画に基づき、その居宅における生活への復帰を念頭に置いて、</a:t>
            </a:r>
            <a:r>
              <a:rPr lang="ja-JP" altLang="en-US" u="sng" dirty="0" smtClean="0"/>
              <a:t>入居前</a:t>
            </a:r>
            <a:endParaRPr lang="en-US" altLang="ja-JP" u="sng" dirty="0" smtClean="0"/>
          </a:p>
          <a:p>
            <a:r>
              <a:rPr lang="ja-JP" altLang="en-US" dirty="0"/>
              <a:t>　</a:t>
            </a:r>
            <a:r>
              <a:rPr lang="ja-JP" altLang="en-US" u="sng" dirty="0" smtClean="0"/>
              <a:t>の</a:t>
            </a:r>
            <a:r>
              <a:rPr lang="ja-JP" altLang="en-US" u="sng" dirty="0"/>
              <a:t>居宅における生活と入居後の生活が連続したものとなるよう配慮しながら、各ユニットにおいて</a:t>
            </a:r>
            <a:r>
              <a:rPr lang="ja-JP" altLang="en-US" u="sng" dirty="0" smtClean="0"/>
              <a:t>入</a:t>
            </a:r>
            <a:endParaRPr lang="en-US" altLang="ja-JP" u="sng" dirty="0" smtClean="0"/>
          </a:p>
          <a:p>
            <a:r>
              <a:rPr lang="ja-JP" altLang="en-US" dirty="0"/>
              <a:t>　</a:t>
            </a:r>
            <a:r>
              <a:rPr lang="ja-JP" altLang="en-US" u="sng" dirty="0" smtClean="0"/>
              <a:t>居者</a:t>
            </a:r>
            <a:r>
              <a:rPr lang="ja-JP" altLang="en-US" u="sng" dirty="0"/>
              <a:t>が相互に社会的関係を築き、自律的な日常生活を営むことを支援しなければならない</a:t>
            </a:r>
            <a:r>
              <a:rPr lang="ja-JP" altLang="en-US" u="sng" dirty="0" smtClean="0"/>
              <a:t>。</a:t>
            </a:r>
            <a:endParaRPr lang="en-US" altLang="ja-JP" u="sng" dirty="0" smtClean="0"/>
          </a:p>
          <a:p>
            <a:r>
              <a:rPr lang="ja-JP" altLang="en-US" dirty="0" smtClean="0"/>
              <a:t>２　ユニット型</a:t>
            </a:r>
            <a:r>
              <a:rPr lang="ja-JP" altLang="en-US" dirty="0"/>
              <a:t>指定地域密着型介護老人福祉施設は、</a:t>
            </a:r>
            <a:r>
              <a:rPr lang="ja-JP" altLang="en-US" u="sng" dirty="0"/>
              <a:t>地域や家庭との結び付きを重視した運営</a:t>
            </a:r>
            <a:r>
              <a:rPr lang="ja-JP" altLang="en-US" dirty="0"/>
              <a:t>を</a:t>
            </a:r>
            <a:r>
              <a:rPr lang="ja-JP" altLang="en-US" dirty="0" smtClean="0"/>
              <a:t>行</a:t>
            </a:r>
            <a:endParaRPr lang="en-US" altLang="ja-JP" dirty="0" smtClean="0"/>
          </a:p>
          <a:p>
            <a:r>
              <a:rPr lang="ja-JP" altLang="en-US" dirty="0"/>
              <a:t>　</a:t>
            </a:r>
            <a:r>
              <a:rPr lang="ja-JP" altLang="en-US" dirty="0" smtClean="0"/>
              <a:t>い</a:t>
            </a:r>
            <a:r>
              <a:rPr lang="ja-JP" altLang="en-US" dirty="0"/>
              <a:t>、市町村、居宅介護支援事業者、居宅サービス事業者、地域密着型サービス事業者、介護</a:t>
            </a:r>
            <a:r>
              <a:rPr lang="ja-JP" altLang="en-US" dirty="0" smtClean="0"/>
              <a:t>保険</a:t>
            </a:r>
            <a:endParaRPr lang="en-US" altLang="ja-JP" dirty="0" smtClean="0"/>
          </a:p>
          <a:p>
            <a:r>
              <a:rPr lang="ja-JP" altLang="en-US" dirty="0"/>
              <a:t>　</a:t>
            </a:r>
            <a:r>
              <a:rPr lang="ja-JP" altLang="en-US" dirty="0" smtClean="0"/>
              <a:t>施設</a:t>
            </a:r>
            <a:r>
              <a:rPr lang="ja-JP" altLang="en-US" dirty="0"/>
              <a:t>その他の保健医療サービス又は福祉サービスを提供する者との密接な連携に</a:t>
            </a:r>
            <a:r>
              <a:rPr lang="ja-JP" altLang="en-US" dirty="0" smtClean="0"/>
              <a:t>努めなければ</a:t>
            </a:r>
            <a:endParaRPr lang="en-US" altLang="ja-JP" dirty="0" smtClean="0"/>
          </a:p>
          <a:p>
            <a:r>
              <a:rPr lang="ja-JP" altLang="en-US" dirty="0"/>
              <a:t>　</a:t>
            </a:r>
            <a:r>
              <a:rPr lang="ja-JP" altLang="en-US" dirty="0" smtClean="0"/>
              <a:t>ならない</a:t>
            </a:r>
            <a:r>
              <a:rPr lang="ja-JP" altLang="en-US" dirty="0"/>
              <a:t>。 </a:t>
            </a:r>
          </a:p>
        </p:txBody>
      </p:sp>
      <p:grpSp>
        <p:nvGrpSpPr>
          <p:cNvPr id="5" name="グループ化 4"/>
          <p:cNvGrpSpPr/>
          <p:nvPr/>
        </p:nvGrpSpPr>
        <p:grpSpPr>
          <a:xfrm>
            <a:off x="379873" y="4164065"/>
            <a:ext cx="3168352" cy="2548067"/>
            <a:chOff x="366950" y="4147811"/>
            <a:chExt cx="3168352" cy="2548067"/>
          </a:xfrm>
        </p:grpSpPr>
        <p:sp>
          <p:nvSpPr>
            <p:cNvPr id="8" name="正方形/長方形 7"/>
            <p:cNvSpPr/>
            <p:nvPr/>
          </p:nvSpPr>
          <p:spPr>
            <a:xfrm>
              <a:off x="366950" y="4369184"/>
              <a:ext cx="3168352" cy="2326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790681" y="4633103"/>
              <a:ext cx="1719930" cy="648072"/>
              <a:chOff x="800224" y="4331902"/>
              <a:chExt cx="1719930" cy="648072"/>
            </a:xfrm>
          </p:grpSpPr>
          <p:sp>
            <p:nvSpPr>
              <p:cNvPr id="9" name="正方形/長方形 8"/>
              <p:cNvSpPr/>
              <p:nvPr/>
            </p:nvSpPr>
            <p:spPr>
              <a:xfrm>
                <a:off x="1943967" y="4331902"/>
                <a:ext cx="576187"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４人</a:t>
                </a:r>
                <a:endParaRPr kumimoji="1" lang="en-US" altLang="ja-JP" sz="1200" dirty="0" smtClean="0">
                  <a:solidFill>
                    <a:schemeClr val="tx1"/>
                  </a:solidFill>
                </a:endParaRPr>
              </a:p>
              <a:p>
                <a:pPr algn="ctr"/>
                <a:r>
                  <a:rPr lang="ja-JP" altLang="en-US" sz="1200" dirty="0">
                    <a:solidFill>
                      <a:schemeClr val="tx1"/>
                    </a:solidFill>
                  </a:rPr>
                  <a:t>部屋</a:t>
                </a:r>
                <a:endParaRPr kumimoji="1" lang="ja-JP" altLang="en-US" sz="1200" dirty="0">
                  <a:solidFill>
                    <a:schemeClr val="tx1"/>
                  </a:solidFill>
                </a:endParaRPr>
              </a:p>
            </p:txBody>
          </p:sp>
          <p:sp>
            <p:nvSpPr>
              <p:cNvPr id="16" name="正方形/長方形 15"/>
              <p:cNvSpPr/>
              <p:nvPr/>
            </p:nvSpPr>
            <p:spPr>
              <a:xfrm>
                <a:off x="1376411" y="4331902"/>
                <a:ext cx="576187"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４人</a:t>
                </a:r>
                <a:endParaRPr kumimoji="1" lang="en-US" altLang="ja-JP" sz="1200" dirty="0" smtClean="0">
                  <a:solidFill>
                    <a:schemeClr val="tx1"/>
                  </a:solidFill>
                </a:endParaRPr>
              </a:p>
              <a:p>
                <a:pPr algn="ctr"/>
                <a:r>
                  <a:rPr lang="ja-JP" altLang="en-US" sz="1200" dirty="0">
                    <a:solidFill>
                      <a:schemeClr val="tx1"/>
                    </a:solidFill>
                  </a:rPr>
                  <a:t>部屋</a:t>
                </a:r>
                <a:endParaRPr kumimoji="1" lang="ja-JP" altLang="en-US" sz="1200" dirty="0">
                  <a:solidFill>
                    <a:schemeClr val="tx1"/>
                  </a:solidFill>
                </a:endParaRPr>
              </a:p>
            </p:txBody>
          </p:sp>
          <p:sp>
            <p:nvSpPr>
              <p:cNvPr id="17" name="正方形/長方形 16"/>
              <p:cNvSpPr/>
              <p:nvPr/>
            </p:nvSpPr>
            <p:spPr>
              <a:xfrm>
                <a:off x="800224" y="4331902"/>
                <a:ext cx="576187"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４人</a:t>
                </a:r>
                <a:endParaRPr kumimoji="1" lang="en-US" altLang="ja-JP" sz="1200" dirty="0" smtClean="0">
                  <a:solidFill>
                    <a:schemeClr val="tx1"/>
                  </a:solidFill>
                </a:endParaRPr>
              </a:p>
              <a:p>
                <a:pPr algn="ctr"/>
                <a:r>
                  <a:rPr lang="ja-JP" altLang="en-US" sz="1200" dirty="0">
                    <a:solidFill>
                      <a:schemeClr val="tx1"/>
                    </a:solidFill>
                  </a:rPr>
                  <a:t>部屋</a:t>
                </a:r>
                <a:endParaRPr kumimoji="1" lang="ja-JP" altLang="en-US" sz="1200" dirty="0">
                  <a:solidFill>
                    <a:schemeClr val="tx1"/>
                  </a:solidFill>
                </a:endParaRPr>
              </a:p>
            </p:txBody>
          </p:sp>
        </p:grpSp>
        <p:grpSp>
          <p:nvGrpSpPr>
            <p:cNvPr id="19" name="グループ化 18"/>
            <p:cNvGrpSpPr/>
            <p:nvPr/>
          </p:nvGrpSpPr>
          <p:grpSpPr>
            <a:xfrm>
              <a:off x="786366" y="5848419"/>
              <a:ext cx="1719930" cy="648072"/>
              <a:chOff x="800224" y="4331902"/>
              <a:chExt cx="1719930" cy="648072"/>
            </a:xfrm>
          </p:grpSpPr>
          <p:sp>
            <p:nvSpPr>
              <p:cNvPr id="20" name="正方形/長方形 19"/>
              <p:cNvSpPr/>
              <p:nvPr/>
            </p:nvSpPr>
            <p:spPr>
              <a:xfrm>
                <a:off x="1943967" y="4331902"/>
                <a:ext cx="576187"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４人</a:t>
                </a:r>
                <a:endParaRPr kumimoji="1" lang="en-US" altLang="ja-JP" sz="1200" dirty="0" smtClean="0">
                  <a:solidFill>
                    <a:schemeClr val="tx1"/>
                  </a:solidFill>
                </a:endParaRPr>
              </a:p>
              <a:p>
                <a:pPr algn="ctr"/>
                <a:r>
                  <a:rPr lang="ja-JP" altLang="en-US" sz="1200" dirty="0">
                    <a:solidFill>
                      <a:schemeClr val="tx1"/>
                    </a:solidFill>
                  </a:rPr>
                  <a:t>部屋</a:t>
                </a:r>
                <a:endParaRPr kumimoji="1" lang="ja-JP" altLang="en-US" sz="1200" dirty="0">
                  <a:solidFill>
                    <a:schemeClr val="tx1"/>
                  </a:solidFill>
                </a:endParaRPr>
              </a:p>
            </p:txBody>
          </p:sp>
          <p:sp>
            <p:nvSpPr>
              <p:cNvPr id="21" name="正方形/長方形 20"/>
              <p:cNvSpPr/>
              <p:nvPr/>
            </p:nvSpPr>
            <p:spPr>
              <a:xfrm>
                <a:off x="1376411" y="4331902"/>
                <a:ext cx="576187"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４人</a:t>
                </a:r>
                <a:endParaRPr kumimoji="1" lang="en-US" altLang="ja-JP" sz="1200" dirty="0" smtClean="0">
                  <a:solidFill>
                    <a:schemeClr val="tx1"/>
                  </a:solidFill>
                </a:endParaRPr>
              </a:p>
              <a:p>
                <a:pPr algn="ctr"/>
                <a:r>
                  <a:rPr lang="ja-JP" altLang="en-US" sz="1200" dirty="0">
                    <a:solidFill>
                      <a:schemeClr val="tx1"/>
                    </a:solidFill>
                  </a:rPr>
                  <a:t>部屋</a:t>
                </a:r>
                <a:endParaRPr kumimoji="1" lang="ja-JP" altLang="en-US" sz="1200" dirty="0">
                  <a:solidFill>
                    <a:schemeClr val="tx1"/>
                  </a:solidFill>
                </a:endParaRPr>
              </a:p>
            </p:txBody>
          </p:sp>
          <p:sp>
            <p:nvSpPr>
              <p:cNvPr id="22" name="正方形/長方形 21"/>
              <p:cNvSpPr/>
              <p:nvPr/>
            </p:nvSpPr>
            <p:spPr>
              <a:xfrm>
                <a:off x="800224" y="4331902"/>
                <a:ext cx="576187"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４人</a:t>
                </a:r>
                <a:endParaRPr kumimoji="1" lang="en-US" altLang="ja-JP" sz="1200" dirty="0" smtClean="0">
                  <a:solidFill>
                    <a:schemeClr val="tx1"/>
                  </a:solidFill>
                </a:endParaRPr>
              </a:p>
              <a:p>
                <a:pPr algn="ctr"/>
                <a:r>
                  <a:rPr lang="ja-JP" altLang="en-US" sz="1200" dirty="0">
                    <a:solidFill>
                      <a:schemeClr val="tx1"/>
                    </a:solidFill>
                  </a:rPr>
                  <a:t>部屋</a:t>
                </a:r>
                <a:endParaRPr kumimoji="1" lang="ja-JP" altLang="en-US" sz="1200" dirty="0">
                  <a:solidFill>
                    <a:schemeClr val="tx1"/>
                  </a:solidFill>
                </a:endParaRPr>
              </a:p>
            </p:txBody>
          </p:sp>
        </p:grpSp>
        <p:sp>
          <p:nvSpPr>
            <p:cNvPr id="12" name="テキスト ボックス 11"/>
            <p:cNvSpPr txBox="1"/>
            <p:nvPr/>
          </p:nvSpPr>
          <p:spPr>
            <a:xfrm>
              <a:off x="1074520" y="5435882"/>
              <a:ext cx="1152251" cy="307777"/>
            </a:xfrm>
            <a:prstGeom prst="rect">
              <a:avLst/>
            </a:prstGeom>
            <a:noFill/>
          </p:spPr>
          <p:txBody>
            <a:bodyPr wrap="square" rtlCol="0">
              <a:spAutoFit/>
            </a:bodyPr>
            <a:lstStyle/>
            <a:p>
              <a:pPr algn="ctr"/>
              <a:r>
                <a:rPr kumimoji="1" lang="ja-JP" altLang="en-US" sz="1400" dirty="0" smtClean="0"/>
                <a:t>廊下</a:t>
              </a:r>
              <a:endParaRPr kumimoji="1" lang="ja-JP" altLang="en-US" sz="1400" dirty="0"/>
            </a:p>
          </p:txBody>
        </p:sp>
        <p:sp>
          <p:nvSpPr>
            <p:cNvPr id="24" name="正方形/長方形 23"/>
            <p:cNvSpPr/>
            <p:nvPr/>
          </p:nvSpPr>
          <p:spPr>
            <a:xfrm>
              <a:off x="2506296" y="4627084"/>
              <a:ext cx="733816" cy="18694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食堂</a:t>
              </a:r>
              <a:endParaRPr kumimoji="1" lang="en-US" altLang="ja-JP" sz="1200" dirty="0" smtClean="0">
                <a:solidFill>
                  <a:schemeClr val="tx1"/>
                </a:solidFill>
              </a:endParaRPr>
            </a:p>
          </p:txBody>
        </p:sp>
        <p:sp>
          <p:nvSpPr>
            <p:cNvPr id="13" name="テキスト ボックス 12"/>
            <p:cNvSpPr txBox="1"/>
            <p:nvPr/>
          </p:nvSpPr>
          <p:spPr>
            <a:xfrm>
              <a:off x="786366" y="4147811"/>
              <a:ext cx="2329521" cy="369332"/>
            </a:xfrm>
            <a:prstGeom prst="rect">
              <a:avLst/>
            </a:prstGeom>
            <a:solidFill>
              <a:schemeClr val="bg1"/>
            </a:solidFill>
          </p:spPr>
          <p:txBody>
            <a:bodyPr wrap="square" rtlCol="0">
              <a:spAutoFit/>
            </a:bodyPr>
            <a:lstStyle/>
            <a:p>
              <a:pPr algn="ctr"/>
              <a:r>
                <a:rPr lang="en-US" altLang="ja-JP" dirty="0" smtClean="0"/>
                <a:t>【</a:t>
              </a:r>
              <a:r>
                <a:rPr lang="ja-JP" altLang="en-US" dirty="0" smtClean="0"/>
                <a:t>従来型の多床室</a:t>
              </a:r>
              <a:r>
                <a:rPr lang="en-US" altLang="ja-JP" dirty="0" smtClean="0"/>
                <a:t>】</a:t>
              </a:r>
              <a:endParaRPr kumimoji="1" lang="ja-JP" altLang="en-US" dirty="0"/>
            </a:p>
          </p:txBody>
        </p:sp>
      </p:grpSp>
      <p:sp>
        <p:nvSpPr>
          <p:cNvPr id="15" name="正方形/長方形 14"/>
          <p:cNvSpPr/>
          <p:nvPr/>
        </p:nvSpPr>
        <p:spPr>
          <a:xfrm>
            <a:off x="33348" y="3265808"/>
            <a:ext cx="10119099" cy="923330"/>
          </a:xfrm>
          <a:prstGeom prst="rect">
            <a:avLst/>
          </a:prstGeom>
        </p:spPr>
        <p:txBody>
          <a:bodyPr wrap="square">
            <a:spAutoFit/>
          </a:bodyPr>
          <a:lstStyle/>
          <a:p>
            <a:r>
              <a:rPr lang="ja-JP" altLang="en-US" dirty="0" smtClean="0"/>
              <a:t>○</a:t>
            </a:r>
            <a:r>
              <a:rPr lang="ja-JP" altLang="en-US" dirty="0"/>
              <a:t>　</a:t>
            </a:r>
            <a:r>
              <a:rPr lang="ja-JP" altLang="en-US" dirty="0" smtClean="0"/>
              <a:t>ユニットケアとは</a:t>
            </a:r>
            <a:r>
              <a:rPr lang="ja-JP" altLang="en-US" dirty="0"/>
              <a:t>、</a:t>
            </a:r>
            <a:r>
              <a:rPr lang="ja-JP" altLang="en-US" dirty="0" smtClean="0"/>
              <a:t>全室</a:t>
            </a:r>
            <a:r>
              <a:rPr lang="ja-JP" altLang="en-US" dirty="0"/>
              <a:t>が個室であり</a:t>
            </a:r>
            <a:r>
              <a:rPr lang="ja-JP" altLang="en-US" dirty="0" smtClean="0"/>
              <a:t>、プライバシー</a:t>
            </a:r>
            <a:r>
              <a:rPr lang="ja-JP" altLang="en-US" dirty="0"/>
              <a:t>に最大限配慮した部屋作りとなって</a:t>
            </a:r>
            <a:r>
              <a:rPr lang="ja-JP" altLang="en-US" dirty="0" smtClean="0"/>
              <a:t>いる。</a:t>
            </a:r>
            <a:r>
              <a:rPr lang="ja-JP" altLang="en-US" dirty="0"/>
              <a:t>入浴</a:t>
            </a:r>
            <a:r>
              <a:rPr lang="ja-JP" altLang="en-US" dirty="0" smtClean="0"/>
              <a:t>や</a:t>
            </a:r>
            <a:endParaRPr lang="en-US" altLang="ja-JP" dirty="0" smtClean="0"/>
          </a:p>
          <a:p>
            <a:r>
              <a:rPr lang="ja-JP" altLang="en-US" dirty="0"/>
              <a:t>　</a:t>
            </a:r>
            <a:r>
              <a:rPr lang="ja-JP" altLang="en-US" dirty="0" smtClean="0"/>
              <a:t>　レクリエーションなど</a:t>
            </a:r>
            <a:r>
              <a:rPr lang="ja-JP" altLang="en-US" dirty="0"/>
              <a:t>は団体で行うこと</a:t>
            </a:r>
            <a:r>
              <a:rPr lang="ja-JP" altLang="en-US" dirty="0" smtClean="0"/>
              <a:t>になるが</a:t>
            </a:r>
            <a:r>
              <a:rPr lang="ja-JP" altLang="en-US" dirty="0"/>
              <a:t>、その人数は小規模で</a:t>
            </a:r>
            <a:r>
              <a:rPr lang="ja-JP" altLang="en-US" dirty="0" smtClean="0"/>
              <a:t>、</a:t>
            </a:r>
            <a:r>
              <a:rPr lang="ja-JP" altLang="en-US" dirty="0"/>
              <a:t>１０</a:t>
            </a:r>
            <a:r>
              <a:rPr lang="ja-JP" altLang="en-US" dirty="0" smtClean="0"/>
              <a:t>人以下。</a:t>
            </a:r>
            <a:r>
              <a:rPr lang="ja-JP" altLang="en-US" dirty="0"/>
              <a:t>また、</a:t>
            </a:r>
            <a:r>
              <a:rPr lang="ja-JP" altLang="en-US" dirty="0" smtClean="0"/>
              <a:t>スタッフも専</a:t>
            </a:r>
            <a:endParaRPr lang="en-US" altLang="ja-JP" dirty="0" smtClean="0"/>
          </a:p>
          <a:p>
            <a:r>
              <a:rPr lang="ja-JP" altLang="en-US" dirty="0"/>
              <a:t>　</a:t>
            </a:r>
            <a:r>
              <a:rPr lang="ja-JP" altLang="en-US" dirty="0" smtClean="0"/>
              <a:t>　任である。「今までと変わ</a:t>
            </a:r>
            <a:r>
              <a:rPr lang="ja-JP" altLang="en-US" dirty="0"/>
              <a:t>らない</a:t>
            </a:r>
            <a:r>
              <a:rPr lang="ja-JP" altLang="en-US" dirty="0" smtClean="0"/>
              <a:t>生活</a:t>
            </a:r>
            <a:r>
              <a:rPr lang="ja-JP" altLang="en-US" dirty="0"/>
              <a:t>を</a:t>
            </a:r>
            <a:r>
              <a:rPr lang="ja-JP" altLang="en-US" dirty="0" smtClean="0"/>
              <a:t>送れること</a:t>
            </a:r>
            <a:r>
              <a:rPr lang="ja-JP" altLang="en-US" dirty="0"/>
              <a:t>」</a:t>
            </a:r>
            <a:r>
              <a:rPr lang="ja-JP" altLang="en-US" dirty="0" smtClean="0"/>
              <a:t>を考えて作られ、</a:t>
            </a:r>
            <a:r>
              <a:rPr lang="ja-JP" altLang="en-US" dirty="0"/>
              <a:t>入居者中心の</a:t>
            </a:r>
            <a:r>
              <a:rPr lang="ja-JP" altLang="en-US" dirty="0" smtClean="0"/>
              <a:t>構成となっている。</a:t>
            </a:r>
            <a:endParaRPr lang="ja-JP" altLang="en-US" dirty="0"/>
          </a:p>
        </p:txBody>
      </p:sp>
      <p:grpSp>
        <p:nvGrpSpPr>
          <p:cNvPr id="6" name="グループ化 5"/>
          <p:cNvGrpSpPr/>
          <p:nvPr/>
        </p:nvGrpSpPr>
        <p:grpSpPr>
          <a:xfrm>
            <a:off x="3805682" y="4177093"/>
            <a:ext cx="3241491" cy="2550086"/>
            <a:chOff x="3815045" y="4145792"/>
            <a:chExt cx="3241491" cy="2550086"/>
          </a:xfrm>
        </p:grpSpPr>
        <p:sp>
          <p:nvSpPr>
            <p:cNvPr id="26" name="正方形/長方形 25"/>
            <p:cNvSpPr/>
            <p:nvPr/>
          </p:nvSpPr>
          <p:spPr>
            <a:xfrm>
              <a:off x="3815045" y="4369184"/>
              <a:ext cx="3241491" cy="2326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08862" y="4145792"/>
              <a:ext cx="1594997" cy="369332"/>
            </a:xfrm>
            <a:prstGeom prst="rect">
              <a:avLst/>
            </a:prstGeom>
            <a:solidFill>
              <a:schemeClr val="bg1"/>
            </a:solidFill>
          </p:spPr>
          <p:txBody>
            <a:bodyPr wrap="square" rtlCol="0">
              <a:spAutoFit/>
            </a:bodyPr>
            <a:lstStyle/>
            <a:p>
              <a:pPr algn="ctr"/>
              <a:r>
                <a:rPr lang="en-US" altLang="ja-JP" dirty="0" smtClean="0"/>
                <a:t>【</a:t>
              </a:r>
              <a:r>
                <a:rPr lang="ja-JP" altLang="en-US" dirty="0" smtClean="0"/>
                <a:t>ユニット</a:t>
              </a:r>
              <a:r>
                <a:rPr lang="ja-JP" altLang="en-US" dirty="0"/>
                <a:t>ケア</a:t>
              </a:r>
              <a:r>
                <a:rPr lang="en-US" altLang="ja-JP" dirty="0" smtClean="0"/>
                <a:t>】</a:t>
              </a:r>
              <a:endParaRPr kumimoji="1" lang="ja-JP" altLang="en-US" dirty="0"/>
            </a:p>
          </p:txBody>
        </p:sp>
        <p:grpSp>
          <p:nvGrpSpPr>
            <p:cNvPr id="18" name="グループ化 17"/>
            <p:cNvGrpSpPr/>
            <p:nvPr/>
          </p:nvGrpSpPr>
          <p:grpSpPr>
            <a:xfrm>
              <a:off x="4430598" y="4579279"/>
              <a:ext cx="2308570" cy="1403791"/>
              <a:chOff x="4278198" y="4688684"/>
              <a:chExt cx="2308570" cy="1403791"/>
            </a:xfrm>
          </p:grpSpPr>
          <p:sp>
            <p:nvSpPr>
              <p:cNvPr id="28" name="正方形/長方形 27"/>
              <p:cNvSpPr/>
              <p:nvPr/>
            </p:nvSpPr>
            <p:spPr>
              <a:xfrm>
                <a:off x="6036768" y="4878413"/>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29" name="正方形/長方形 28"/>
              <p:cNvSpPr/>
              <p:nvPr/>
            </p:nvSpPr>
            <p:spPr>
              <a:xfrm>
                <a:off x="4936768" y="4688684"/>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30" name="正方形/長方形 29"/>
              <p:cNvSpPr/>
              <p:nvPr/>
            </p:nvSpPr>
            <p:spPr>
              <a:xfrm>
                <a:off x="5486768" y="4688684"/>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31" name="正方形/長方形 30"/>
              <p:cNvSpPr/>
              <p:nvPr/>
            </p:nvSpPr>
            <p:spPr>
              <a:xfrm>
                <a:off x="4386768" y="4859817"/>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32" name="正方形/長方形 31"/>
              <p:cNvSpPr/>
              <p:nvPr/>
            </p:nvSpPr>
            <p:spPr>
              <a:xfrm>
                <a:off x="6036768" y="5218086"/>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33" name="正方形/長方形 32"/>
              <p:cNvSpPr/>
              <p:nvPr/>
            </p:nvSpPr>
            <p:spPr>
              <a:xfrm>
                <a:off x="5994858" y="5560579"/>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34" name="正方形/長方形 33"/>
              <p:cNvSpPr/>
              <p:nvPr/>
            </p:nvSpPr>
            <p:spPr>
              <a:xfrm>
                <a:off x="4399861" y="5750209"/>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35" name="正方形/長方形 34"/>
              <p:cNvSpPr/>
              <p:nvPr/>
            </p:nvSpPr>
            <p:spPr>
              <a:xfrm>
                <a:off x="4949861" y="5750209"/>
                <a:ext cx="550000" cy="34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個室</a:t>
                </a:r>
                <a:endParaRPr kumimoji="1" lang="en-US" altLang="ja-JP" sz="1200" dirty="0" smtClean="0">
                  <a:solidFill>
                    <a:schemeClr val="tx1"/>
                  </a:solidFill>
                </a:endParaRPr>
              </a:p>
            </p:txBody>
          </p:sp>
          <p:sp>
            <p:nvSpPr>
              <p:cNvPr id="36" name="テキスト ボックス 35"/>
              <p:cNvSpPr txBox="1"/>
              <p:nvPr/>
            </p:nvSpPr>
            <p:spPr>
              <a:xfrm>
                <a:off x="4278198" y="5319545"/>
                <a:ext cx="1991660" cy="307777"/>
              </a:xfrm>
              <a:prstGeom prst="rect">
                <a:avLst/>
              </a:prstGeom>
              <a:noFill/>
            </p:spPr>
            <p:txBody>
              <a:bodyPr wrap="square" rtlCol="0">
                <a:spAutoFit/>
              </a:bodyPr>
              <a:lstStyle/>
              <a:p>
                <a:pPr algn="ctr"/>
                <a:r>
                  <a:rPr lang="ja-JP" altLang="en-US" sz="1400" dirty="0" smtClean="0"/>
                  <a:t>リビングスペース</a:t>
                </a:r>
                <a:endParaRPr kumimoji="1" lang="ja-JP" altLang="en-US" sz="1400" dirty="0"/>
              </a:p>
            </p:txBody>
          </p:sp>
        </p:grpSp>
        <p:sp>
          <p:nvSpPr>
            <p:cNvPr id="37" name="テキスト ボックス 36"/>
            <p:cNvSpPr txBox="1"/>
            <p:nvPr/>
          </p:nvSpPr>
          <p:spPr>
            <a:xfrm>
              <a:off x="4674408" y="6068799"/>
              <a:ext cx="1991660" cy="523220"/>
            </a:xfrm>
            <a:prstGeom prst="rect">
              <a:avLst/>
            </a:prstGeom>
            <a:noFill/>
          </p:spPr>
          <p:txBody>
            <a:bodyPr wrap="square" rtlCol="0">
              <a:spAutoFit/>
            </a:bodyPr>
            <a:lstStyle/>
            <a:p>
              <a:pPr algn="ctr"/>
              <a:r>
                <a:rPr lang="ja-JP" altLang="en-US" sz="1400" dirty="0"/>
                <a:t>隣</a:t>
              </a:r>
              <a:r>
                <a:rPr lang="ja-JP" altLang="en-US" sz="1400" dirty="0" smtClean="0"/>
                <a:t>のユニットケアや共用スペース</a:t>
              </a:r>
              <a:endParaRPr kumimoji="1" lang="ja-JP" altLang="en-US" sz="1400" dirty="0"/>
            </a:p>
          </p:txBody>
        </p:sp>
        <p:sp>
          <p:nvSpPr>
            <p:cNvPr id="39" name="テキスト ボックス 38"/>
            <p:cNvSpPr txBox="1"/>
            <p:nvPr/>
          </p:nvSpPr>
          <p:spPr>
            <a:xfrm>
              <a:off x="3841928" y="4688684"/>
              <a:ext cx="615553" cy="1603863"/>
            </a:xfrm>
            <a:prstGeom prst="rect">
              <a:avLst/>
            </a:prstGeom>
            <a:noFill/>
          </p:spPr>
          <p:txBody>
            <a:bodyPr vert="eaVert" wrap="square" rtlCol="0">
              <a:spAutoFit/>
            </a:bodyPr>
            <a:lstStyle/>
            <a:p>
              <a:pPr algn="ctr"/>
              <a:r>
                <a:rPr lang="ja-JP" altLang="en-US" sz="1400" dirty="0"/>
                <a:t>隣</a:t>
              </a:r>
              <a:r>
                <a:rPr lang="ja-JP" altLang="en-US" sz="1400" dirty="0" smtClean="0"/>
                <a:t>のユニットケアや共用スペース</a:t>
              </a:r>
              <a:endParaRPr kumimoji="1" lang="ja-JP" altLang="en-US" sz="1400" dirty="0"/>
            </a:p>
          </p:txBody>
        </p:sp>
        <p:sp>
          <p:nvSpPr>
            <p:cNvPr id="23" name="下矢印 22"/>
            <p:cNvSpPr/>
            <p:nvPr/>
          </p:nvSpPr>
          <p:spPr>
            <a:xfrm>
              <a:off x="5820657" y="5718073"/>
              <a:ext cx="233090" cy="32423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左矢印 24"/>
            <p:cNvSpPr/>
            <p:nvPr/>
          </p:nvSpPr>
          <p:spPr>
            <a:xfrm>
              <a:off x="4347383" y="5242207"/>
              <a:ext cx="383570" cy="241034"/>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239116" y="3052998"/>
            <a:ext cx="6997143" cy="307777"/>
          </a:xfrm>
          <a:prstGeom prst="rect">
            <a:avLst/>
          </a:prstGeom>
          <a:noFill/>
        </p:spPr>
        <p:txBody>
          <a:bodyPr wrap="square" rtlCol="0">
            <a:spAutoFit/>
          </a:bodyPr>
          <a:lstStyle/>
          <a:p>
            <a:r>
              <a:rPr kumimoji="1" lang="en-US" altLang="ja-JP" sz="1400" dirty="0" smtClean="0"/>
              <a:t>※</a:t>
            </a:r>
            <a:r>
              <a:rPr kumimoji="1" lang="ja-JP" altLang="en-US" sz="1400" dirty="0" smtClean="0"/>
              <a:t>入所定員２９人以下の小規模な介護老人</a:t>
            </a:r>
            <a:r>
              <a:rPr lang="ja-JP" altLang="en-US" sz="1400" dirty="0"/>
              <a:t>福祉</a:t>
            </a:r>
            <a:r>
              <a:rPr kumimoji="1" lang="ja-JP" altLang="en-US" sz="1400" dirty="0" smtClean="0"/>
              <a:t>施設（特別養護老人ホーム）</a:t>
            </a:r>
            <a:endParaRPr kumimoji="1" lang="ja-JP" altLang="en-US" sz="1400" dirty="0"/>
          </a:p>
        </p:txBody>
      </p:sp>
    </p:spTree>
    <p:extLst>
      <p:ext uri="{BB962C8B-B14F-4D97-AF65-F5344CB8AC3E}">
        <p14:creationId xmlns:p14="http://schemas.microsoft.com/office/powerpoint/2010/main" val="3201578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6601" y="216506"/>
            <a:ext cx="4378122" cy="369332"/>
          </a:xfrm>
          <a:prstGeom prst="rect">
            <a:avLst/>
          </a:prstGeom>
          <a:solidFill>
            <a:srgbClr val="99FF99"/>
          </a:solidFill>
          <a:ln>
            <a:solidFill>
              <a:schemeClr val="tx2"/>
            </a:solidFill>
          </a:ln>
        </p:spPr>
        <p:txBody>
          <a:bodyPr wrap="none">
            <a:spAutoFit/>
          </a:bodyPr>
          <a:lstStyle/>
          <a:p>
            <a:pPr algn="ctr" fontAlgn="ctr"/>
            <a:r>
              <a:rPr lang="ja-JP" altLang="en-US" dirty="0" smtClean="0">
                <a:solidFill>
                  <a:srgbClr val="000000"/>
                </a:solidFill>
                <a:latin typeface="ＭＳ Ｐゴシック"/>
                <a:ea typeface="ＭＳ Ｐゴシック" panose="020B0600070205080204" pitchFamily="50" charset="-128"/>
              </a:rPr>
              <a:t>サテライト型地域密着型介護老人福祉施設</a:t>
            </a:r>
            <a:endParaRPr lang="zh-TW" altLang="en-US" dirty="0">
              <a:solidFill>
                <a:srgbClr val="000000"/>
              </a:solidFill>
              <a:latin typeface="ＭＳ Ｐゴシック"/>
              <a:ea typeface="ＭＳ Ｐゴシック" panose="020B0600070205080204" pitchFamily="50" charset="-128"/>
            </a:endParaRPr>
          </a:p>
        </p:txBody>
      </p:sp>
      <p:pic>
        <p:nvPicPr>
          <p:cNvPr id="3" name="Picture 2" descr="C:\Users\OHBGR\Pictures\イラスト\tatemono_kaigo_shisets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4" y="4292617"/>
            <a:ext cx="3024336" cy="24261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HBGR\Pictures\イラスト２\house_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831" y="4332667"/>
            <a:ext cx="2193031" cy="2132723"/>
          </a:xfrm>
          <a:prstGeom prst="rect">
            <a:avLst/>
          </a:prstGeom>
          <a:noFill/>
          <a:extLst>
            <a:ext uri="{909E8E84-426E-40DD-AFC4-6F175D3DCCD1}">
              <a14:hiddenFill xmlns:a14="http://schemas.microsoft.com/office/drawing/2010/main">
                <a:solidFill>
                  <a:srgbClr val="FFFFFF"/>
                </a:solidFill>
              </a14:hiddenFill>
            </a:ext>
          </a:extLst>
        </p:spPr>
      </p:pic>
      <p:sp>
        <p:nvSpPr>
          <p:cNvPr id="4" name="左右矢印 3"/>
          <p:cNvSpPr/>
          <p:nvPr/>
        </p:nvSpPr>
        <p:spPr>
          <a:xfrm>
            <a:off x="3511085" y="5010053"/>
            <a:ext cx="3280952" cy="4051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descr="C:\Users\OHBGR\Pictures\イラスト\kaigo_kurumaisu_ojiis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4688" y="5389871"/>
            <a:ext cx="1146207" cy="132893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756" y="2696475"/>
            <a:ext cx="3528392" cy="1477328"/>
          </a:xfrm>
          <a:prstGeom prst="rect">
            <a:avLst/>
          </a:prstGeom>
          <a:noFill/>
        </p:spPr>
        <p:txBody>
          <a:bodyPr wrap="square" rtlCol="0">
            <a:spAutoFit/>
          </a:bodyPr>
          <a:lstStyle/>
          <a:p>
            <a:pPr algn="ctr"/>
            <a:r>
              <a:rPr kumimoji="1" lang="ja-JP" altLang="en-US" u="sng" dirty="0" smtClean="0"/>
              <a:t>本体施設</a:t>
            </a:r>
            <a:endParaRPr kumimoji="1" lang="en-US" altLang="ja-JP" u="sng" dirty="0" smtClean="0"/>
          </a:p>
          <a:p>
            <a:pPr algn="ctr"/>
            <a:r>
              <a:rPr kumimoji="1" lang="ja-JP" altLang="en-US" dirty="0" smtClean="0"/>
              <a:t>・介護老人福祉施設</a:t>
            </a:r>
            <a:endParaRPr kumimoji="1" lang="en-US" altLang="ja-JP" dirty="0" smtClean="0"/>
          </a:p>
          <a:p>
            <a:pPr algn="ctr"/>
            <a:r>
              <a:rPr lang="ja-JP" altLang="en-US" dirty="0" smtClean="0"/>
              <a:t>・介護老人保健施設</a:t>
            </a:r>
            <a:endParaRPr lang="en-US" altLang="ja-JP" dirty="0" smtClean="0"/>
          </a:p>
          <a:p>
            <a:pPr algn="ctr"/>
            <a:r>
              <a:rPr kumimoji="1" lang="ja-JP" altLang="en-US" dirty="0" smtClean="0"/>
              <a:t>・病院・診療所</a:t>
            </a:r>
            <a:endParaRPr kumimoji="1" lang="en-US" altLang="ja-JP" dirty="0" smtClean="0"/>
          </a:p>
          <a:p>
            <a:pPr algn="ctr"/>
            <a:r>
              <a:rPr lang="ja-JP" altLang="en-US" dirty="0" smtClean="0"/>
              <a:t>・地域密着型介護老人福祉施設</a:t>
            </a:r>
            <a:endParaRPr kumimoji="1" lang="ja-JP" altLang="en-US" dirty="0"/>
          </a:p>
        </p:txBody>
      </p:sp>
      <p:sp>
        <p:nvSpPr>
          <p:cNvPr id="8" name="テキスト ボックス 7"/>
          <p:cNvSpPr txBox="1"/>
          <p:nvPr/>
        </p:nvSpPr>
        <p:spPr>
          <a:xfrm>
            <a:off x="6459252" y="3660088"/>
            <a:ext cx="3528392" cy="646331"/>
          </a:xfrm>
          <a:prstGeom prst="rect">
            <a:avLst/>
          </a:prstGeom>
          <a:noFill/>
        </p:spPr>
        <p:txBody>
          <a:bodyPr wrap="square" rtlCol="0">
            <a:spAutoFit/>
          </a:bodyPr>
          <a:lstStyle/>
          <a:p>
            <a:pPr algn="ctr"/>
            <a:r>
              <a:rPr lang="ja-JP" altLang="en-US" u="sng" dirty="0" smtClean="0"/>
              <a:t>サテライト型</a:t>
            </a:r>
            <a:endParaRPr lang="en-US" altLang="ja-JP" u="sng" dirty="0" smtClean="0"/>
          </a:p>
          <a:p>
            <a:pPr algn="ctr"/>
            <a:r>
              <a:rPr kumimoji="1" lang="ja-JP" altLang="en-US" u="sng" dirty="0" smtClean="0"/>
              <a:t>地域密着型介護老人福祉施設</a:t>
            </a:r>
            <a:endParaRPr kumimoji="1" lang="ja-JP" altLang="en-US" u="sng" dirty="0"/>
          </a:p>
        </p:txBody>
      </p:sp>
      <p:sp>
        <p:nvSpPr>
          <p:cNvPr id="9" name="テキスト ボックス 8"/>
          <p:cNvSpPr txBox="1"/>
          <p:nvPr/>
        </p:nvSpPr>
        <p:spPr>
          <a:xfrm>
            <a:off x="3651582" y="5428575"/>
            <a:ext cx="2902006" cy="584775"/>
          </a:xfrm>
          <a:prstGeom prst="rect">
            <a:avLst/>
          </a:prstGeom>
          <a:noFill/>
          <a:ln>
            <a:noFill/>
          </a:ln>
        </p:spPr>
        <p:txBody>
          <a:bodyPr wrap="square" rtlCol="0">
            <a:spAutoFit/>
          </a:bodyPr>
          <a:lstStyle/>
          <a:p>
            <a:pPr algn="ctr"/>
            <a:r>
              <a:rPr lang="ja-JP" altLang="en-US" sz="1600" dirty="0" smtClean="0"/>
              <a:t>自動車等による移動に要する時間が</a:t>
            </a:r>
            <a:r>
              <a:rPr kumimoji="1" lang="ja-JP" altLang="en-US" sz="1600" dirty="0" smtClean="0"/>
              <a:t>概ね２０分以内の距離</a:t>
            </a:r>
            <a:endParaRPr kumimoji="1" lang="ja-JP" altLang="en-US" sz="1600" dirty="0"/>
          </a:p>
        </p:txBody>
      </p:sp>
      <p:pic>
        <p:nvPicPr>
          <p:cNvPr id="10" name="Picture 4" descr="https://ap-northeast-1-02440019-view.menlosecurity.com/cache/image/aHR0cDovL2lsbHVzdHJhaW4uY29tL2ltZy93b3JrLzIwMTYvaWxsdXN0cmFpbjEwLW5vcmltb25vMTcucG5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3923" y="5720962"/>
            <a:ext cx="744427" cy="74442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700559" y="4596399"/>
            <a:ext cx="2936122" cy="369332"/>
          </a:xfrm>
          <a:prstGeom prst="rect">
            <a:avLst/>
          </a:prstGeom>
          <a:noFill/>
        </p:spPr>
        <p:txBody>
          <a:bodyPr wrap="square" rtlCol="0">
            <a:spAutoFit/>
          </a:bodyPr>
          <a:lstStyle/>
          <a:p>
            <a:r>
              <a:rPr kumimoji="1" lang="ja-JP" altLang="en-US" b="1" dirty="0" smtClean="0">
                <a:solidFill>
                  <a:srgbClr val="FF0000"/>
                </a:solidFill>
              </a:rPr>
              <a:t>両施設が密接な連携を確保</a:t>
            </a:r>
            <a:endParaRPr kumimoji="1" lang="ja-JP" altLang="en-US" b="1" dirty="0">
              <a:solidFill>
                <a:srgbClr val="FF0000"/>
              </a:solidFill>
            </a:endParaRPr>
          </a:p>
        </p:txBody>
      </p:sp>
      <p:sp>
        <p:nvSpPr>
          <p:cNvPr id="12" name="角丸四角形吹き出し 11"/>
          <p:cNvSpPr/>
          <p:nvPr/>
        </p:nvSpPr>
        <p:spPr>
          <a:xfrm>
            <a:off x="2847305" y="1772817"/>
            <a:ext cx="5376143" cy="1887272"/>
          </a:xfrm>
          <a:prstGeom prst="wedgeRoundRectCallout">
            <a:avLst>
              <a:gd name="adj1" fmla="val 52691"/>
              <a:gd name="adj2" fmla="val 5073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サテライト型地域密着型介護老人福祉施設については、本体施設と適切に運営がなされている場合は、人員基準・設備基準緩和。</a:t>
            </a:r>
            <a:endParaRPr lang="en-US" altLang="ja-JP" sz="1400" dirty="0" smtClean="0">
              <a:solidFill>
                <a:schemeClr val="tx1"/>
              </a:solidFill>
            </a:endParaRPr>
          </a:p>
          <a:p>
            <a:r>
              <a:rPr lang="ja-JP" altLang="en-US" sz="1400" dirty="0" smtClean="0">
                <a:solidFill>
                  <a:schemeClr val="tx1"/>
                </a:solidFill>
              </a:rPr>
              <a:t>◎管理者は本体</a:t>
            </a:r>
            <a:r>
              <a:rPr lang="zh-TW" altLang="en-US" sz="1400" dirty="0" smtClean="0">
                <a:solidFill>
                  <a:schemeClr val="tx1"/>
                </a:solidFill>
                <a:latin typeface="ＭＳ Ｐゴシック" panose="020B0600070205080204" pitchFamily="50" charset="-128"/>
                <a:ea typeface="ＭＳ Ｐゴシック" panose="020B0600070205080204" pitchFamily="50" charset="-128"/>
              </a:rPr>
              <a:t>施設</a:t>
            </a:r>
            <a:r>
              <a:rPr lang="ja-JP" altLang="en-US" sz="1400" dirty="0" smtClean="0">
                <a:solidFill>
                  <a:schemeClr val="tx1"/>
                </a:solidFill>
              </a:rPr>
              <a:t>と兼務可</a:t>
            </a:r>
            <a:endParaRPr lang="en-US" altLang="ja-JP" sz="1400" dirty="0" smtClean="0">
              <a:solidFill>
                <a:schemeClr val="tx1"/>
              </a:solidFill>
            </a:endParaRPr>
          </a:p>
          <a:p>
            <a:r>
              <a:rPr lang="ja-JP" altLang="en-US" sz="1400" dirty="0" smtClean="0">
                <a:solidFill>
                  <a:schemeClr val="tx1"/>
                </a:solidFill>
              </a:rPr>
              <a:t>◎生活相談員、看護職員は常勤換算で１以上で可</a:t>
            </a:r>
            <a:endParaRPr lang="en-US" altLang="ja-JP" sz="1400" dirty="0" smtClean="0">
              <a:solidFill>
                <a:schemeClr val="tx1"/>
              </a:solidFill>
            </a:endParaRPr>
          </a:p>
          <a:p>
            <a:r>
              <a:rPr kumimoji="1" lang="ja-JP" altLang="en-US" sz="1400" dirty="0" smtClean="0">
                <a:solidFill>
                  <a:schemeClr val="tx1"/>
                </a:solidFill>
              </a:rPr>
              <a:t>◎医師、栄養士、機能訓練指導員、介護支援専門員を置かない</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 </a:t>
            </a:r>
            <a:r>
              <a:rPr kumimoji="1" lang="ja-JP" altLang="en-US" sz="1400" dirty="0" smtClean="0">
                <a:solidFill>
                  <a:schemeClr val="tx1"/>
                </a:solidFill>
              </a:rPr>
              <a:t>ことができる。</a:t>
            </a:r>
            <a:endParaRPr kumimoji="1" lang="en-US" altLang="ja-JP" sz="1400" dirty="0" smtClean="0">
              <a:solidFill>
                <a:schemeClr val="tx1"/>
              </a:solidFill>
            </a:endParaRPr>
          </a:p>
          <a:p>
            <a:r>
              <a:rPr lang="ja-JP" altLang="en-US" sz="1400" dirty="0" smtClean="0">
                <a:solidFill>
                  <a:schemeClr val="tx1"/>
                </a:solidFill>
              </a:rPr>
              <a:t>◎医務室</a:t>
            </a:r>
            <a:r>
              <a:rPr lang="ja-JP" altLang="en-US" sz="1400" dirty="0">
                <a:solidFill>
                  <a:schemeClr val="tx1"/>
                </a:solidFill>
              </a:rPr>
              <a:t>を</a:t>
            </a:r>
            <a:r>
              <a:rPr lang="ja-JP" altLang="en-US" sz="1400" dirty="0" smtClean="0">
                <a:solidFill>
                  <a:schemeClr val="tx1"/>
                </a:solidFill>
              </a:rPr>
              <a:t>必要</a:t>
            </a:r>
            <a:r>
              <a:rPr lang="ja-JP" altLang="en-US" sz="1400" dirty="0">
                <a:solidFill>
                  <a:schemeClr val="tx1"/>
                </a:solidFill>
              </a:rPr>
              <a:t>とせず、</a:t>
            </a:r>
            <a:r>
              <a:rPr lang="ja-JP" altLang="en-US" sz="1400" dirty="0" smtClean="0">
                <a:solidFill>
                  <a:schemeClr val="tx1"/>
                </a:solidFill>
              </a:rPr>
              <a:t>医薬品・医療機器</a:t>
            </a:r>
            <a:r>
              <a:rPr kumimoji="1" lang="ja-JP" altLang="en-US" sz="1400" dirty="0" smtClean="0">
                <a:solidFill>
                  <a:schemeClr val="tx1"/>
                </a:solidFill>
              </a:rPr>
              <a:t>を備え</a:t>
            </a:r>
            <a:r>
              <a:rPr lang="ja-JP" altLang="en-US" sz="1400" dirty="0">
                <a:solidFill>
                  <a:schemeClr val="tx1"/>
                </a:solidFill>
              </a:rPr>
              <a:t>る</a:t>
            </a:r>
            <a:r>
              <a:rPr kumimoji="1" lang="ja-JP" altLang="en-US" sz="1400" dirty="0" smtClean="0">
                <a:solidFill>
                  <a:schemeClr val="tx1"/>
                </a:solidFill>
              </a:rPr>
              <a:t>　等</a:t>
            </a:r>
            <a:endParaRPr kumimoji="1" lang="en-US" altLang="ja-JP" sz="1400" dirty="0" smtClean="0">
              <a:solidFill>
                <a:schemeClr val="tx1"/>
              </a:solidFill>
            </a:endParaRPr>
          </a:p>
        </p:txBody>
      </p:sp>
      <p:sp>
        <p:nvSpPr>
          <p:cNvPr id="11" name="角丸四角形 10"/>
          <p:cNvSpPr/>
          <p:nvPr/>
        </p:nvSpPr>
        <p:spPr>
          <a:xfrm>
            <a:off x="196601" y="1628800"/>
            <a:ext cx="9791043" cy="5090007"/>
          </a:xfrm>
          <a:prstGeom prst="roundRect">
            <a:avLst>
              <a:gd name="adj" fmla="val 10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756" y="764704"/>
            <a:ext cx="9951887" cy="646331"/>
          </a:xfrm>
          <a:prstGeom prst="rect">
            <a:avLst/>
          </a:prstGeom>
        </p:spPr>
        <p:txBody>
          <a:bodyPr wrap="square">
            <a:spAutoFit/>
          </a:bodyPr>
          <a:lstStyle/>
          <a:p>
            <a:r>
              <a:rPr lang="ja-JP" altLang="en-US" dirty="0" smtClean="0">
                <a:latin typeface="+mn-ea"/>
              </a:rPr>
              <a:t>○　サテライト型</a:t>
            </a:r>
            <a:r>
              <a:rPr lang="zh-TW" altLang="en-US" dirty="0">
                <a:latin typeface="ＭＳ Ｐゴシック" panose="020B0600070205080204" pitchFamily="50" charset="-128"/>
                <a:ea typeface="ＭＳ Ｐゴシック" panose="020B0600070205080204" pitchFamily="50" charset="-128"/>
              </a:rPr>
              <a:t>地域密着型介護老人福祉</a:t>
            </a:r>
            <a:r>
              <a:rPr lang="zh-TW" altLang="en-US" dirty="0" smtClean="0">
                <a:latin typeface="ＭＳ Ｐゴシック" panose="020B0600070205080204" pitchFamily="50" charset="-128"/>
                <a:ea typeface="ＭＳ Ｐゴシック" panose="020B0600070205080204" pitchFamily="50" charset="-128"/>
              </a:rPr>
              <a:t>施設</a:t>
            </a:r>
            <a:r>
              <a:rPr lang="ja-JP" altLang="en-US" dirty="0" smtClean="0">
                <a:latin typeface="+mn-ea"/>
              </a:rPr>
              <a:t>と</a:t>
            </a:r>
            <a:r>
              <a:rPr lang="ja-JP" altLang="en-US" dirty="0">
                <a:latin typeface="+mn-ea"/>
              </a:rPr>
              <a:t>は</a:t>
            </a:r>
            <a:r>
              <a:rPr lang="ja-JP" altLang="en-US" dirty="0" smtClean="0">
                <a:latin typeface="+mn-ea"/>
              </a:rPr>
              <a:t>、本体施設と密着な連携を確保しつつ、本体施設</a:t>
            </a:r>
            <a:endParaRPr lang="en-US" altLang="ja-JP" dirty="0" smtClean="0">
              <a:latin typeface="+mn-ea"/>
            </a:endParaRPr>
          </a:p>
          <a:p>
            <a:r>
              <a:rPr lang="ja-JP" altLang="en-US" dirty="0">
                <a:latin typeface="+mn-ea"/>
              </a:rPr>
              <a:t>　</a:t>
            </a:r>
            <a:r>
              <a:rPr lang="ja-JP" altLang="en-US" dirty="0" smtClean="0">
                <a:latin typeface="+mn-ea"/>
              </a:rPr>
              <a:t>　とは別の場所で運営される指定</a:t>
            </a:r>
            <a:r>
              <a:rPr lang="zh-TW" altLang="en-US" dirty="0">
                <a:latin typeface="ＭＳ Ｐゴシック" panose="020B0600070205080204" pitchFamily="50" charset="-128"/>
                <a:ea typeface="ＭＳ Ｐゴシック" panose="020B0600070205080204" pitchFamily="50" charset="-128"/>
              </a:rPr>
              <a:t>地域密着型介護老人福祉</a:t>
            </a:r>
            <a:r>
              <a:rPr lang="zh-TW" altLang="en-US" dirty="0" smtClean="0">
                <a:latin typeface="ＭＳ Ｐゴシック" panose="020B0600070205080204" pitchFamily="50" charset="-128"/>
                <a:ea typeface="ＭＳ Ｐゴシック" panose="020B0600070205080204" pitchFamily="50" charset="-128"/>
              </a:rPr>
              <a:t>施設</a:t>
            </a:r>
            <a:r>
              <a:rPr lang="ja-JP" altLang="en-US" dirty="0" smtClean="0">
                <a:latin typeface="+mn-ea"/>
              </a:rPr>
              <a:t>をいう。</a:t>
            </a:r>
            <a:endParaRPr lang="en-US" altLang="ja-JP" dirty="0" smtClean="0">
              <a:latin typeface="+mn-ea"/>
            </a:endParaRPr>
          </a:p>
        </p:txBody>
      </p:sp>
      <p:sp>
        <p:nvSpPr>
          <p:cNvPr id="16" name="スライド番号プレースホルダー 2"/>
          <p:cNvSpPr>
            <a:spLocks noGrp="1"/>
          </p:cNvSpPr>
          <p:nvPr>
            <p:ph type="sldNum" sz="quarter" idx="11"/>
          </p:nvPr>
        </p:nvSpPr>
        <p:spPr bwMode="auto">
          <a:xfrm>
            <a:off x="9481097" y="6458880"/>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14</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3061056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96094" y="0"/>
            <a:ext cx="4464497" cy="461665"/>
          </a:xfrm>
          <a:prstGeom prst="rect">
            <a:avLst/>
          </a:prstGeom>
          <a:noFill/>
        </p:spPr>
        <p:txBody>
          <a:bodyPr wrap="square" rtlCol="0">
            <a:spAutoFit/>
          </a:bodyPr>
          <a:lstStyle/>
          <a:p>
            <a:pPr algn="ctr"/>
            <a:r>
              <a:rPr kumimoji="1" lang="ja-JP" altLang="en-US" sz="2400" b="1" dirty="0" smtClean="0"/>
              <a:t>地域密着型サービスの特徴　１</a:t>
            </a:r>
            <a:endParaRPr kumimoji="1" lang="ja-JP" altLang="en-US" sz="2400" b="1" dirty="0"/>
          </a:p>
        </p:txBody>
      </p:sp>
      <p:sp>
        <p:nvSpPr>
          <p:cNvPr id="3" name="テキスト ボックス 2"/>
          <p:cNvSpPr txBox="1"/>
          <p:nvPr/>
        </p:nvSpPr>
        <p:spPr>
          <a:xfrm>
            <a:off x="123021" y="415692"/>
            <a:ext cx="9813835" cy="4093428"/>
          </a:xfrm>
          <a:prstGeom prst="rect">
            <a:avLst/>
          </a:prstGeom>
          <a:solidFill>
            <a:srgbClr val="FFCCCC"/>
          </a:solidFill>
          <a:ln>
            <a:solidFill>
              <a:srgbClr val="FF00FF"/>
            </a:solidFill>
          </a:ln>
        </p:spPr>
        <p:txBody>
          <a:bodyPr wrap="square" rtlCol="0">
            <a:spAutoFit/>
          </a:bodyPr>
          <a:lstStyle/>
          <a:p>
            <a:r>
              <a:rPr kumimoji="1" lang="ja-JP" altLang="en-US" sz="2000" dirty="0" smtClean="0"/>
              <a:t>１　①原則として、その市町村の被保険者のみがサービスを利用できる。</a:t>
            </a:r>
            <a:endParaRPr kumimoji="1" lang="en-US" altLang="ja-JP" sz="2000" dirty="0" smtClean="0"/>
          </a:p>
          <a:p>
            <a:r>
              <a:rPr lang="ja-JP" altLang="en-US" sz="2000" dirty="0"/>
              <a:t>　</a:t>
            </a:r>
            <a:r>
              <a:rPr lang="ja-JP" altLang="en-US" sz="2000" dirty="0" smtClean="0"/>
              <a:t>　　（他の市町村の指定により当該</a:t>
            </a:r>
            <a:r>
              <a:rPr lang="ja-JP" altLang="en-US" sz="2000" dirty="0"/>
              <a:t>他</a:t>
            </a:r>
            <a:r>
              <a:rPr lang="ja-JP" altLang="en-US" sz="2000" dirty="0" smtClean="0"/>
              <a:t>市町村の被保険者の利用も可能。また、住所</a:t>
            </a:r>
            <a:r>
              <a:rPr lang="ja-JP" altLang="en-US" sz="2000" dirty="0"/>
              <a:t>地</a:t>
            </a:r>
            <a:endParaRPr lang="en-US" altLang="ja-JP" sz="2000" dirty="0" smtClean="0"/>
          </a:p>
          <a:p>
            <a:r>
              <a:rPr lang="ja-JP" altLang="en-US" sz="2000" dirty="0"/>
              <a:t>　</a:t>
            </a:r>
            <a:r>
              <a:rPr lang="ja-JP" altLang="en-US" sz="2000" dirty="0" smtClean="0"/>
              <a:t>　　　特例の</a:t>
            </a:r>
            <a:r>
              <a:rPr kumimoji="1" lang="ja-JP" altLang="en-US" sz="2000" dirty="0" smtClean="0"/>
              <a:t>対象となる施設入所者についても一部のサービスが利用可能となっている。）</a:t>
            </a:r>
            <a:endParaRPr kumimoji="1" lang="en-US" altLang="ja-JP" sz="2000" dirty="0" smtClean="0"/>
          </a:p>
          <a:p>
            <a:r>
              <a:rPr lang="ja-JP" altLang="en-US" sz="2000" dirty="0"/>
              <a:t>　</a:t>
            </a:r>
            <a:r>
              <a:rPr lang="ja-JP" altLang="en-US" sz="2000" dirty="0" smtClean="0"/>
              <a:t>　②指定・指導監督の権限は保険者である市町村が有する。</a:t>
            </a:r>
            <a:endParaRPr lang="en-US" altLang="ja-JP" sz="2000" dirty="0" smtClean="0"/>
          </a:p>
          <a:p>
            <a:endParaRPr lang="en-US" altLang="ja-JP" sz="2000" dirty="0"/>
          </a:p>
          <a:p>
            <a:r>
              <a:rPr lang="ja-JP" altLang="en-US" sz="2000" dirty="0" smtClean="0"/>
              <a:t>２　市町村（または生活圏域）ごとに必要整備量を計画に定め、これを超える場合には市町</a:t>
            </a:r>
            <a:endParaRPr lang="en-US" altLang="ja-JP" sz="2000" dirty="0" smtClean="0"/>
          </a:p>
          <a:p>
            <a:r>
              <a:rPr lang="ja-JP" altLang="en-US" sz="2000" dirty="0"/>
              <a:t>　</a:t>
            </a:r>
            <a:r>
              <a:rPr lang="ja-JP" altLang="en-US" sz="2000" dirty="0" smtClean="0"/>
              <a:t>村は指定を拒否できる</a:t>
            </a:r>
            <a:r>
              <a:rPr lang="ja-JP" altLang="en-US" sz="2000" dirty="0"/>
              <a:t>。（認知症対応型共同生活</a:t>
            </a:r>
            <a:r>
              <a:rPr lang="ja-JP" altLang="en-US" sz="2000" dirty="0" smtClean="0"/>
              <a:t>介護、地域</a:t>
            </a:r>
            <a:r>
              <a:rPr lang="ja-JP" altLang="en-US" sz="2000" dirty="0"/>
              <a:t>密着型特定施設</a:t>
            </a:r>
            <a:r>
              <a:rPr lang="ja-JP" altLang="en-US" sz="2000" dirty="0" smtClean="0"/>
              <a:t>入居者生　</a:t>
            </a:r>
            <a:endParaRPr lang="en-US" altLang="ja-JP" sz="2000" dirty="0" smtClean="0"/>
          </a:p>
          <a:p>
            <a:r>
              <a:rPr lang="ja-JP" altLang="en-US" sz="2000" dirty="0"/>
              <a:t>　</a:t>
            </a:r>
            <a:r>
              <a:rPr lang="ja-JP" altLang="en-US" sz="2000" dirty="0" smtClean="0"/>
              <a:t>活介護及び地域密着型</a:t>
            </a:r>
            <a:r>
              <a:rPr lang="ja-JP" altLang="en-US" sz="2000" dirty="0"/>
              <a:t>介護老人福祉施設</a:t>
            </a:r>
            <a:r>
              <a:rPr lang="ja-JP" altLang="en-US" sz="2000" dirty="0" smtClean="0"/>
              <a:t>入所者生活介護のみ）</a:t>
            </a:r>
            <a:endParaRPr lang="en-US" altLang="ja-JP" sz="2000" dirty="0" smtClean="0"/>
          </a:p>
          <a:p>
            <a:endParaRPr lang="en-US" altLang="ja-JP" sz="2000" dirty="0"/>
          </a:p>
          <a:p>
            <a:r>
              <a:rPr lang="ja-JP" altLang="en-US" sz="2000" dirty="0" smtClean="0"/>
              <a:t>３　地域の実情に応じた弾力的な指定基準・報酬設定ができる。</a:t>
            </a:r>
            <a:endParaRPr lang="en-US" altLang="ja-JP" sz="2000" dirty="0" smtClean="0"/>
          </a:p>
          <a:p>
            <a:endParaRPr lang="en-US" altLang="ja-JP" sz="2000" dirty="0"/>
          </a:p>
          <a:p>
            <a:r>
              <a:rPr lang="ja-JP" altLang="en-US" sz="2000" dirty="0" smtClean="0"/>
              <a:t>４　公平・公正の観点から２及び３には地域密着型サービス運営委員会（</a:t>
            </a:r>
            <a:r>
              <a:rPr lang="en-US" altLang="ja-JP" sz="2000" dirty="0" smtClean="0"/>
              <a:t>※</a:t>
            </a:r>
            <a:r>
              <a:rPr lang="ja-JP" altLang="en-US" sz="2000" dirty="0" smtClean="0"/>
              <a:t>）を設置し、地</a:t>
            </a:r>
            <a:endParaRPr lang="en-US" altLang="ja-JP" sz="2000" dirty="0" smtClean="0"/>
          </a:p>
          <a:p>
            <a:r>
              <a:rPr lang="ja-JP" altLang="en-US" sz="2000" dirty="0"/>
              <a:t>　</a:t>
            </a:r>
            <a:r>
              <a:rPr lang="ja-JP" altLang="en-US" sz="2000" dirty="0" smtClean="0"/>
              <a:t>　域住民等が関与する仕組みを導入。</a:t>
            </a:r>
            <a:endParaRPr lang="en-US" altLang="ja-JP" sz="2000" dirty="0" smtClean="0"/>
          </a:p>
        </p:txBody>
      </p:sp>
      <p:sp>
        <p:nvSpPr>
          <p:cNvPr id="4" name="テキスト ボックス 3"/>
          <p:cNvSpPr txBox="1"/>
          <p:nvPr/>
        </p:nvSpPr>
        <p:spPr>
          <a:xfrm>
            <a:off x="104934" y="4653136"/>
            <a:ext cx="9787124" cy="2031325"/>
          </a:xfrm>
          <a:prstGeom prst="rect">
            <a:avLst/>
          </a:prstGeom>
          <a:noFill/>
          <a:ln>
            <a:solidFill>
              <a:srgbClr val="FF00FF"/>
            </a:solidFill>
            <a:prstDash val="dash"/>
          </a:ln>
        </p:spPr>
        <p:txBody>
          <a:bodyPr wrap="square" rtlCol="0">
            <a:spAutoFit/>
          </a:bodyPr>
          <a:lstStyle/>
          <a:p>
            <a:r>
              <a:rPr kumimoji="1" lang="ja-JP" altLang="en-US" b="1" u="sng" dirty="0" smtClean="0"/>
              <a:t>　</a:t>
            </a:r>
            <a:r>
              <a:rPr kumimoji="1" lang="en-US" altLang="ja-JP" b="1" u="sng" dirty="0" smtClean="0"/>
              <a:t>※</a:t>
            </a:r>
            <a:r>
              <a:rPr kumimoji="1" lang="ja-JP" altLang="en-US" b="1" u="sng" dirty="0" smtClean="0"/>
              <a:t>地域密着型サービス運営委員会</a:t>
            </a:r>
            <a:endParaRPr lang="en-US" altLang="ja-JP" dirty="0"/>
          </a:p>
          <a:p>
            <a:r>
              <a:rPr kumimoji="1" lang="ja-JP" altLang="en-US" dirty="0" smtClean="0"/>
              <a:t>　○　地域密着型サービスの適正な運営を確保するために、原則として市町村ごとに設置</a:t>
            </a:r>
            <a:endParaRPr kumimoji="1" lang="en-US" altLang="ja-JP" dirty="0" smtClean="0"/>
          </a:p>
          <a:p>
            <a:r>
              <a:rPr lang="ja-JP" altLang="en-US" dirty="0" smtClean="0"/>
              <a:t>　○　委員会には、被保険者・利用者・事業者・学識経験者等が参加し</a:t>
            </a:r>
            <a:endParaRPr lang="en-US" altLang="ja-JP" dirty="0" smtClean="0"/>
          </a:p>
          <a:p>
            <a:r>
              <a:rPr kumimoji="1" lang="ja-JP" altLang="en-US" dirty="0"/>
              <a:t>　</a:t>
            </a:r>
            <a:r>
              <a:rPr kumimoji="1" lang="ja-JP" altLang="en-US" dirty="0" smtClean="0"/>
              <a:t>　①　事業者の指定を行うとき</a:t>
            </a:r>
            <a:endParaRPr kumimoji="1" lang="en-US" altLang="ja-JP" dirty="0" smtClean="0"/>
          </a:p>
          <a:p>
            <a:r>
              <a:rPr lang="ja-JP" altLang="en-US" dirty="0"/>
              <a:t>　</a:t>
            </a:r>
            <a:r>
              <a:rPr lang="ja-JP" altLang="en-US" dirty="0" smtClean="0"/>
              <a:t>　②　独自の介護報酬を設定するとき</a:t>
            </a:r>
            <a:endParaRPr lang="en-US" altLang="ja-JP" dirty="0" smtClean="0"/>
          </a:p>
          <a:p>
            <a:r>
              <a:rPr kumimoji="1" lang="ja-JP" altLang="en-US" dirty="0"/>
              <a:t>　</a:t>
            </a:r>
            <a:r>
              <a:rPr kumimoji="1" lang="ja-JP" altLang="en-US" dirty="0" smtClean="0"/>
              <a:t>　③　独自の指定基準を設定するとき</a:t>
            </a:r>
            <a:endParaRPr kumimoji="1" lang="en-US" altLang="ja-JP" dirty="0" smtClean="0"/>
          </a:p>
          <a:p>
            <a:r>
              <a:rPr lang="ja-JP" altLang="en-US" dirty="0"/>
              <a:t>　</a:t>
            </a:r>
            <a:r>
              <a:rPr lang="ja-JP" altLang="en-US" dirty="0" smtClean="0"/>
              <a:t>　　などに意見を述べるほか、質の確保や運営評価等の必要事項を協議</a:t>
            </a:r>
            <a:endParaRPr kumimoji="1" lang="ja-JP" altLang="en-US" dirty="0"/>
          </a:p>
        </p:txBody>
      </p:sp>
      <p:sp>
        <p:nvSpPr>
          <p:cNvPr id="5"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15</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2753236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6094" y="0"/>
            <a:ext cx="4464497" cy="461665"/>
          </a:xfrm>
          <a:prstGeom prst="rect">
            <a:avLst/>
          </a:prstGeom>
          <a:noFill/>
        </p:spPr>
        <p:txBody>
          <a:bodyPr wrap="square" rtlCol="0">
            <a:spAutoFit/>
          </a:bodyPr>
          <a:lstStyle/>
          <a:p>
            <a:pPr algn="ctr"/>
            <a:r>
              <a:rPr kumimoji="1" lang="ja-JP" altLang="en-US" sz="2400" b="1" dirty="0" smtClean="0"/>
              <a:t>地域密着型サービスの特徴　２</a:t>
            </a:r>
            <a:endParaRPr kumimoji="1" lang="ja-JP" altLang="en-US" sz="2400" b="1" dirty="0"/>
          </a:p>
        </p:txBody>
      </p:sp>
      <p:sp>
        <p:nvSpPr>
          <p:cNvPr id="4" name="テキスト ボックス 3"/>
          <p:cNvSpPr txBox="1"/>
          <p:nvPr/>
        </p:nvSpPr>
        <p:spPr>
          <a:xfrm>
            <a:off x="287784" y="538223"/>
            <a:ext cx="3225563" cy="400110"/>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2000" b="1" u="sng" dirty="0" smtClean="0"/>
              <a:t>公募による事業者の指定</a:t>
            </a:r>
            <a:endParaRPr kumimoji="1" lang="ja-JP" altLang="en-US" sz="2000" b="1" u="sng" dirty="0"/>
          </a:p>
        </p:txBody>
      </p:sp>
      <p:sp>
        <p:nvSpPr>
          <p:cNvPr id="5" name="テキスト ボックス 4"/>
          <p:cNvSpPr txBox="1"/>
          <p:nvPr/>
        </p:nvSpPr>
        <p:spPr>
          <a:xfrm>
            <a:off x="441360" y="1105841"/>
            <a:ext cx="9423488" cy="1200329"/>
          </a:xfrm>
          <a:prstGeom prst="rect">
            <a:avLst/>
          </a:prstGeom>
          <a:solidFill>
            <a:srgbClr val="99FF99"/>
          </a:solidFill>
          <a:ln>
            <a:solidFill>
              <a:srgbClr val="00B050"/>
            </a:solidFill>
          </a:ln>
        </p:spPr>
        <p:txBody>
          <a:bodyPr wrap="square" rtlCol="0">
            <a:spAutoFit/>
          </a:bodyPr>
          <a:lstStyle/>
          <a:p>
            <a:r>
              <a:rPr kumimoji="1" lang="ja-JP" altLang="en-US" dirty="0" smtClean="0"/>
              <a:t>　指定地域密着型サービス事業者の指定は、申請に基づき、市町村長が行う。</a:t>
            </a:r>
            <a:endParaRPr kumimoji="1" lang="en-US" altLang="ja-JP" dirty="0" smtClean="0"/>
          </a:p>
          <a:p>
            <a:r>
              <a:rPr lang="ja-JP" altLang="en-US" dirty="0" smtClean="0"/>
              <a:t>　ただし、定期巡回・随時対応型訪問介護看護、小規模多機能型居宅介護</a:t>
            </a:r>
            <a:r>
              <a:rPr lang="ja-JP" altLang="en-US" dirty="0"/>
              <a:t>等</a:t>
            </a:r>
            <a:r>
              <a:rPr lang="ja-JP" altLang="en-US" dirty="0" smtClean="0"/>
              <a:t>のサービスについては、介護保険事業計画に基づくサービスの見込量の確保及び質の向上の観点から、市町村長の判断により</a:t>
            </a:r>
            <a:r>
              <a:rPr lang="ja-JP" altLang="en-US" dirty="0"/>
              <a:t>、期間を定めて</a:t>
            </a:r>
            <a:r>
              <a:rPr lang="ja-JP" altLang="en-US" dirty="0" smtClean="0"/>
              <a:t>公募による事業者の指定を行うことができる。</a:t>
            </a: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676043878"/>
              </p:ext>
            </p:extLst>
          </p:nvPr>
        </p:nvGraphicFramePr>
        <p:xfrm>
          <a:off x="441361" y="2780928"/>
          <a:ext cx="9279470" cy="3338362"/>
        </p:xfrm>
        <a:graphic>
          <a:graphicData uri="http://schemas.openxmlformats.org/drawingml/2006/table">
            <a:tbl>
              <a:tblPr/>
              <a:tblGrid>
                <a:gridCol w="2715059"/>
                <a:gridCol w="6564411"/>
              </a:tblGrid>
              <a:tr h="787171">
                <a:tc>
                  <a:txBody>
                    <a:bodyPr/>
                    <a:lstStyle/>
                    <a:p>
                      <a:pPr algn="ctr" fontAlgn="ctr"/>
                      <a:r>
                        <a:rPr lang="ja-JP" altLang="en-US" sz="1400" b="0" i="0" u="none" strike="noStrike" dirty="0">
                          <a:solidFill>
                            <a:srgbClr val="000000"/>
                          </a:solidFill>
                          <a:effectLst/>
                          <a:latin typeface="ＭＳ Ｐゴシック"/>
                        </a:rPr>
                        <a:t>対象となるサービス</a:t>
                      </a: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ja-JP" altLang="en-US" sz="1400" b="0" i="0" u="none" strike="noStrike" dirty="0" smtClean="0">
                          <a:solidFill>
                            <a:srgbClr val="000000"/>
                          </a:solidFill>
                          <a:effectLst/>
                          <a:latin typeface="ＭＳ Ｐゴシック"/>
                        </a:rPr>
                        <a:t>　次</a:t>
                      </a:r>
                      <a:r>
                        <a:rPr lang="ja-JP" altLang="en-US" sz="1400" b="0" i="0" u="none" strike="noStrike" dirty="0">
                          <a:solidFill>
                            <a:srgbClr val="000000"/>
                          </a:solidFill>
                          <a:effectLst/>
                          <a:latin typeface="ＭＳ Ｐゴシック"/>
                        </a:rPr>
                        <a:t>のサービスから市町</a:t>
                      </a:r>
                      <a:r>
                        <a:rPr lang="ja-JP" altLang="en-US" sz="1400" b="0" i="0" u="none" strike="noStrike" dirty="0" smtClean="0">
                          <a:solidFill>
                            <a:srgbClr val="000000"/>
                          </a:solidFill>
                          <a:effectLst/>
                          <a:latin typeface="ＭＳ Ｐゴシック"/>
                        </a:rPr>
                        <a:t>村長が決定</a:t>
                      </a:r>
                      <a:r>
                        <a:rPr lang="ja-JP" altLang="en-US" sz="1400" b="0" i="0" u="none" strike="noStrike" dirty="0">
                          <a:solidFill>
                            <a:srgbClr val="000000"/>
                          </a:solidFill>
                          <a:effectLst/>
                          <a:latin typeface="ＭＳ Ｐゴシック"/>
                        </a:rPr>
                        <a:t/>
                      </a:r>
                      <a:br>
                        <a:rPr lang="ja-JP" altLang="en-US" sz="1400" b="0" i="0" u="none" strike="noStrike" dirty="0">
                          <a:solidFill>
                            <a:srgbClr val="000000"/>
                          </a:solidFill>
                          <a:effectLst/>
                          <a:latin typeface="ＭＳ Ｐゴシック"/>
                        </a:rPr>
                      </a:br>
                      <a:r>
                        <a:rPr lang="ja-JP" altLang="en-US" sz="1400" b="0" i="0" u="none" strike="noStrike" dirty="0" smtClean="0">
                          <a:solidFill>
                            <a:srgbClr val="000000"/>
                          </a:solidFill>
                          <a:effectLst/>
                          <a:latin typeface="ＭＳ Ｐゴシック"/>
                        </a:rPr>
                        <a:t>　定期</a:t>
                      </a:r>
                      <a:r>
                        <a:rPr lang="ja-JP" altLang="en-US" sz="1400" b="0" i="0" u="none" strike="noStrike" dirty="0">
                          <a:solidFill>
                            <a:srgbClr val="000000"/>
                          </a:solidFill>
                          <a:effectLst/>
                          <a:latin typeface="ＭＳ Ｐゴシック"/>
                        </a:rPr>
                        <a:t>巡回・随時対応型訪問介護</a:t>
                      </a:r>
                      <a:r>
                        <a:rPr lang="ja-JP" altLang="en-US" sz="1400" b="0" i="0" u="none" strike="noStrike" dirty="0" smtClean="0">
                          <a:solidFill>
                            <a:srgbClr val="000000"/>
                          </a:solidFill>
                          <a:effectLst/>
                          <a:latin typeface="ＭＳ Ｐゴシック"/>
                        </a:rPr>
                        <a:t>看護　</a:t>
                      </a:r>
                      <a:endParaRPr lang="en-US" altLang="ja-JP" sz="1400" b="0" i="0" u="none" strike="noStrike" dirty="0" smtClean="0">
                        <a:solidFill>
                          <a:srgbClr val="000000"/>
                        </a:solidFill>
                        <a:effectLst/>
                        <a:latin typeface="ＭＳ Ｐゴシック"/>
                      </a:endParaRPr>
                    </a:p>
                    <a:p>
                      <a:pPr algn="l" fontAlgn="ctr"/>
                      <a:r>
                        <a:rPr lang="ja-JP" altLang="en-US" sz="1400" b="0" i="0" u="none" strike="noStrike" dirty="0" smtClean="0">
                          <a:solidFill>
                            <a:srgbClr val="000000"/>
                          </a:solidFill>
                          <a:effectLst/>
                          <a:latin typeface="ＭＳ Ｐゴシック"/>
                        </a:rPr>
                        <a:t>　小規模</a:t>
                      </a:r>
                      <a:r>
                        <a:rPr lang="ja-JP" altLang="en-US" sz="1400" b="0" i="0" u="none" strike="noStrike" dirty="0">
                          <a:solidFill>
                            <a:srgbClr val="000000"/>
                          </a:solidFill>
                          <a:effectLst/>
                          <a:latin typeface="ＭＳ Ｐゴシック"/>
                        </a:rPr>
                        <a:t>多機能型居宅介護、看護小規模多機能型居宅</a:t>
                      </a:r>
                      <a:r>
                        <a:rPr lang="ja-JP" altLang="en-US" sz="1400" b="0" i="0" u="none" strike="noStrike" dirty="0" smtClean="0">
                          <a:solidFill>
                            <a:srgbClr val="000000"/>
                          </a:solidFill>
                          <a:effectLst/>
                          <a:latin typeface="ＭＳ Ｐゴシック"/>
                        </a:rPr>
                        <a:t>介護</a:t>
                      </a:r>
                      <a:endParaRPr lang="ja-JP" altLang="en-US" sz="1400" b="0" i="0" u="none" strike="noStrike" dirty="0">
                        <a:solidFill>
                          <a:srgbClr val="000000"/>
                        </a:solidFill>
                        <a:effectLst/>
                        <a:latin typeface="ＭＳ Ｐゴシック"/>
                      </a:endParaRP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971">
                <a:tc>
                  <a:txBody>
                    <a:bodyPr/>
                    <a:lstStyle/>
                    <a:p>
                      <a:pPr algn="ctr" fontAlgn="ctr"/>
                      <a:r>
                        <a:rPr lang="ja-JP" altLang="en-US" sz="1400" b="0" i="0" u="none" strike="noStrike" dirty="0">
                          <a:solidFill>
                            <a:srgbClr val="000000"/>
                          </a:solidFill>
                          <a:effectLst/>
                          <a:latin typeface="ＭＳ Ｐゴシック"/>
                        </a:rPr>
                        <a:t>対象となる期間</a:t>
                      </a: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ja-JP" altLang="en-US" sz="1400" b="0" i="0" u="none" strike="noStrike" dirty="0" smtClean="0">
                          <a:solidFill>
                            <a:srgbClr val="000000"/>
                          </a:solidFill>
                          <a:effectLst/>
                          <a:latin typeface="ＭＳ Ｐゴシック"/>
                        </a:rPr>
                        <a:t>　市町村長が決定　（</a:t>
                      </a:r>
                      <a:r>
                        <a:rPr lang="ja-JP" altLang="en-US" sz="1400" b="0" i="0" u="none" strike="noStrike" dirty="0">
                          <a:solidFill>
                            <a:srgbClr val="000000"/>
                          </a:solidFill>
                          <a:effectLst/>
                          <a:latin typeface="ＭＳ Ｐゴシック"/>
                        </a:rPr>
                        <a:t>市町村長指定期間）</a:t>
                      </a: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232">
                <a:tc>
                  <a:txBody>
                    <a:bodyPr/>
                    <a:lstStyle/>
                    <a:p>
                      <a:pPr algn="ctr" fontAlgn="ctr"/>
                      <a:r>
                        <a:rPr lang="ja-JP" altLang="en-US" sz="1400" b="0" i="0" u="none" strike="noStrike" dirty="0">
                          <a:solidFill>
                            <a:srgbClr val="000000"/>
                          </a:solidFill>
                          <a:effectLst/>
                          <a:latin typeface="ＭＳ Ｐゴシック"/>
                        </a:rPr>
                        <a:t>対象となる区域・事業所</a:t>
                      </a: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ja-JP" altLang="en-US" sz="1400" b="0" i="0" u="none" strike="noStrike" dirty="0" smtClean="0">
                          <a:solidFill>
                            <a:srgbClr val="000000"/>
                          </a:solidFill>
                          <a:effectLst/>
                          <a:latin typeface="ＭＳ Ｐゴシック"/>
                        </a:rPr>
                        <a:t>　市町</a:t>
                      </a:r>
                      <a:r>
                        <a:rPr lang="ja-JP" altLang="en-US" sz="1400" b="0" i="0" u="none" strike="noStrike" dirty="0">
                          <a:solidFill>
                            <a:srgbClr val="000000"/>
                          </a:solidFill>
                          <a:effectLst/>
                          <a:latin typeface="ＭＳ Ｐゴシック"/>
                        </a:rPr>
                        <a:t>村長が公募により指定を行うことが適当な区域として定める地域</a:t>
                      </a:r>
                      <a:br>
                        <a:rPr lang="ja-JP" altLang="en-US" sz="1400" b="0" i="0" u="none" strike="noStrike" dirty="0">
                          <a:solidFill>
                            <a:srgbClr val="000000"/>
                          </a:solidFill>
                          <a:effectLst/>
                          <a:latin typeface="ＭＳ Ｐゴシック"/>
                        </a:rPr>
                      </a:br>
                      <a:r>
                        <a:rPr lang="ja-JP" altLang="en-US" sz="1400" b="0" i="0" u="none" strike="noStrike" dirty="0" smtClean="0">
                          <a:solidFill>
                            <a:srgbClr val="000000"/>
                          </a:solidFill>
                          <a:effectLst/>
                          <a:latin typeface="ＭＳ Ｐゴシック"/>
                        </a:rPr>
                        <a:t>　この</a:t>
                      </a:r>
                      <a:r>
                        <a:rPr lang="ja-JP" altLang="en-US" sz="1400" b="0" i="0" u="none" strike="noStrike" dirty="0">
                          <a:solidFill>
                            <a:srgbClr val="000000"/>
                          </a:solidFill>
                          <a:effectLst/>
                          <a:latin typeface="ＭＳ Ｐゴシック"/>
                        </a:rPr>
                        <a:t>区域に所在し、対象サービスを行おうとする事業所が公募の</a:t>
                      </a:r>
                      <a:r>
                        <a:rPr lang="ja-JP" altLang="en-US" sz="1400" b="0" i="0" u="none" strike="noStrike" dirty="0" smtClean="0">
                          <a:solidFill>
                            <a:srgbClr val="000000"/>
                          </a:solidFill>
                          <a:effectLst/>
                          <a:latin typeface="ＭＳ Ｐゴシック"/>
                        </a:rPr>
                        <a:t>対象</a:t>
                      </a:r>
                      <a:endParaRPr lang="ja-JP" altLang="en-US" sz="1400" b="0" i="0" u="none" strike="noStrike" dirty="0">
                        <a:solidFill>
                          <a:srgbClr val="000000"/>
                        </a:solidFill>
                        <a:effectLst/>
                        <a:latin typeface="ＭＳ Ｐゴシック"/>
                      </a:endParaRP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971">
                <a:tc>
                  <a:txBody>
                    <a:bodyPr/>
                    <a:lstStyle/>
                    <a:p>
                      <a:pPr algn="ctr" fontAlgn="ctr"/>
                      <a:r>
                        <a:rPr lang="ja-JP" altLang="en-US" sz="1400" b="0" i="0" u="none" strike="noStrike" dirty="0">
                          <a:solidFill>
                            <a:srgbClr val="000000"/>
                          </a:solidFill>
                          <a:effectLst/>
                          <a:latin typeface="ＭＳ Ｐゴシック"/>
                        </a:rPr>
                        <a:t>申請による指定との関係等</a:t>
                      </a: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ja-JP" altLang="en-US" sz="1400" b="0" i="0" u="none" strike="noStrike" dirty="0" smtClean="0">
                          <a:solidFill>
                            <a:srgbClr val="000000"/>
                          </a:solidFill>
                          <a:effectLst/>
                          <a:latin typeface="ＭＳ Ｐゴシック"/>
                        </a:rPr>
                        <a:t>　市町</a:t>
                      </a:r>
                      <a:r>
                        <a:rPr lang="ja-JP" altLang="en-US" sz="1400" b="0" i="0" u="none" strike="noStrike" dirty="0">
                          <a:solidFill>
                            <a:srgbClr val="000000"/>
                          </a:solidFill>
                          <a:effectLst/>
                          <a:latin typeface="ＭＳ Ｐゴシック"/>
                        </a:rPr>
                        <a:t>村長指定期間中は、対象区域・サービスについて申請による指定は行わない</a:t>
                      </a: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619">
                <a:tc>
                  <a:txBody>
                    <a:bodyPr/>
                    <a:lstStyle/>
                    <a:p>
                      <a:pPr algn="ctr" fontAlgn="ctr"/>
                      <a:r>
                        <a:rPr lang="ja-JP" altLang="en-US" sz="1400" b="0" i="0" u="none" strike="noStrike" dirty="0">
                          <a:solidFill>
                            <a:srgbClr val="000000"/>
                          </a:solidFill>
                          <a:effectLst/>
                          <a:latin typeface="ＭＳ Ｐゴシック"/>
                        </a:rPr>
                        <a:t>公募指定の単位、有効期間</a:t>
                      </a: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ja-JP" altLang="en-US" sz="1400" b="0" i="0" u="none" strike="noStrike" dirty="0" smtClean="0">
                          <a:solidFill>
                            <a:srgbClr val="000000"/>
                          </a:solidFill>
                          <a:effectLst/>
                          <a:latin typeface="ＭＳ Ｐゴシック"/>
                        </a:rPr>
                        <a:t>　公募</a:t>
                      </a:r>
                      <a:r>
                        <a:rPr lang="ja-JP" altLang="en-US" sz="1400" b="0" i="0" u="none" strike="noStrike" dirty="0">
                          <a:solidFill>
                            <a:srgbClr val="000000"/>
                          </a:solidFill>
                          <a:effectLst/>
                          <a:latin typeface="ＭＳ Ｐゴシック"/>
                        </a:rPr>
                        <a:t>指定は対象サービスの種類及びサービスを事業所ごと</a:t>
                      </a:r>
                      <a:r>
                        <a:rPr lang="ja-JP" altLang="en-US" sz="1400" b="0" i="0" u="none" strike="noStrike" dirty="0" smtClean="0">
                          <a:solidFill>
                            <a:srgbClr val="000000"/>
                          </a:solidFill>
                          <a:effectLst/>
                          <a:latin typeface="ＭＳ Ｐゴシック"/>
                        </a:rPr>
                        <a:t>に実施</a:t>
                      </a:r>
                      <a:r>
                        <a:rPr lang="ja-JP" altLang="en-US" sz="1400" b="0" i="0" u="none" strike="noStrike" dirty="0">
                          <a:solidFill>
                            <a:srgbClr val="000000"/>
                          </a:solidFill>
                          <a:effectLst/>
                          <a:latin typeface="ＭＳ Ｐゴシック"/>
                        </a:rPr>
                        <a:t/>
                      </a:r>
                      <a:br>
                        <a:rPr lang="ja-JP" altLang="en-US" sz="1400" b="0" i="0" u="none" strike="noStrike" dirty="0">
                          <a:solidFill>
                            <a:srgbClr val="000000"/>
                          </a:solidFill>
                          <a:effectLst/>
                          <a:latin typeface="ＭＳ Ｐゴシック"/>
                        </a:rPr>
                      </a:br>
                      <a:r>
                        <a:rPr lang="ja-JP" altLang="en-US" sz="1400" b="0" i="0" u="none" strike="noStrike" dirty="0" smtClean="0">
                          <a:solidFill>
                            <a:srgbClr val="000000"/>
                          </a:solidFill>
                          <a:effectLst/>
                          <a:latin typeface="ＭＳ Ｐゴシック"/>
                        </a:rPr>
                        <a:t>　公募</a:t>
                      </a:r>
                      <a:r>
                        <a:rPr lang="ja-JP" altLang="en-US" sz="1400" b="0" i="0" u="none" strike="noStrike" dirty="0">
                          <a:solidFill>
                            <a:srgbClr val="000000"/>
                          </a:solidFill>
                          <a:effectLst/>
                          <a:latin typeface="ＭＳ Ｐゴシック"/>
                        </a:rPr>
                        <a:t>指定の有効期間は６年を超えない範囲で市町</a:t>
                      </a:r>
                      <a:r>
                        <a:rPr lang="ja-JP" altLang="en-US" sz="1400" b="0" i="0" u="none" strike="noStrike" dirty="0" smtClean="0">
                          <a:solidFill>
                            <a:srgbClr val="000000"/>
                          </a:solidFill>
                          <a:effectLst/>
                          <a:latin typeface="ＭＳ Ｐゴシック"/>
                        </a:rPr>
                        <a:t>村長が決定</a:t>
                      </a:r>
                      <a:endParaRPr lang="ja-JP" altLang="en-US" sz="1400" b="0" i="0" u="none" strike="noStrike" dirty="0">
                        <a:solidFill>
                          <a:srgbClr val="000000"/>
                        </a:solidFill>
                        <a:effectLst/>
                        <a:latin typeface="ＭＳ Ｐゴシック"/>
                      </a:endParaRP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8398">
                <a:tc>
                  <a:txBody>
                    <a:bodyPr/>
                    <a:lstStyle/>
                    <a:p>
                      <a:pPr algn="ctr" fontAlgn="ctr"/>
                      <a:r>
                        <a:rPr lang="ja-JP" altLang="en-US" sz="1400" b="0" i="0" u="none" strike="noStrike" dirty="0" smtClean="0">
                          <a:solidFill>
                            <a:srgbClr val="000000"/>
                          </a:solidFill>
                          <a:effectLst/>
                          <a:latin typeface="ＭＳ Ｐゴシック"/>
                        </a:rPr>
                        <a:t>選考方法</a:t>
                      </a:r>
                      <a:endParaRPr lang="ja-JP" altLang="en-US" sz="1400" b="0" i="0" u="none" strike="noStrike" dirty="0">
                        <a:solidFill>
                          <a:srgbClr val="000000"/>
                        </a:solidFill>
                        <a:effectLst/>
                        <a:latin typeface="ＭＳ Ｐゴシック"/>
                      </a:endParaRP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ja-JP" altLang="en-US" sz="1400" b="0" i="0" u="none" strike="noStrike" dirty="0" smtClean="0">
                          <a:solidFill>
                            <a:srgbClr val="000000"/>
                          </a:solidFill>
                          <a:effectLst/>
                          <a:latin typeface="ＭＳ Ｐゴシック"/>
                        </a:rPr>
                        <a:t>　①　選考</a:t>
                      </a:r>
                      <a:r>
                        <a:rPr lang="ja-JP" altLang="en-US" sz="1400" b="0" i="0" u="none" strike="noStrike" dirty="0">
                          <a:solidFill>
                            <a:srgbClr val="000000"/>
                          </a:solidFill>
                          <a:effectLst/>
                          <a:latin typeface="ＭＳ Ｐゴシック"/>
                        </a:rPr>
                        <a:t>基準を設けて公表、基準</a:t>
                      </a:r>
                      <a:r>
                        <a:rPr lang="ja-JP" altLang="en-US" sz="1400" b="0" i="0" u="none" strike="noStrike" dirty="0" smtClean="0">
                          <a:solidFill>
                            <a:srgbClr val="000000"/>
                          </a:solidFill>
                          <a:effectLst/>
                          <a:latin typeface="ＭＳ Ｐゴシック"/>
                        </a:rPr>
                        <a:t>に基づいて選考</a:t>
                      </a:r>
                      <a:r>
                        <a:rPr lang="ja-JP" altLang="en-US" sz="1400" b="0" i="0" u="none" strike="noStrike" dirty="0">
                          <a:solidFill>
                            <a:srgbClr val="000000"/>
                          </a:solidFill>
                          <a:effectLst/>
                          <a:latin typeface="ＭＳ Ｐゴシック"/>
                        </a:rPr>
                        <a:t>・決定</a:t>
                      </a:r>
                      <a:br>
                        <a:rPr lang="ja-JP" altLang="en-US" sz="1400" b="0" i="0" u="none" strike="noStrike" dirty="0">
                          <a:solidFill>
                            <a:srgbClr val="000000"/>
                          </a:solidFill>
                          <a:effectLst/>
                          <a:latin typeface="ＭＳ Ｐゴシック"/>
                        </a:rPr>
                      </a:br>
                      <a:r>
                        <a:rPr lang="ja-JP" altLang="en-US" sz="1400" b="0" i="0" u="none" strike="noStrike" dirty="0" smtClean="0">
                          <a:solidFill>
                            <a:srgbClr val="000000"/>
                          </a:solidFill>
                          <a:effectLst/>
                          <a:latin typeface="ＭＳ Ｐゴシック"/>
                        </a:rPr>
                        <a:t>　②　公募</a:t>
                      </a:r>
                      <a:r>
                        <a:rPr lang="ja-JP" altLang="en-US" sz="1400" b="0" i="0" u="none" strike="noStrike" dirty="0">
                          <a:solidFill>
                            <a:srgbClr val="000000"/>
                          </a:solidFill>
                          <a:effectLst/>
                          <a:latin typeface="ＭＳ Ｐゴシック"/>
                        </a:rPr>
                        <a:t>を行う旨を</a:t>
                      </a:r>
                      <a:r>
                        <a:rPr lang="ja-JP" altLang="en-US" sz="1400" b="0" i="0" u="none" strike="noStrike" dirty="0" smtClean="0">
                          <a:solidFill>
                            <a:srgbClr val="000000"/>
                          </a:solidFill>
                          <a:effectLst/>
                          <a:latin typeface="ＭＳ Ｐゴシック"/>
                        </a:rPr>
                        <a:t>広報紙、インターネットなど</a:t>
                      </a:r>
                      <a:r>
                        <a:rPr lang="ja-JP" altLang="en-US" sz="1400" b="0" i="0" u="none" strike="noStrike" dirty="0">
                          <a:solidFill>
                            <a:srgbClr val="000000"/>
                          </a:solidFill>
                          <a:effectLst/>
                          <a:latin typeface="ＭＳ Ｐゴシック"/>
                        </a:rPr>
                        <a:t>適切な方法で周知</a:t>
                      </a:r>
                      <a:br>
                        <a:rPr lang="ja-JP" altLang="en-US" sz="1400" b="0" i="0" u="none" strike="noStrike" dirty="0">
                          <a:solidFill>
                            <a:srgbClr val="000000"/>
                          </a:solidFill>
                          <a:effectLst/>
                          <a:latin typeface="ＭＳ Ｐゴシック"/>
                        </a:rPr>
                      </a:br>
                      <a:r>
                        <a:rPr lang="ja-JP" altLang="en-US" sz="1400" b="0" i="0" u="none" strike="noStrike" dirty="0" smtClean="0">
                          <a:solidFill>
                            <a:srgbClr val="000000"/>
                          </a:solidFill>
                          <a:effectLst/>
                          <a:latin typeface="ＭＳ Ｐゴシック"/>
                        </a:rPr>
                        <a:t>　③　応募の受付期間</a:t>
                      </a:r>
                      <a:r>
                        <a:rPr lang="ja-JP" altLang="en-US" sz="1400" b="0" i="0" u="none" strike="noStrike" dirty="0">
                          <a:solidFill>
                            <a:srgbClr val="000000"/>
                          </a:solidFill>
                          <a:effectLst/>
                          <a:latin typeface="ＭＳ Ｐゴシック"/>
                        </a:rPr>
                        <a:t>を</a:t>
                      </a:r>
                      <a:r>
                        <a:rPr lang="ja-JP" altLang="en-US" sz="1400" b="0" i="0" u="none" strike="noStrike" dirty="0" smtClean="0">
                          <a:solidFill>
                            <a:srgbClr val="000000"/>
                          </a:solidFill>
                          <a:effectLst/>
                          <a:latin typeface="ＭＳ Ｐゴシック"/>
                        </a:rPr>
                        <a:t>十分に確保</a:t>
                      </a:r>
                      <a:r>
                        <a:rPr lang="ja-JP" altLang="en-US" sz="1400" b="0" i="0" u="none" strike="noStrike" dirty="0">
                          <a:solidFill>
                            <a:srgbClr val="000000"/>
                          </a:solidFill>
                          <a:effectLst/>
                          <a:latin typeface="ＭＳ Ｐゴシック"/>
                        </a:rPr>
                        <a:t/>
                      </a:r>
                      <a:br>
                        <a:rPr lang="ja-JP" altLang="en-US" sz="1400" b="0" i="0" u="none" strike="noStrike" dirty="0">
                          <a:solidFill>
                            <a:srgbClr val="000000"/>
                          </a:solidFill>
                          <a:effectLst/>
                          <a:latin typeface="ＭＳ Ｐゴシック"/>
                        </a:rPr>
                      </a:br>
                      <a:r>
                        <a:rPr lang="ja-JP" altLang="en-US" sz="1400" b="0" i="0" u="none" strike="noStrike" dirty="0" smtClean="0">
                          <a:solidFill>
                            <a:srgbClr val="000000"/>
                          </a:solidFill>
                          <a:effectLst/>
                          <a:latin typeface="ＭＳ Ｐゴシック"/>
                        </a:rPr>
                        <a:t>　④　選考</a:t>
                      </a:r>
                      <a:r>
                        <a:rPr lang="ja-JP" altLang="en-US" sz="1400" b="0" i="0" u="none" strike="noStrike" dirty="0">
                          <a:solidFill>
                            <a:srgbClr val="000000"/>
                          </a:solidFill>
                          <a:effectLst/>
                          <a:latin typeface="ＭＳ Ｐゴシック"/>
                        </a:rPr>
                        <a:t>の結果決定しなかったときは一定期間内に</a:t>
                      </a:r>
                      <a:r>
                        <a:rPr lang="ja-JP" altLang="en-US" sz="1400" b="0" i="0" u="none" strike="noStrike" dirty="0" smtClean="0">
                          <a:solidFill>
                            <a:srgbClr val="000000"/>
                          </a:solidFill>
                          <a:effectLst/>
                          <a:latin typeface="ＭＳ Ｐゴシック"/>
                        </a:rPr>
                        <a:t>再公募を行う</a:t>
                      </a:r>
                      <a:endParaRPr lang="ja-JP" altLang="en-US" sz="1400" b="0" i="0" u="none" strike="noStrike" dirty="0">
                        <a:solidFill>
                          <a:srgbClr val="000000"/>
                        </a:solidFill>
                        <a:effectLst/>
                        <a:latin typeface="ＭＳ Ｐゴシック"/>
                      </a:endParaRPr>
                    </a:p>
                  </a:txBody>
                  <a:tcPr marL="8850" marR="8850" marT="8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スライド番号プレースホルダー 2"/>
          <p:cNvSpPr>
            <a:spLocks noGrp="1"/>
          </p:cNvSpPr>
          <p:nvPr>
            <p:ph type="sldNum" sz="quarter" idx="11"/>
          </p:nvPr>
        </p:nvSpPr>
        <p:spPr bwMode="auto">
          <a:xfrm>
            <a:off x="9503872" y="6514211"/>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16</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2456615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96094" y="0"/>
            <a:ext cx="4464497" cy="461665"/>
          </a:xfrm>
          <a:prstGeom prst="rect">
            <a:avLst/>
          </a:prstGeom>
          <a:noFill/>
        </p:spPr>
        <p:txBody>
          <a:bodyPr wrap="square" rtlCol="0">
            <a:spAutoFit/>
          </a:bodyPr>
          <a:lstStyle/>
          <a:p>
            <a:pPr algn="ctr"/>
            <a:r>
              <a:rPr kumimoji="1" lang="ja-JP" altLang="en-US" sz="2400" b="1" dirty="0" smtClean="0"/>
              <a:t>地域密着型サービスの特徴　３</a:t>
            </a:r>
            <a:endParaRPr kumimoji="1" lang="ja-JP" altLang="en-US" sz="2400" b="1" dirty="0"/>
          </a:p>
        </p:txBody>
      </p:sp>
      <p:sp>
        <p:nvSpPr>
          <p:cNvPr id="3" name="テキスト ボックス 2"/>
          <p:cNvSpPr txBox="1"/>
          <p:nvPr/>
        </p:nvSpPr>
        <p:spPr>
          <a:xfrm>
            <a:off x="287784" y="301244"/>
            <a:ext cx="2304256" cy="40011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2000" b="1" u="sng" dirty="0" smtClean="0"/>
              <a:t>地域との連携</a:t>
            </a:r>
            <a:endParaRPr kumimoji="1" lang="ja-JP" altLang="en-US" sz="2000" b="1" u="sng" dirty="0"/>
          </a:p>
        </p:txBody>
      </p:sp>
      <p:sp>
        <p:nvSpPr>
          <p:cNvPr id="5" name="テキスト ボックス 4"/>
          <p:cNvSpPr txBox="1"/>
          <p:nvPr/>
        </p:nvSpPr>
        <p:spPr>
          <a:xfrm>
            <a:off x="441360" y="701354"/>
            <a:ext cx="9279471" cy="923330"/>
          </a:xfrm>
          <a:prstGeom prst="rect">
            <a:avLst/>
          </a:prstGeom>
          <a:solidFill>
            <a:schemeClr val="accent1">
              <a:lumMod val="20000"/>
              <a:lumOff val="80000"/>
            </a:schemeClr>
          </a:solidFill>
          <a:ln>
            <a:solidFill>
              <a:srgbClr val="0070C0"/>
            </a:solidFill>
          </a:ln>
        </p:spPr>
        <p:txBody>
          <a:bodyPr wrap="square" rtlCol="0">
            <a:spAutoFit/>
          </a:bodyPr>
          <a:lstStyle/>
          <a:p>
            <a:r>
              <a:rPr kumimoji="1" lang="ja-JP" altLang="en-US" dirty="0" smtClean="0"/>
              <a:t>　事業者は、事業を運営するに当たっては、地域との結びつきを重視し、市町村、他の地域密着型サービス事業者</a:t>
            </a:r>
            <a:r>
              <a:rPr lang="ja-JP" altLang="en-US" dirty="0"/>
              <a:t>又</a:t>
            </a:r>
            <a:r>
              <a:rPr kumimoji="1" lang="ja-JP" altLang="en-US" dirty="0" smtClean="0"/>
              <a:t>は居宅サービス事業者、さらに保健医療サービス・福祉サービスの提供者と</a:t>
            </a:r>
            <a:r>
              <a:rPr lang="ja-JP" altLang="en-US" dirty="0"/>
              <a:t>の</a:t>
            </a:r>
            <a:r>
              <a:rPr kumimoji="1" lang="ja-JP" altLang="en-US" dirty="0" smtClean="0"/>
              <a:t>連携に努め</a:t>
            </a:r>
            <a:r>
              <a:rPr lang="ja-JP" altLang="en-US" dirty="0"/>
              <a:t>ること</a:t>
            </a:r>
            <a:r>
              <a:rPr lang="ja-JP" altLang="en-US" dirty="0" smtClean="0"/>
              <a:t>とされている</a:t>
            </a:r>
            <a:r>
              <a:rPr kumimoji="1" lang="ja-JP" altLang="en-US" dirty="0" smtClean="0"/>
              <a:t>。</a:t>
            </a:r>
            <a:endParaRPr kumimoji="1" lang="en-US" altLang="ja-JP" dirty="0" smtClean="0"/>
          </a:p>
        </p:txBody>
      </p:sp>
      <p:graphicFrame>
        <p:nvGraphicFramePr>
          <p:cNvPr id="6" name="表 5"/>
          <p:cNvGraphicFramePr>
            <a:graphicFrameLocks noGrp="1"/>
          </p:cNvGraphicFramePr>
          <p:nvPr>
            <p:extLst>
              <p:ext uri="{D42A27DB-BD31-4B8C-83A1-F6EECF244321}">
                <p14:modId xmlns:p14="http://schemas.microsoft.com/office/powerpoint/2010/main" val="2453722853"/>
              </p:ext>
            </p:extLst>
          </p:nvPr>
        </p:nvGraphicFramePr>
        <p:xfrm>
          <a:off x="184551" y="3212976"/>
          <a:ext cx="9793088" cy="3323634"/>
        </p:xfrm>
        <a:graphic>
          <a:graphicData uri="http://schemas.openxmlformats.org/drawingml/2006/table">
            <a:tbl>
              <a:tblPr/>
              <a:tblGrid>
                <a:gridCol w="2003969"/>
                <a:gridCol w="3786547"/>
                <a:gridCol w="4002572"/>
              </a:tblGrid>
              <a:tr h="903192">
                <a:tc>
                  <a:txBody>
                    <a:bodyPr/>
                    <a:lstStyle/>
                    <a:p>
                      <a:pPr algn="ctr" fontAlgn="ctr"/>
                      <a:r>
                        <a:rPr lang="ja-JP" altLang="en-US" sz="1400" b="0" i="0" u="none" strike="noStrike" dirty="0">
                          <a:solidFill>
                            <a:srgbClr val="000000"/>
                          </a:solidFill>
                          <a:effectLst/>
                          <a:latin typeface="+mn-ea"/>
                          <a:ea typeface="+mn-ea"/>
                        </a:rPr>
                        <a:t>対象可能となる</a:t>
                      </a:r>
                      <a:r>
                        <a:rPr lang="ja-JP" altLang="en-US" sz="1400" b="0" i="0" u="none" strike="noStrike" dirty="0" smtClean="0">
                          <a:solidFill>
                            <a:srgbClr val="000000"/>
                          </a:solidFill>
                          <a:effectLst/>
                          <a:latin typeface="+mn-ea"/>
                          <a:ea typeface="+mn-ea"/>
                        </a:rPr>
                        <a:t>サービス</a:t>
                      </a:r>
                      <a:endParaRPr lang="ja-JP" altLang="en-US" sz="14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ja-JP" altLang="en-US" sz="1400" b="0" i="0" u="none" strike="noStrike" dirty="0" smtClean="0">
                          <a:solidFill>
                            <a:srgbClr val="000000"/>
                          </a:solidFill>
                          <a:effectLst/>
                          <a:latin typeface="+mn-ea"/>
                          <a:ea typeface="+mn-ea"/>
                        </a:rPr>
                        <a:t>　定期</a:t>
                      </a:r>
                      <a:r>
                        <a:rPr lang="ja-JP" altLang="en-US" sz="1400" b="0" i="0" u="none" strike="noStrike" dirty="0">
                          <a:solidFill>
                            <a:srgbClr val="000000"/>
                          </a:solidFill>
                          <a:effectLst/>
                          <a:latin typeface="+mn-ea"/>
                          <a:ea typeface="+mn-ea"/>
                        </a:rPr>
                        <a:t>巡回・随時対応型訪問介護</a:t>
                      </a:r>
                      <a:r>
                        <a:rPr lang="ja-JP" altLang="en-US" sz="1400" b="0" i="0" u="none" strike="noStrike" dirty="0" smtClean="0">
                          <a:solidFill>
                            <a:srgbClr val="000000"/>
                          </a:solidFill>
                          <a:effectLst/>
                          <a:latin typeface="+mn-ea"/>
                          <a:ea typeface="+mn-ea"/>
                        </a:rPr>
                        <a:t>看護</a:t>
                      </a:r>
                      <a:endParaRPr lang="ja-JP" altLang="en-US" sz="14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mn-ea"/>
                          <a:ea typeface="+mn-ea"/>
                        </a:rPr>
                        <a:t>　小規模</a:t>
                      </a:r>
                      <a:r>
                        <a:rPr lang="ja-JP" altLang="en-US" sz="1400" b="0" i="0" u="none" strike="noStrike" dirty="0">
                          <a:solidFill>
                            <a:srgbClr val="000000"/>
                          </a:solidFill>
                          <a:effectLst/>
                          <a:latin typeface="+mn-ea"/>
                          <a:ea typeface="+mn-ea"/>
                        </a:rPr>
                        <a:t>多機能型居宅介護</a:t>
                      </a: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看護小規模</a:t>
                      </a:r>
                      <a:r>
                        <a:rPr lang="ja-JP" altLang="en-US" sz="1400" b="0" i="0" u="none" strike="noStrike" dirty="0" smtClean="0">
                          <a:solidFill>
                            <a:srgbClr val="000000"/>
                          </a:solidFill>
                          <a:effectLst/>
                          <a:latin typeface="+mn-ea"/>
                          <a:ea typeface="+mn-ea"/>
                        </a:rPr>
                        <a:t>多機能型</a:t>
                      </a:r>
                      <a:endParaRPr lang="en-US" altLang="ja-JP" sz="1400" b="0" i="0" u="none" strike="noStrike" dirty="0" smtClean="0">
                        <a:solidFill>
                          <a:srgbClr val="000000"/>
                        </a:solidFill>
                        <a:effectLst/>
                        <a:latin typeface="+mn-ea"/>
                        <a:ea typeface="+mn-ea"/>
                      </a:endParaRPr>
                    </a:p>
                    <a:p>
                      <a:pPr algn="l" fontAlgn="ctr"/>
                      <a:r>
                        <a:rPr lang="ja-JP" altLang="en-US" sz="1400" b="0" i="0" u="none" strike="noStrike" dirty="0" smtClean="0">
                          <a:solidFill>
                            <a:srgbClr val="000000"/>
                          </a:solidFill>
                          <a:effectLst/>
                          <a:latin typeface="+mn-ea"/>
                          <a:ea typeface="+mn-ea"/>
                        </a:rPr>
                        <a:t>　居宅介護</a:t>
                      </a:r>
                      <a:r>
                        <a:rPr lang="en-US" altLang="ja-JP" sz="1400" b="0" i="0" u="none" strike="noStrike" dirty="0" smtClean="0">
                          <a:solidFill>
                            <a:srgbClr val="000000"/>
                          </a:solidFill>
                          <a:effectLst/>
                          <a:latin typeface="+mn-ea"/>
                          <a:ea typeface="+mn-ea"/>
                        </a:rPr>
                        <a:t>/</a:t>
                      </a:r>
                      <a:r>
                        <a:rPr lang="ja-JP" altLang="en-US" sz="1400" b="0" i="0" u="none" strike="noStrike" dirty="0" smtClean="0">
                          <a:solidFill>
                            <a:srgbClr val="000000"/>
                          </a:solidFill>
                          <a:effectLst/>
                          <a:latin typeface="+mn-ea"/>
                          <a:ea typeface="+mn-ea"/>
                        </a:rPr>
                        <a:t>地域密着型通所介護</a:t>
                      </a:r>
                      <a:r>
                        <a:rPr lang="en-US" altLang="ja-JP" sz="1400" b="0" i="0" u="none" strike="noStrike" dirty="0" smtClean="0">
                          <a:solidFill>
                            <a:srgbClr val="000000"/>
                          </a:solidFill>
                          <a:effectLst/>
                          <a:latin typeface="+mn-ea"/>
                          <a:ea typeface="+mn-ea"/>
                        </a:rPr>
                        <a:t>/</a:t>
                      </a:r>
                      <a:r>
                        <a:rPr lang="ja-JP" altLang="en-US" sz="1400" b="0" i="0" u="none" strike="noStrike" dirty="0" smtClean="0">
                          <a:solidFill>
                            <a:srgbClr val="000000"/>
                          </a:solidFill>
                          <a:effectLst/>
                          <a:latin typeface="+mn-ea"/>
                          <a:ea typeface="+mn-ea"/>
                        </a:rPr>
                        <a:t>認知症対応型</a:t>
                      </a:r>
                      <a:endParaRPr lang="en-US" altLang="ja-JP" sz="1400" b="0" i="0" u="none" strike="noStrike" dirty="0" smtClean="0">
                        <a:solidFill>
                          <a:srgbClr val="000000"/>
                        </a:solidFill>
                        <a:effectLst/>
                        <a:latin typeface="+mn-ea"/>
                        <a:ea typeface="+mn-ea"/>
                      </a:endParaRPr>
                    </a:p>
                    <a:p>
                      <a:pPr algn="l" fontAlgn="ctr"/>
                      <a:r>
                        <a:rPr lang="ja-JP" altLang="en-US" sz="1400" b="0" i="0" u="none" strike="noStrike" dirty="0" smtClean="0">
                          <a:solidFill>
                            <a:srgbClr val="000000"/>
                          </a:solidFill>
                          <a:effectLst/>
                          <a:latin typeface="+mn-ea"/>
                          <a:ea typeface="+mn-ea"/>
                        </a:rPr>
                        <a:t>　通所介護</a:t>
                      </a:r>
                      <a:r>
                        <a:rPr lang="en-US" altLang="ja-JP" sz="1400" b="0" i="0" u="none" strike="noStrike" dirty="0" smtClean="0">
                          <a:solidFill>
                            <a:srgbClr val="000000"/>
                          </a:solidFill>
                          <a:effectLst/>
                          <a:latin typeface="+mn-ea"/>
                          <a:ea typeface="+mn-ea"/>
                        </a:rPr>
                        <a:t>/</a:t>
                      </a:r>
                      <a:r>
                        <a:rPr lang="ja-JP" altLang="en-US" sz="1400" b="0" i="0" u="none" strike="noStrike" dirty="0" smtClean="0">
                          <a:solidFill>
                            <a:srgbClr val="000000"/>
                          </a:solidFill>
                          <a:effectLst/>
                          <a:latin typeface="+mn-ea"/>
                          <a:ea typeface="+mn-ea"/>
                        </a:rPr>
                        <a:t>認知症</a:t>
                      </a:r>
                      <a:r>
                        <a:rPr lang="ja-JP" altLang="en-US" sz="1400" b="0" i="0" u="none" strike="noStrike" dirty="0">
                          <a:solidFill>
                            <a:srgbClr val="000000"/>
                          </a:solidFill>
                          <a:effectLst/>
                          <a:latin typeface="+mn-ea"/>
                          <a:ea typeface="+mn-ea"/>
                        </a:rPr>
                        <a:t>対応型</a:t>
                      </a:r>
                      <a:r>
                        <a:rPr lang="ja-JP" altLang="en-US" sz="1400" b="0" i="0" u="none" strike="noStrike" dirty="0" smtClean="0">
                          <a:solidFill>
                            <a:srgbClr val="000000"/>
                          </a:solidFill>
                          <a:effectLst/>
                          <a:latin typeface="+mn-ea"/>
                          <a:ea typeface="+mn-ea"/>
                        </a:rPr>
                        <a:t>共同生活介護</a:t>
                      </a:r>
                      <a:r>
                        <a:rPr lang="en-US" altLang="ja-JP" sz="1400" b="0" i="0" u="none" strike="noStrike" dirty="0" smtClean="0">
                          <a:solidFill>
                            <a:srgbClr val="000000"/>
                          </a:solidFill>
                          <a:effectLst/>
                          <a:latin typeface="+mn-ea"/>
                          <a:ea typeface="+mn-ea"/>
                        </a:rPr>
                        <a:t>/</a:t>
                      </a:r>
                    </a:p>
                    <a:p>
                      <a:pPr algn="l" fontAlgn="ctr"/>
                      <a:r>
                        <a:rPr lang="ja-JP" altLang="en-US" sz="1400" b="0" i="0" u="none" strike="noStrike" dirty="0" smtClean="0">
                          <a:solidFill>
                            <a:srgbClr val="000000"/>
                          </a:solidFill>
                          <a:effectLst/>
                          <a:latin typeface="+mn-ea"/>
                          <a:ea typeface="+mn-ea"/>
                        </a:rPr>
                        <a:t>　地域</a:t>
                      </a:r>
                      <a:r>
                        <a:rPr lang="ja-JP" altLang="en-US" sz="1400" b="0" i="0" u="none" strike="noStrike" dirty="0">
                          <a:solidFill>
                            <a:srgbClr val="000000"/>
                          </a:solidFill>
                          <a:effectLst/>
                          <a:latin typeface="+mn-ea"/>
                          <a:ea typeface="+mn-ea"/>
                        </a:rPr>
                        <a:t>密着型特定施設入居者生活介護</a:t>
                      </a:r>
                      <a:r>
                        <a:rPr lang="en-US" altLang="ja-JP" sz="1400" b="0" i="0" u="none" strike="noStrike" dirty="0" smtClean="0">
                          <a:solidFill>
                            <a:srgbClr val="000000"/>
                          </a:solidFill>
                          <a:effectLst/>
                          <a:latin typeface="+mn-ea"/>
                          <a:ea typeface="+mn-ea"/>
                        </a:rPr>
                        <a:t>/</a:t>
                      </a:r>
                    </a:p>
                    <a:p>
                      <a:pPr algn="l" fontAlgn="ctr"/>
                      <a:r>
                        <a:rPr lang="ja-JP" altLang="en-US" sz="1400" b="0" i="0" u="none" strike="noStrike" dirty="0" smtClean="0">
                          <a:solidFill>
                            <a:srgbClr val="000000"/>
                          </a:solidFill>
                          <a:effectLst/>
                          <a:latin typeface="+mn-ea"/>
                          <a:ea typeface="+mn-ea"/>
                        </a:rPr>
                        <a:t>　地域</a:t>
                      </a:r>
                      <a:r>
                        <a:rPr lang="ja-JP" altLang="en-US" sz="1400" b="0" i="0" u="none" strike="noStrike" dirty="0">
                          <a:solidFill>
                            <a:srgbClr val="000000"/>
                          </a:solidFill>
                          <a:effectLst/>
                          <a:latin typeface="+mn-ea"/>
                          <a:ea typeface="+mn-ea"/>
                        </a:rPr>
                        <a:t>密着型介護老人福祉施設入所者生活</a:t>
                      </a:r>
                      <a:r>
                        <a:rPr lang="ja-JP" altLang="en-US" sz="1400" b="0" i="0" u="none" strike="noStrike" dirty="0" smtClean="0">
                          <a:solidFill>
                            <a:srgbClr val="000000"/>
                          </a:solidFill>
                          <a:effectLst/>
                          <a:latin typeface="+mn-ea"/>
                          <a:ea typeface="+mn-ea"/>
                        </a:rPr>
                        <a:t>介護</a:t>
                      </a:r>
                      <a:endParaRPr lang="en-US" altLang="ja-JP" sz="1400" b="0" i="0" u="none" strike="noStrike" dirty="0" smtClean="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353">
                <a:tc>
                  <a:txBody>
                    <a:bodyPr/>
                    <a:lstStyle/>
                    <a:p>
                      <a:pPr algn="ctr" fontAlgn="ctr"/>
                      <a:r>
                        <a:rPr lang="ja-JP" altLang="en-US" sz="1400" b="0" i="0" u="none" strike="noStrike" dirty="0">
                          <a:solidFill>
                            <a:srgbClr val="000000"/>
                          </a:solidFill>
                          <a:effectLst/>
                          <a:latin typeface="+mn-ea"/>
                          <a:ea typeface="+mn-ea"/>
                        </a:rPr>
                        <a:t>会議の名称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400" b="0" i="0" u="none" strike="noStrike" dirty="0">
                          <a:solidFill>
                            <a:srgbClr val="000000"/>
                          </a:solidFill>
                          <a:effectLst/>
                          <a:latin typeface="+mn-ea"/>
                          <a:ea typeface="+mn-ea"/>
                        </a:rPr>
                        <a:t>介護・医療連携推進会議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運営推進会議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554">
                <a:tc>
                  <a:txBody>
                    <a:bodyPr/>
                    <a:lstStyle/>
                    <a:p>
                      <a:pPr algn="ctr" fontAlgn="ctr"/>
                      <a:r>
                        <a:rPr lang="ja-JP" altLang="en-US" sz="1400" b="0" i="0" u="none" strike="noStrike" dirty="0">
                          <a:solidFill>
                            <a:srgbClr val="000000"/>
                          </a:solidFill>
                          <a:effectLst/>
                          <a:latin typeface="+mn-ea"/>
                          <a:ea typeface="+mn-ea"/>
                        </a:rPr>
                        <a:t>構成員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l" fontAlgn="ctr"/>
                      <a:r>
                        <a:rPr lang="ja-JP" altLang="en-US" sz="1400" b="0" i="0" u="none" strike="noStrike" dirty="0" smtClean="0">
                          <a:solidFill>
                            <a:srgbClr val="000000"/>
                          </a:solidFill>
                          <a:effectLst/>
                          <a:latin typeface="+mn-ea"/>
                          <a:ea typeface="+mn-ea"/>
                        </a:rPr>
                        <a:t>　利用者</a:t>
                      </a:r>
                      <a:r>
                        <a:rPr lang="ja-JP" altLang="en-US" sz="1400" b="0" i="0" u="none" strike="noStrike" dirty="0">
                          <a:solidFill>
                            <a:srgbClr val="000000"/>
                          </a:solidFill>
                          <a:effectLst/>
                          <a:latin typeface="+mn-ea"/>
                          <a:ea typeface="+mn-ea"/>
                        </a:rPr>
                        <a:t>・家族</a:t>
                      </a:r>
                      <a:r>
                        <a:rPr lang="en-US" altLang="ja-JP" sz="1400" b="0" i="0" u="none" strike="noStrike" dirty="0">
                          <a:solidFill>
                            <a:srgbClr val="000000"/>
                          </a:solidFill>
                          <a:effectLst/>
                          <a:latin typeface="+mn-ea"/>
                          <a:ea typeface="+mn-ea"/>
                        </a:rPr>
                        <a:t>/</a:t>
                      </a:r>
                      <a:r>
                        <a:rPr lang="ja-JP" altLang="en-US" sz="1400" b="0" i="0" u="none" strike="noStrike" dirty="0">
                          <a:solidFill>
                            <a:srgbClr val="000000"/>
                          </a:solidFill>
                          <a:effectLst/>
                          <a:latin typeface="+mn-ea"/>
                          <a:ea typeface="+mn-ea"/>
                        </a:rPr>
                        <a:t>地域住民の</a:t>
                      </a:r>
                      <a:r>
                        <a:rPr lang="ja-JP" altLang="en-US" sz="1400" b="0" i="0" u="none" strike="noStrike" dirty="0" smtClean="0">
                          <a:solidFill>
                            <a:srgbClr val="000000"/>
                          </a:solidFill>
                          <a:effectLst/>
                          <a:latin typeface="+mn-ea"/>
                          <a:ea typeface="+mn-ea"/>
                        </a:rPr>
                        <a:t>代表者</a:t>
                      </a:r>
                      <a:r>
                        <a:rPr lang="en-US" altLang="ja-JP" sz="1400" b="0" i="0" u="none" strike="noStrike" dirty="0" smtClean="0">
                          <a:solidFill>
                            <a:srgbClr val="000000"/>
                          </a:solidFill>
                          <a:effectLst/>
                          <a:latin typeface="+mn-ea"/>
                          <a:ea typeface="+mn-ea"/>
                        </a:rPr>
                        <a:t>/</a:t>
                      </a:r>
                      <a:r>
                        <a:rPr lang="ja-JP" altLang="en-US" sz="1400" b="0" i="0" u="none" strike="noStrike" dirty="0">
                          <a:solidFill>
                            <a:srgbClr val="000000"/>
                          </a:solidFill>
                          <a:effectLst/>
                          <a:latin typeface="+mn-ea"/>
                          <a:ea typeface="+mn-ea"/>
                        </a:rPr>
                        <a:t>市町村</a:t>
                      </a:r>
                      <a:r>
                        <a:rPr lang="ja-JP" altLang="en-US" sz="1400" b="0" i="0" u="none" strike="noStrike" dirty="0" smtClean="0">
                          <a:solidFill>
                            <a:srgbClr val="000000"/>
                          </a:solidFill>
                          <a:effectLst/>
                          <a:latin typeface="+mn-ea"/>
                          <a:ea typeface="+mn-ea"/>
                        </a:rPr>
                        <a:t>職員又は地域包括支援センターの職員</a:t>
                      </a:r>
                      <a:r>
                        <a:rPr lang="en-US" altLang="ja-JP" sz="1400" b="0" i="0" u="none" strike="noStrike" dirty="0" smtClean="0">
                          <a:solidFill>
                            <a:srgbClr val="000000"/>
                          </a:solidFill>
                          <a:effectLst/>
                          <a:latin typeface="+mn-ea"/>
                          <a:ea typeface="+mn-ea"/>
                        </a:rPr>
                        <a:t>/</a:t>
                      </a:r>
                      <a:r>
                        <a:rPr lang="ja-JP" altLang="en-US" sz="1400" b="0" i="0" u="none" strike="noStrike" dirty="0" smtClean="0">
                          <a:solidFill>
                            <a:srgbClr val="000000"/>
                          </a:solidFill>
                          <a:effectLst/>
                          <a:latin typeface="+mn-ea"/>
                          <a:ea typeface="+mn-ea"/>
                        </a:rPr>
                        <a:t>有識者　　</a:t>
                      </a:r>
                      <a:endParaRPr lang="en-US" altLang="ja-JP" sz="1400" b="0" i="0" u="none" strike="noStrike" dirty="0" smtClean="0">
                        <a:solidFill>
                          <a:srgbClr val="000000"/>
                        </a:solidFill>
                        <a:effectLst/>
                        <a:latin typeface="+mn-ea"/>
                        <a:ea typeface="+mn-ea"/>
                      </a:endParaRPr>
                    </a:p>
                    <a:p>
                      <a:pPr algn="l" fontAlgn="ctr"/>
                      <a:r>
                        <a:rPr lang="ja-JP" altLang="en-US" sz="1400" b="0" i="0" u="none" strike="noStrike" dirty="0" smtClean="0">
                          <a:solidFill>
                            <a:srgbClr val="000000"/>
                          </a:solidFill>
                          <a:effectLst/>
                          <a:latin typeface="+mn-ea"/>
                          <a:ea typeface="+mn-ea"/>
                        </a:rPr>
                        <a:t>　</a:t>
                      </a:r>
                      <a:r>
                        <a:rPr lang="en-US" altLang="ja-JP" sz="1400" b="0" i="0" u="none" strike="noStrike" dirty="0" smtClean="0">
                          <a:solidFill>
                            <a:srgbClr val="000000"/>
                          </a:solidFill>
                          <a:effectLst/>
                          <a:latin typeface="+mn-ea"/>
                          <a:ea typeface="+mn-ea"/>
                        </a:rPr>
                        <a:t>※</a:t>
                      </a:r>
                      <a:r>
                        <a:rPr lang="ja-JP" altLang="en-US" sz="1400" b="0" i="0" u="none" strike="noStrike" dirty="0">
                          <a:solidFill>
                            <a:srgbClr val="000000"/>
                          </a:solidFill>
                          <a:effectLst/>
                          <a:latin typeface="+mn-ea"/>
                          <a:ea typeface="+mn-ea"/>
                        </a:rPr>
                        <a:t>介護・医療連携会議では</a:t>
                      </a:r>
                      <a:r>
                        <a:rPr lang="ja-JP" altLang="en-US" sz="1400" b="0" i="0" u="none" strike="noStrike" dirty="0" smtClean="0">
                          <a:solidFill>
                            <a:srgbClr val="000000"/>
                          </a:solidFill>
                          <a:effectLst/>
                          <a:latin typeface="+mn-ea"/>
                          <a:ea typeface="+mn-ea"/>
                        </a:rPr>
                        <a:t>、地域</a:t>
                      </a:r>
                      <a:r>
                        <a:rPr lang="ja-JP" altLang="en-US" sz="1400" b="0" i="0" u="none" strike="noStrike" dirty="0">
                          <a:solidFill>
                            <a:srgbClr val="000000"/>
                          </a:solidFill>
                          <a:effectLst/>
                          <a:latin typeface="+mn-ea"/>
                          <a:ea typeface="+mn-ea"/>
                        </a:rPr>
                        <a:t>の医療</a:t>
                      </a:r>
                      <a:r>
                        <a:rPr lang="ja-JP" altLang="en-US" sz="1400" b="0" i="0" u="none" strike="noStrike" dirty="0" smtClean="0">
                          <a:solidFill>
                            <a:srgbClr val="000000"/>
                          </a:solidFill>
                          <a:effectLst/>
                          <a:latin typeface="+mn-ea"/>
                          <a:ea typeface="+mn-ea"/>
                        </a:rPr>
                        <a:t>関係者も参加</a:t>
                      </a:r>
                      <a:endParaRPr lang="ja-JP" altLang="en-US" sz="14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11446">
                <a:tc>
                  <a:txBody>
                    <a:bodyPr/>
                    <a:lstStyle/>
                    <a:p>
                      <a:pPr algn="ctr" fontAlgn="ctr"/>
                      <a:r>
                        <a:rPr lang="ja-JP" altLang="en-US" sz="1400" b="0" i="0" u="none" strike="noStrike" dirty="0">
                          <a:solidFill>
                            <a:srgbClr val="000000"/>
                          </a:solidFill>
                          <a:effectLst/>
                          <a:latin typeface="+mn-ea"/>
                          <a:ea typeface="+mn-ea"/>
                        </a:rPr>
                        <a:t>開催頻度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400" b="0" i="0" u="none" strike="noStrike" dirty="0">
                          <a:solidFill>
                            <a:srgbClr val="000000"/>
                          </a:solidFill>
                          <a:effectLst/>
                          <a:latin typeface="+mn-ea"/>
                          <a:ea typeface="+mn-ea"/>
                        </a:rPr>
                        <a:t>概ね３ヶ月に１回以上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n-ea"/>
                          <a:ea typeface="+mn-ea"/>
                        </a:rPr>
                        <a:t>概ね２ヶ月に１回以上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458">
                <a:tc>
                  <a:txBody>
                    <a:bodyPr/>
                    <a:lstStyle/>
                    <a:p>
                      <a:pPr algn="ctr" fontAlgn="ctr"/>
                      <a:r>
                        <a:rPr lang="ja-JP" altLang="en-US" sz="1400" b="0" i="0" u="none" strike="noStrike" dirty="0" smtClean="0">
                          <a:solidFill>
                            <a:srgbClr val="000000"/>
                          </a:solidFill>
                          <a:effectLst/>
                          <a:latin typeface="+mn-ea"/>
                          <a:ea typeface="+mn-ea"/>
                        </a:rPr>
                        <a:t>評価の実施</a:t>
                      </a:r>
                      <a:endParaRPr lang="ja-JP" altLang="en-US" sz="14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l" fontAlgn="ctr"/>
                      <a:r>
                        <a:rPr lang="ja-JP" altLang="en-US" sz="1400" b="0" i="0" u="none" strike="noStrike" dirty="0" smtClean="0">
                          <a:solidFill>
                            <a:srgbClr val="000000"/>
                          </a:solidFill>
                          <a:effectLst/>
                          <a:latin typeface="+mn-ea"/>
                          <a:ea typeface="+mn-ea"/>
                        </a:rPr>
                        <a:t>　事業所は自己評価を実施。</a:t>
                      </a:r>
                      <a:endParaRPr lang="en-US" altLang="ja-JP" sz="1400" b="0" i="0" u="none" strike="noStrike" dirty="0" smtClean="0">
                        <a:solidFill>
                          <a:srgbClr val="000000"/>
                        </a:solidFill>
                        <a:effectLst/>
                        <a:latin typeface="+mn-ea"/>
                        <a:ea typeface="+mn-ea"/>
                      </a:endParaRPr>
                    </a:p>
                    <a:p>
                      <a:pPr algn="l" fontAlgn="ctr"/>
                      <a:r>
                        <a:rPr lang="ja-JP" altLang="en-US" sz="1400" b="0" i="0" u="none" strike="noStrike" dirty="0" smtClean="0">
                          <a:solidFill>
                            <a:srgbClr val="000000"/>
                          </a:solidFill>
                          <a:effectLst/>
                          <a:latin typeface="+mn-ea"/>
                          <a:ea typeface="+mn-ea"/>
                        </a:rPr>
                        <a:t>　会議は自己評価を通じてサービス内容、課題等を共有し、新たな課題や改善点を明らかに</a:t>
                      </a:r>
                      <a:r>
                        <a:rPr lang="ja-JP" altLang="en-US" sz="1400" b="0" i="0" u="none" strike="noStrike" smtClean="0">
                          <a:solidFill>
                            <a:srgbClr val="000000"/>
                          </a:solidFill>
                          <a:effectLst/>
                          <a:latin typeface="+mn-ea"/>
                          <a:ea typeface="+mn-ea"/>
                        </a:rPr>
                        <a:t>する。</a:t>
                      </a:r>
                      <a:endParaRPr lang="en-US" altLang="ja-JP" sz="1400" b="0" i="0" u="none" strike="noStrike" dirty="0" smtClean="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94498">
                <a:tc>
                  <a:txBody>
                    <a:bodyPr/>
                    <a:lstStyle/>
                    <a:p>
                      <a:pPr algn="ctr" fontAlgn="ctr"/>
                      <a:r>
                        <a:rPr lang="ja-JP" altLang="en-US" sz="1400" b="0" i="0" u="none" strike="noStrike" dirty="0">
                          <a:solidFill>
                            <a:srgbClr val="000000"/>
                          </a:solidFill>
                          <a:effectLst/>
                          <a:latin typeface="+mn-ea"/>
                          <a:ea typeface="+mn-ea"/>
                        </a:rPr>
                        <a:t>記録の作成と公表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l" fontAlgn="ctr"/>
                      <a:r>
                        <a:rPr lang="ja-JP" altLang="en-US" sz="1400" b="0" i="0" u="none" strike="noStrike" dirty="0" smtClean="0">
                          <a:solidFill>
                            <a:srgbClr val="000000"/>
                          </a:solidFill>
                          <a:effectLst/>
                          <a:latin typeface="+mn-ea"/>
                          <a:ea typeface="+mn-ea"/>
                        </a:rPr>
                        <a:t>　報告</a:t>
                      </a:r>
                      <a:r>
                        <a:rPr lang="ja-JP" altLang="en-US" sz="1400" b="0" i="0" u="none" strike="noStrike" dirty="0">
                          <a:solidFill>
                            <a:srgbClr val="000000"/>
                          </a:solidFill>
                          <a:effectLst/>
                          <a:latin typeface="+mn-ea"/>
                          <a:ea typeface="+mn-ea"/>
                        </a:rPr>
                        <a:t>・評価・要望・助言等についての記録を作成し、公表（事業者の義務）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bl>
          </a:graphicData>
        </a:graphic>
      </p:graphicFrame>
      <p:sp>
        <p:nvSpPr>
          <p:cNvPr id="4" name="テキスト ボックス 3"/>
          <p:cNvSpPr txBox="1"/>
          <p:nvPr/>
        </p:nvSpPr>
        <p:spPr>
          <a:xfrm>
            <a:off x="287782" y="1642394"/>
            <a:ext cx="9649074" cy="1477328"/>
          </a:xfrm>
          <a:prstGeom prst="rect">
            <a:avLst/>
          </a:prstGeom>
          <a:noFill/>
        </p:spPr>
        <p:txBody>
          <a:bodyPr wrap="square" rtlCol="0">
            <a:spAutoFit/>
          </a:bodyPr>
          <a:lstStyle/>
          <a:p>
            <a:r>
              <a:rPr kumimoji="1" lang="ja-JP" altLang="en-US" dirty="0" smtClean="0"/>
              <a:t>●　運営推進会議（介護・医療連携推進会議）の設置</a:t>
            </a:r>
            <a:endParaRPr kumimoji="1" lang="en-US" altLang="ja-JP" dirty="0" smtClean="0"/>
          </a:p>
          <a:p>
            <a:r>
              <a:rPr lang="ja-JP" altLang="en-US" dirty="0"/>
              <a:t>　</a:t>
            </a:r>
            <a:r>
              <a:rPr lang="ja-JP" altLang="en-US" dirty="0" smtClean="0"/>
              <a:t>　 事業者（夜間対応型訪問介護を除く）は、事業所が提供している</a:t>
            </a:r>
            <a:r>
              <a:rPr lang="ja-JP" altLang="en-US" dirty="0"/>
              <a:t>サービス内容等を明らかにする</a:t>
            </a:r>
            <a:endParaRPr lang="en-US" altLang="ja-JP" dirty="0" smtClean="0"/>
          </a:p>
          <a:p>
            <a:r>
              <a:rPr lang="ja-JP" altLang="en-US" dirty="0"/>
              <a:t>　</a:t>
            </a:r>
            <a:r>
              <a:rPr lang="ja-JP" altLang="en-US" dirty="0" smtClean="0"/>
              <a:t> ことにより、地域に開かれたサービスとすることで、サービスの質を確保</a:t>
            </a:r>
            <a:r>
              <a:rPr lang="ja-JP" altLang="en-US" dirty="0"/>
              <a:t>することを目的として、</a:t>
            </a:r>
            <a:endParaRPr lang="en-US" altLang="ja-JP" dirty="0" smtClean="0"/>
          </a:p>
          <a:p>
            <a:r>
              <a:rPr lang="ja-JP" altLang="en-US" dirty="0"/>
              <a:t>　</a:t>
            </a:r>
            <a:r>
              <a:rPr lang="ja-JP" altLang="en-US" dirty="0" smtClean="0"/>
              <a:t> 「運営推進会議</a:t>
            </a:r>
            <a:r>
              <a:rPr lang="ja-JP" altLang="en-US" dirty="0"/>
              <a:t>」（定期巡回・随時対応型訪問介護</a:t>
            </a:r>
            <a:r>
              <a:rPr lang="ja-JP" altLang="en-US" dirty="0" smtClean="0"/>
              <a:t>看護は「介護・医療連携</a:t>
            </a:r>
            <a:r>
              <a:rPr lang="ja-JP" altLang="en-US" dirty="0"/>
              <a:t>推進会議」）を事業所</a:t>
            </a:r>
            <a:endParaRPr lang="en-US" altLang="ja-JP" dirty="0" smtClean="0"/>
          </a:p>
          <a:p>
            <a:r>
              <a:rPr lang="ja-JP" altLang="en-US" dirty="0" smtClean="0"/>
              <a:t>　 ごと（併設の場合は一体でも可）に設置する。</a:t>
            </a:r>
            <a:endParaRPr kumimoji="1" lang="ja-JP" altLang="en-US" dirty="0"/>
          </a:p>
        </p:txBody>
      </p:sp>
      <p:sp>
        <p:nvSpPr>
          <p:cNvPr id="7"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17</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2035076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5816" y="2564904"/>
            <a:ext cx="9072563" cy="1143000"/>
          </a:xfrm>
        </p:spPr>
        <p:txBody>
          <a:bodyPr/>
          <a:lstStyle/>
          <a:p>
            <a:r>
              <a:rPr kumimoji="1" lang="ja-JP" altLang="en-US" dirty="0" smtClean="0"/>
              <a:t>参考資料</a:t>
            </a:r>
            <a:endParaRPr kumimoji="1" lang="ja-JP" altLang="en-US" dirty="0"/>
          </a:p>
        </p:txBody>
      </p:sp>
      <p:sp>
        <p:nvSpPr>
          <p:cNvPr id="3"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18</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166478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6728" y="2708921"/>
            <a:ext cx="948688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1010070" y="3501008"/>
            <a:ext cx="1478567"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321511" y="3500996"/>
            <a:ext cx="7382695"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830960" y="3789026"/>
            <a:ext cx="1758657"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57083" y="3998340"/>
            <a:ext cx="551255"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4060266" y="3897136"/>
            <a:ext cx="464934"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325073" y="3891763"/>
            <a:ext cx="418421"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635440" y="3994707"/>
            <a:ext cx="447519"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704684" y="4771700"/>
            <a:ext cx="504840"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746913" y="5166609"/>
            <a:ext cx="554935"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703026" y="4597346"/>
            <a:ext cx="261966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61866" y="6021274"/>
            <a:ext cx="1392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38985" y="3140954"/>
            <a:ext cx="1190757" cy="338554"/>
          </a:xfrm>
          <a:prstGeom prst="rect">
            <a:avLst/>
          </a:prstGeom>
          <a:noFill/>
        </p:spPr>
        <p:txBody>
          <a:bodyPr wrap="square" lIns="91420" tIns="45713" rIns="91420"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941175" y="5517734"/>
            <a:ext cx="2381515" cy="500123"/>
          </a:xfrm>
          <a:prstGeom prst="rect">
            <a:avLst/>
          </a:prstGeom>
          <a:noFill/>
        </p:spPr>
        <p:txBody>
          <a:bodyPr wrap="square" lIns="91420" tIns="45713" rIns="91420" bIns="45713"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533492" y="4386590"/>
            <a:ext cx="1050220" cy="338540"/>
          </a:xfrm>
          <a:prstGeom prst="rect">
            <a:avLst/>
          </a:prstGeom>
          <a:noFill/>
        </p:spPr>
        <p:txBody>
          <a:bodyPr wrap="square" lIns="91420" tIns="45713" rIns="91420"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4020836" y="4581114"/>
            <a:ext cx="952607" cy="526898"/>
          </a:xfrm>
          <a:prstGeom prst="rect">
            <a:avLst/>
          </a:prstGeom>
        </p:spPr>
      </p:pic>
      <p:sp>
        <p:nvSpPr>
          <p:cNvPr id="55" name="角丸四角形 54"/>
          <p:cNvSpPr/>
          <p:nvPr/>
        </p:nvSpPr>
        <p:spPr>
          <a:xfrm>
            <a:off x="2545549" y="2903458"/>
            <a:ext cx="4445494"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658496" y="5301194"/>
            <a:ext cx="2935673"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632656" y="4221631"/>
            <a:ext cx="295293" cy="920889"/>
          </a:xfrm>
          <a:prstGeom prst="rect">
            <a:avLst/>
          </a:prstGeom>
        </p:spPr>
      </p:pic>
      <p:pic>
        <p:nvPicPr>
          <p:cNvPr id="8" name="図 7" descr="health_0180.wmf"/>
          <p:cNvPicPr>
            <a:picLocks noChangeAspect="1"/>
          </p:cNvPicPr>
          <p:nvPr/>
        </p:nvPicPr>
        <p:blipFill>
          <a:blip r:embed="rId5" cstate="print"/>
          <a:stretch>
            <a:fillRect/>
          </a:stretch>
        </p:blipFill>
        <p:spPr>
          <a:xfrm>
            <a:off x="4899819" y="4509108"/>
            <a:ext cx="952606" cy="695910"/>
          </a:xfrm>
          <a:prstGeom prst="rect">
            <a:avLst/>
          </a:prstGeom>
        </p:spPr>
      </p:pic>
      <p:sp>
        <p:nvSpPr>
          <p:cNvPr id="48" name="円/楕円 47"/>
          <p:cNvSpPr/>
          <p:nvPr/>
        </p:nvSpPr>
        <p:spPr>
          <a:xfrm>
            <a:off x="6072770" y="3645010"/>
            <a:ext cx="2344433"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188538" y="3284977"/>
            <a:ext cx="952606" cy="604665"/>
          </a:xfrm>
          <a:prstGeom prst="rect">
            <a:avLst/>
          </a:prstGeom>
        </p:spPr>
      </p:pic>
      <p:pic>
        <p:nvPicPr>
          <p:cNvPr id="6" name="図 5" descr="health_0166.wmf"/>
          <p:cNvPicPr>
            <a:picLocks noChangeAspect="1"/>
          </p:cNvPicPr>
          <p:nvPr/>
        </p:nvPicPr>
        <p:blipFill>
          <a:blip r:embed="rId7" cstate="print"/>
          <a:stretch>
            <a:fillRect/>
          </a:stretch>
        </p:blipFill>
        <p:spPr>
          <a:xfrm>
            <a:off x="8188547" y="3573005"/>
            <a:ext cx="873221" cy="559721"/>
          </a:xfrm>
          <a:prstGeom prst="rect">
            <a:avLst/>
          </a:prstGeom>
        </p:spPr>
      </p:pic>
      <p:pic>
        <p:nvPicPr>
          <p:cNvPr id="32" name="図 31" descr="build34.wmf"/>
          <p:cNvPicPr>
            <a:picLocks noChangeAspect="1"/>
          </p:cNvPicPr>
          <p:nvPr/>
        </p:nvPicPr>
        <p:blipFill>
          <a:blip r:embed="rId8" cstate="print"/>
          <a:stretch>
            <a:fillRect/>
          </a:stretch>
        </p:blipFill>
        <p:spPr>
          <a:xfrm>
            <a:off x="7024938" y="3284978"/>
            <a:ext cx="746207" cy="520673"/>
          </a:xfrm>
          <a:prstGeom prst="rect">
            <a:avLst/>
          </a:prstGeom>
        </p:spPr>
      </p:pic>
      <p:pic>
        <p:nvPicPr>
          <p:cNvPr id="9" name="図 8" descr="health_0047.wmf"/>
          <p:cNvPicPr>
            <a:picLocks noChangeAspect="1"/>
          </p:cNvPicPr>
          <p:nvPr/>
        </p:nvPicPr>
        <p:blipFill>
          <a:blip r:embed="rId9" cstate="print"/>
          <a:stretch>
            <a:fillRect/>
          </a:stretch>
        </p:blipFill>
        <p:spPr>
          <a:xfrm>
            <a:off x="7461599" y="3530648"/>
            <a:ext cx="735717" cy="690426"/>
          </a:xfrm>
          <a:prstGeom prst="rect">
            <a:avLst/>
          </a:prstGeom>
        </p:spPr>
      </p:pic>
      <p:sp>
        <p:nvSpPr>
          <p:cNvPr id="39" name="テキスト ボックス 38"/>
          <p:cNvSpPr txBox="1"/>
          <p:nvPr/>
        </p:nvSpPr>
        <p:spPr>
          <a:xfrm>
            <a:off x="6298571" y="3873474"/>
            <a:ext cx="3284938" cy="1092593"/>
          </a:xfrm>
          <a:prstGeom prst="rect">
            <a:avLst/>
          </a:prstGeom>
          <a:noFill/>
        </p:spPr>
        <p:txBody>
          <a:bodyPr wrap="square" lIns="91420" tIns="45713" rIns="91420"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srgbClr val="FF0000"/>
                </a:solidFill>
                <a:latin typeface="ＭＳ Ｐゴシック"/>
              </a:rPr>
              <a:t>・小規模多機能型居宅介護</a:t>
            </a:r>
            <a:endParaRPr lang="en-US" altLang="ja-JP" sz="800" spc="-100" dirty="0">
              <a:solidFill>
                <a:srgbClr val="FF0000"/>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a:t>
            </a:r>
            <a:r>
              <a:rPr lang="ja-JP" altLang="en-US" sz="800" spc="-100" dirty="0"/>
              <a:t>入所生活</a:t>
            </a:r>
            <a:r>
              <a:rPr lang="ja-JP" altLang="en-US" sz="800" spc="-100" dirty="0" smtClean="0"/>
              <a:t>介護</a:t>
            </a:r>
            <a:endParaRPr lang="en-US" altLang="ja-JP" sz="800" spc="-100" dirty="0" smtClean="0"/>
          </a:p>
          <a:p>
            <a:r>
              <a:rPr lang="ja-JP" altLang="en-US" sz="800" spc="-100" dirty="0"/>
              <a:t>・福祉</a:t>
            </a:r>
            <a:r>
              <a:rPr lang="ja-JP" altLang="en-US" sz="800" spc="-100" dirty="0" smtClean="0"/>
              <a:t>用具</a:t>
            </a:r>
            <a:endParaRPr lang="en-US" altLang="ja-JP" sz="800" spc="-100" dirty="0"/>
          </a:p>
          <a:p>
            <a:r>
              <a:rPr lang="ja-JP" altLang="en-US" sz="800" spc="-100" dirty="0">
                <a:solidFill>
                  <a:srgbClr val="FF0000"/>
                </a:solidFill>
              </a:rPr>
              <a:t>・</a:t>
            </a:r>
            <a:r>
              <a:rPr lang="en-US" altLang="ja-JP" sz="800" spc="-100" dirty="0">
                <a:solidFill>
                  <a:srgbClr val="FF0000"/>
                </a:solidFill>
              </a:rPr>
              <a:t>24</a:t>
            </a:r>
            <a:r>
              <a:rPr lang="ja-JP" altLang="en-US" sz="800" spc="-100" dirty="0">
                <a:solidFill>
                  <a:srgbClr val="FF0000"/>
                </a:solidFill>
              </a:rPr>
              <a:t>時間対応の訪問サービス</a:t>
            </a:r>
            <a:endParaRPr lang="en-US" altLang="ja-JP" sz="800" spc="-100" dirty="0">
              <a:solidFill>
                <a:srgbClr val="FF0000"/>
              </a:solidFill>
            </a:endParaRPr>
          </a:p>
          <a:p>
            <a:r>
              <a:rPr lang="ja-JP" altLang="en-US" sz="800" spc="-100" dirty="0">
                <a:solidFill>
                  <a:srgbClr val="FF0000"/>
                </a:solidFill>
              </a:rPr>
              <a:t>・複合型サービス</a:t>
            </a:r>
            <a:endParaRPr lang="en-US" altLang="ja-JP" sz="800" spc="-100" dirty="0">
              <a:solidFill>
                <a:srgbClr val="FF0000"/>
              </a:solidFill>
            </a:endParaRPr>
          </a:p>
          <a:p>
            <a:r>
              <a:rPr lang="en-US" altLang="ja-JP" sz="800" spc="-100" dirty="0">
                <a:solidFill>
                  <a:srgbClr val="FF0000"/>
                </a:solidFill>
              </a:rPr>
              <a:t>  </a:t>
            </a:r>
            <a:r>
              <a:rPr lang="ja-JP" altLang="en-US" sz="800" spc="-100" dirty="0">
                <a:solidFill>
                  <a:srgbClr val="FF0000"/>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941118" y="5157178"/>
            <a:ext cx="1762760"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404448" y="5323465"/>
            <a:ext cx="659498" cy="551017"/>
          </a:xfrm>
          <a:prstGeom prst="rect">
            <a:avLst/>
          </a:prstGeom>
        </p:spPr>
      </p:pic>
      <p:sp>
        <p:nvSpPr>
          <p:cNvPr id="78" name="角丸四角形吹き出し 77"/>
          <p:cNvSpPr/>
          <p:nvPr/>
        </p:nvSpPr>
        <p:spPr>
          <a:xfrm>
            <a:off x="2210542" y="5373199"/>
            <a:ext cx="144722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120818" y="3506484"/>
            <a:ext cx="904237" cy="498566"/>
          </a:xfrm>
          <a:prstGeom prst="rect">
            <a:avLst/>
          </a:prstGeom>
        </p:spPr>
      </p:pic>
      <p:sp>
        <p:nvSpPr>
          <p:cNvPr id="65" name="テキスト ボックス 64"/>
          <p:cNvSpPr txBox="1"/>
          <p:nvPr/>
        </p:nvSpPr>
        <p:spPr>
          <a:xfrm>
            <a:off x="8125721" y="3985371"/>
            <a:ext cx="1717283" cy="1261870"/>
          </a:xfrm>
          <a:prstGeom prst="rect">
            <a:avLst/>
          </a:prstGeom>
          <a:noFill/>
        </p:spPr>
        <p:txBody>
          <a:bodyPr wrap="square" lIns="91420" tIns="45713" rIns="91420"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srgbClr val="FF0000"/>
                </a:solidFill>
                <a:latin typeface="ＭＳ Ｐゴシック"/>
              </a:rPr>
              <a:t>・</a:t>
            </a:r>
            <a:r>
              <a:rPr lang="ja-JP" altLang="en-US" sz="800" spc="-100" dirty="0">
                <a:solidFill>
                  <a:srgbClr val="FF0000"/>
                </a:solidFill>
                <a:latin typeface="Arial" charset="0"/>
              </a:rPr>
              <a:t>認知症共同生活</a:t>
            </a:r>
            <a:r>
              <a:rPr lang="ja-JP" altLang="en-US" sz="800" spc="-100" dirty="0" smtClean="0">
                <a:solidFill>
                  <a:srgbClr val="FF0000"/>
                </a:solidFill>
                <a:latin typeface="Arial" charset="0"/>
              </a:rPr>
              <a:t>介護</a:t>
            </a:r>
            <a:endParaRPr lang="en-US" altLang="ja-JP" sz="800" spc="-100" dirty="0" smtClean="0">
              <a:solidFill>
                <a:srgbClr val="FF0000"/>
              </a:solidFill>
              <a:latin typeface="Arial" charset="0"/>
            </a:endParaRPr>
          </a:p>
          <a:p>
            <a:r>
              <a:rPr lang="ja-JP" altLang="en-US" sz="800" spc="-100" dirty="0" smtClean="0">
                <a:latin typeface="Arial" charset="0"/>
              </a:rPr>
              <a:t>・特定施設入居者</a:t>
            </a:r>
            <a:endParaRPr lang="en-US" altLang="ja-JP" sz="800" spc="-100" dirty="0" smtClean="0">
              <a:latin typeface="Arial" charset="0"/>
            </a:endParaRPr>
          </a:p>
          <a:p>
            <a:r>
              <a:rPr lang="ja-JP" altLang="en-US" sz="800" spc="-100" dirty="0" smtClean="0">
                <a:solidFill>
                  <a:srgbClr val="FF0000"/>
                </a:solidFill>
                <a:latin typeface="Arial" charset="0"/>
              </a:rPr>
              <a:t>・地域密着型特定施設入居者</a:t>
            </a:r>
            <a:endParaRPr lang="en-US" altLang="ja-JP" sz="800" spc="-100" dirty="0" smtClean="0">
              <a:solidFill>
                <a:srgbClr val="FF0000"/>
              </a:solidFill>
              <a:latin typeface="Arial" charset="0"/>
            </a:endParaRPr>
          </a:p>
          <a:p>
            <a:r>
              <a:rPr lang="ja-JP" altLang="en-US" sz="800" spc="-100" dirty="0" smtClean="0">
                <a:solidFill>
                  <a:srgbClr val="FF0000"/>
                </a:solidFill>
                <a:latin typeface="Arial" charset="0"/>
              </a:rPr>
              <a:t>・地域密着型介護老人福祉施設入所者</a:t>
            </a:r>
            <a:endParaRPr lang="en-US" altLang="ja-JP" sz="800" spc="-100" dirty="0" smtClean="0">
              <a:solidFill>
                <a:srgbClr val="FF0000"/>
              </a:solidFill>
              <a:latin typeface="Arial" charset="0"/>
            </a:endParaRPr>
          </a:p>
          <a:p>
            <a:r>
              <a:rPr lang="ja-JP" altLang="en-US" sz="800" spc="-100" dirty="0">
                <a:latin typeface="Arial" charset="0"/>
              </a:rPr>
              <a:t>　</a:t>
            </a:r>
            <a:r>
              <a:rPr lang="ja-JP" altLang="en-US" sz="800" spc="-100" dirty="0" smtClean="0">
                <a:latin typeface="Arial" charset="0"/>
              </a:rPr>
              <a:t>生活介護</a:t>
            </a:r>
            <a:r>
              <a:rPr lang="ja-JP" altLang="en-US" sz="800" spc="-100" dirty="0">
                <a:latin typeface="Arial" charset="0"/>
              </a:rPr>
              <a:t>　</a:t>
            </a:r>
            <a:r>
              <a:rPr lang="ja-JP" altLang="en-US" sz="800" spc="-100" dirty="0" smtClean="0">
                <a:solidFill>
                  <a:srgbClr val="FF0000"/>
                </a:solidFill>
                <a:latin typeface="Arial" charset="0"/>
              </a:rPr>
              <a:t>　　　　　　　　　　　　　　　　</a:t>
            </a:r>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1200" spc="-100" dirty="0">
              <a:solidFill>
                <a:prstClr val="black"/>
              </a:solidFill>
              <a:latin typeface="ＭＳ Ｐゴシック"/>
            </a:endParaRPr>
          </a:p>
        </p:txBody>
      </p:sp>
      <p:sp>
        <p:nvSpPr>
          <p:cNvPr id="35" name="円/楕円 34"/>
          <p:cNvSpPr/>
          <p:nvPr/>
        </p:nvSpPr>
        <p:spPr>
          <a:xfrm>
            <a:off x="2123041" y="3645010"/>
            <a:ext cx="1897447"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54993" y="3356978"/>
            <a:ext cx="655053"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920097" y="3365466"/>
            <a:ext cx="655055" cy="713030"/>
          </a:xfrm>
          <a:prstGeom prst="rect">
            <a:avLst/>
          </a:prstGeom>
        </p:spPr>
      </p:pic>
      <p:sp>
        <p:nvSpPr>
          <p:cNvPr id="79" name="円/楕円 78"/>
          <p:cNvSpPr/>
          <p:nvPr/>
        </p:nvSpPr>
        <p:spPr>
          <a:xfrm>
            <a:off x="4386890" y="6281922"/>
            <a:ext cx="117243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262089" y="6136779"/>
            <a:ext cx="1323190"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701497" y="3933042"/>
            <a:ext cx="197848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559318" y="5949790"/>
            <a:ext cx="804832" cy="661959"/>
          </a:xfrm>
          <a:prstGeom prst="rect">
            <a:avLst/>
          </a:prstGeom>
        </p:spPr>
      </p:pic>
      <p:pic>
        <p:nvPicPr>
          <p:cNvPr id="5" name="図 4" descr="health_0153.wmf"/>
          <p:cNvPicPr>
            <a:picLocks noChangeAspect="1"/>
          </p:cNvPicPr>
          <p:nvPr/>
        </p:nvPicPr>
        <p:blipFill>
          <a:blip r:embed="rId15" cstate="print"/>
          <a:stretch>
            <a:fillRect/>
          </a:stretch>
        </p:blipFill>
        <p:spPr>
          <a:xfrm>
            <a:off x="4753546" y="6021274"/>
            <a:ext cx="508056" cy="521250"/>
          </a:xfrm>
          <a:prstGeom prst="rect">
            <a:avLst/>
          </a:prstGeom>
        </p:spPr>
      </p:pic>
      <p:sp>
        <p:nvSpPr>
          <p:cNvPr id="47" name="テキスト ボックス 46"/>
          <p:cNvSpPr txBox="1"/>
          <p:nvPr/>
        </p:nvSpPr>
        <p:spPr>
          <a:xfrm>
            <a:off x="3269459" y="6605173"/>
            <a:ext cx="5001181" cy="280721"/>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57921" y="5106735"/>
            <a:ext cx="409133" cy="750252"/>
          </a:xfrm>
          <a:prstGeom prst="rect">
            <a:avLst/>
          </a:prstGeom>
        </p:spPr>
      </p:pic>
      <p:sp>
        <p:nvSpPr>
          <p:cNvPr id="49" name="テキスト ボックス 48"/>
          <p:cNvSpPr txBox="1"/>
          <p:nvPr/>
        </p:nvSpPr>
        <p:spPr>
          <a:xfrm>
            <a:off x="760781" y="4725651"/>
            <a:ext cx="1889386" cy="430873"/>
          </a:xfrm>
          <a:prstGeom prst="rect">
            <a:avLst/>
          </a:prstGeom>
          <a:noFill/>
        </p:spPr>
        <p:txBody>
          <a:bodyPr wrap="square" lIns="91420" tIns="45713" rIns="91420"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67875" y="3800094"/>
            <a:ext cx="1025883"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329687" y="3933055"/>
            <a:ext cx="962406"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39641" y="3041948"/>
            <a:ext cx="549760" cy="603076"/>
          </a:xfrm>
          <a:prstGeom prst="rect">
            <a:avLst/>
          </a:prstGeom>
        </p:spPr>
      </p:pic>
      <p:sp>
        <p:nvSpPr>
          <p:cNvPr id="63" name="正方形/長方形 62"/>
          <p:cNvSpPr/>
          <p:nvPr/>
        </p:nvSpPr>
        <p:spPr>
          <a:xfrm>
            <a:off x="1010059" y="3501008"/>
            <a:ext cx="155963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84059" y="3386700"/>
            <a:ext cx="445016" cy="330332"/>
          </a:xfrm>
          <a:prstGeom prst="rect">
            <a:avLst/>
          </a:prstGeom>
          <a:noFill/>
        </p:spPr>
      </p:pic>
      <p:sp>
        <p:nvSpPr>
          <p:cNvPr id="58" name="正方形/長方形 57"/>
          <p:cNvSpPr/>
          <p:nvPr/>
        </p:nvSpPr>
        <p:spPr>
          <a:xfrm>
            <a:off x="1951852" y="2924944"/>
            <a:ext cx="1329804" cy="677108"/>
          </a:xfrm>
          <a:prstGeom prst="rect">
            <a:avLst/>
          </a:prstGeom>
        </p:spPr>
        <p:txBody>
          <a:bodyPr wrap="none">
            <a:spAutoFit/>
          </a:bodyPr>
          <a:lstStyle/>
          <a:p>
            <a:pPr algn="ctr" defTabSz="914125">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82648" y="5937552"/>
            <a:ext cx="1198201" cy="587778"/>
          </a:xfrm>
          <a:prstGeom prst="rect">
            <a:avLst/>
          </a:prstGeom>
          <a:noFill/>
        </p:spPr>
      </p:pic>
      <p:sp>
        <p:nvSpPr>
          <p:cNvPr id="42" name="テキスト ボックス 41"/>
          <p:cNvSpPr txBox="1"/>
          <p:nvPr/>
        </p:nvSpPr>
        <p:spPr>
          <a:xfrm>
            <a:off x="7169031" y="3126231"/>
            <a:ext cx="2182495" cy="523206"/>
          </a:xfrm>
          <a:prstGeom prst="rect">
            <a:avLst/>
          </a:prstGeom>
          <a:noFill/>
        </p:spPr>
        <p:txBody>
          <a:bodyPr wrap="square" lIns="91420" tIns="45713" rIns="91420"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319169" y="4869227"/>
            <a:ext cx="1261425" cy="215429"/>
          </a:xfrm>
          <a:prstGeom prst="rect">
            <a:avLst/>
          </a:prstGeom>
          <a:noFill/>
        </p:spPr>
        <p:txBody>
          <a:bodyPr wrap="square" lIns="91420" tIns="45713" rIns="91420"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2930" y="43547"/>
            <a:ext cx="9951323" cy="375843"/>
          </a:xfrm>
          <a:prstGeom prst="rect">
            <a:avLst/>
          </a:prstGeom>
          <a:solidFill>
            <a:srgbClr val="FFFF66">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a:t>
            </a:r>
            <a:r>
              <a:rPr lang="ja-JP" altLang="en-US" sz="2000" dirty="0" smtClean="0">
                <a:solidFill>
                  <a:prstClr val="black"/>
                </a:solidFill>
                <a:latin typeface="HGP創英角ｺﾞｼｯｸUB" pitchFamily="50" charset="-128"/>
                <a:ea typeface="HGP創英角ｺﾞｼｯｸUB" pitchFamily="50" charset="-128"/>
              </a:rPr>
              <a:t>ケアシステムにおける地域密着型サービス</a:t>
            </a:r>
            <a:endParaRPr lang="ja-JP" altLang="en-US" sz="2000" dirty="0">
              <a:solidFill>
                <a:prstClr val="black"/>
              </a:solidFill>
              <a:latin typeface="HGP創英角ｺﾞｼｯｸUB" pitchFamily="50" charset="-128"/>
              <a:ea typeface="HGP創英角ｺﾞｼｯｸUB" pitchFamily="50" charset="-128"/>
            </a:endParaRP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919641" y="4365104"/>
            <a:ext cx="359219" cy="711162"/>
          </a:xfrm>
          <a:prstGeom prst="rect">
            <a:avLst/>
          </a:prstGeom>
          <a:noFill/>
        </p:spPr>
      </p:pic>
      <p:sp>
        <p:nvSpPr>
          <p:cNvPr id="80" name="角丸四角形 79"/>
          <p:cNvSpPr/>
          <p:nvPr/>
        </p:nvSpPr>
        <p:spPr bwMode="auto">
          <a:xfrm>
            <a:off x="197986" y="476672"/>
            <a:ext cx="9753485" cy="2412000"/>
          </a:xfrm>
          <a:prstGeom prst="roundRect">
            <a:avLst>
              <a:gd name="adj" fmla="val 6785"/>
            </a:avLst>
          </a:prstGeom>
          <a:solidFill>
            <a:srgbClr val="FFCCCC"/>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a:t>
            </a:r>
            <a:r>
              <a:rPr lang="ja-JP" altLang="en-US" sz="1600" b="1" dirty="0" smtClean="0">
                <a:solidFill>
                  <a:srgbClr val="FF0000"/>
                </a:solidFill>
                <a:latin typeface="HGPｺﾞｼｯｸM" pitchFamily="50" charset="-128"/>
                <a:ea typeface="HGPｺﾞｼｯｸM" pitchFamily="50" charset="-128"/>
              </a:rPr>
              <a:t>が包括的に確保される体制（地域</a:t>
            </a:r>
            <a:r>
              <a:rPr lang="ja-JP" altLang="en-US" sz="1600" b="1" dirty="0">
                <a:solidFill>
                  <a:srgbClr val="FF0000"/>
                </a:solidFill>
                <a:latin typeface="HGPｺﾞｼｯｸM" pitchFamily="50" charset="-128"/>
                <a:ea typeface="HGPｺﾞｼｯｸM" pitchFamily="50" charset="-128"/>
              </a:rPr>
              <a:t>包括</a:t>
            </a:r>
            <a:r>
              <a:rPr lang="ja-JP" altLang="en-US" sz="1600" b="1" dirty="0" smtClean="0">
                <a:solidFill>
                  <a:srgbClr val="FF0000"/>
                </a:solidFill>
                <a:latin typeface="HGPｺﾞｼｯｸM" pitchFamily="50" charset="-128"/>
                <a:ea typeface="HGPｺﾞｼｯｸM" pitchFamily="50" charset="-128"/>
              </a:rPr>
              <a:t>ケアシステム）の</a:t>
            </a:r>
            <a:r>
              <a:rPr lang="ja-JP" altLang="en-US" sz="1600" b="1" dirty="0">
                <a:solidFill>
                  <a:srgbClr val="FF0000"/>
                </a:solidFill>
                <a:latin typeface="HGPｺﾞｼｯｸM" pitchFamily="50" charset="-128"/>
                <a:ea typeface="HGPｺﾞｼｯｸM" pitchFamily="50" charset="-128"/>
              </a:rPr>
              <a:t>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srgbClr val="000000"/>
                </a:solidFill>
                <a:latin typeface="HGPｺﾞｼｯｸM" pitchFamily="50" charset="-128"/>
                <a:ea typeface="HGPｺﾞｼｯｸM" pitchFamily="50" charset="-128"/>
              </a:rPr>
              <a:t>○</a:t>
            </a: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r>
              <a:rPr lang="ja-JP" altLang="en-US" sz="1600" dirty="0" smtClean="0">
                <a:solidFill>
                  <a:prstClr val="black"/>
                </a:solidFill>
                <a:latin typeface="HGPｺﾞｼｯｸM" pitchFamily="50" charset="-128"/>
                <a:ea typeface="HGPｺﾞｼｯｸM" pitchFamily="50" charset="-128"/>
              </a:rPr>
              <a:t>。</a:t>
            </a:r>
            <a:endParaRPr lang="en-US" altLang="ja-JP" sz="1600" dirty="0" smtClean="0">
              <a:solidFill>
                <a:prstClr val="black"/>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smtClean="0">
                <a:solidFill>
                  <a:prstClr val="black"/>
                </a:solidFill>
                <a:latin typeface="HGPｺﾞｼｯｸM" pitchFamily="50" charset="-128"/>
                <a:ea typeface="HGPｺﾞｼｯｸM" pitchFamily="50" charset="-128"/>
              </a:rPr>
              <a:t>○</a:t>
            </a:r>
            <a:r>
              <a:rPr lang="ja-JP" altLang="en-US" sz="1600" dirty="0">
                <a:solidFill>
                  <a:prstClr val="black"/>
                </a:solidFill>
                <a:latin typeface="HGPｺﾞｼｯｸM" pitchFamily="50" charset="-128"/>
                <a:ea typeface="HGPｺﾞｼｯｸM" pitchFamily="50" charset="-128"/>
              </a:rPr>
              <a:t>　</a:t>
            </a:r>
            <a:r>
              <a:rPr lang="ja-JP" altLang="en-US" sz="1600" dirty="0" smtClean="0">
                <a:solidFill>
                  <a:prstClr val="black"/>
                </a:solidFill>
                <a:latin typeface="HGPｺﾞｼｯｸM" pitchFamily="50" charset="-128"/>
                <a:ea typeface="HGPｺﾞｼｯｸM" pitchFamily="50" charset="-128"/>
              </a:rPr>
              <a:t>住み慣れた地域での生活を支えるため、</a:t>
            </a:r>
            <a:r>
              <a:rPr lang="ja-JP" altLang="en-US" sz="1600" b="1" dirty="0" smtClean="0">
                <a:solidFill>
                  <a:srgbClr val="FF0000"/>
                </a:solidFill>
                <a:latin typeface="HGPｺﾞｼｯｸM" pitchFamily="50" charset="-128"/>
                <a:ea typeface="HGPｺﾞｼｯｸM" pitchFamily="50" charset="-128"/>
              </a:rPr>
              <a:t>身近な市町村で提供される「地域密着型サービス」の</a:t>
            </a:r>
            <a:r>
              <a:rPr lang="ja-JP" altLang="en-US" sz="1600" dirty="0" smtClean="0">
                <a:solidFill>
                  <a:srgbClr val="FF0000"/>
                </a:solidFill>
                <a:latin typeface="HGPｺﾞｼｯｸM" pitchFamily="50" charset="-128"/>
                <a:ea typeface="HGPｺﾞｼｯｸM" pitchFamily="50" charset="-128"/>
              </a:rPr>
              <a:t>整備</a:t>
            </a:r>
            <a:r>
              <a:rPr lang="ja-JP" altLang="en-US" sz="1600" b="1" dirty="0" smtClean="0">
                <a:solidFill>
                  <a:srgbClr val="FF0000"/>
                </a:solidFill>
                <a:latin typeface="HGPｺﾞｼｯｸM" pitchFamily="50" charset="-128"/>
                <a:ea typeface="HGPｺﾞｼｯｸM" pitchFamily="50" charset="-128"/>
              </a:rPr>
              <a:t>が進んでいる</a:t>
            </a:r>
            <a:r>
              <a:rPr lang="ja-JP" altLang="en-US" sz="1600" dirty="0" smtClean="0">
                <a:solidFill>
                  <a:prstClr val="black"/>
                </a:solidFill>
                <a:latin typeface="HGPｺﾞｼｯｸM" pitchFamily="50" charset="-128"/>
                <a:ea typeface="HGPｺﾞｼｯｸM" pitchFamily="50" charset="-128"/>
              </a:rPr>
              <a:t>が、整備が</a:t>
            </a:r>
            <a:r>
              <a:rPr lang="ja-JP" altLang="en-US" sz="1600" b="1" dirty="0" smtClean="0">
                <a:solidFill>
                  <a:srgbClr val="FF0000"/>
                </a:solidFill>
                <a:latin typeface="HGPｺﾞｼｯｸM" pitchFamily="50" charset="-128"/>
                <a:ea typeface="HGPｺﾞｼｯｸM" pitchFamily="50" charset="-128"/>
              </a:rPr>
              <a:t>進んでいない自治体へのノウハウの提供が急がれている</a:t>
            </a:r>
            <a:r>
              <a:rPr lang="ja-JP" altLang="en-US" sz="1600" dirty="0" smtClean="0">
                <a:solidFill>
                  <a:prstClr val="black"/>
                </a:solidFill>
                <a:latin typeface="HGPｺﾞｼｯｸM" pitchFamily="50" charset="-128"/>
                <a:ea typeface="HGPｺﾞｼｯｸM" pitchFamily="50" charset="-128"/>
              </a:rPr>
              <a:t>。　</a:t>
            </a:r>
            <a:endParaRPr lang="ja-JP" altLang="en-US" sz="1200" dirty="0">
              <a:solidFill>
                <a:prstClr val="black"/>
              </a:solidFill>
            </a:endParaRPr>
          </a:p>
        </p:txBody>
      </p:sp>
      <p:sp>
        <p:nvSpPr>
          <p:cNvPr id="60" name="角丸四角形 59"/>
          <p:cNvSpPr/>
          <p:nvPr/>
        </p:nvSpPr>
        <p:spPr>
          <a:xfrm>
            <a:off x="5919640" y="3140954"/>
            <a:ext cx="3923973" cy="19831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2772148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27"/>
            <a:ext cx="9864848" cy="679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664" y="26967"/>
            <a:ext cx="1871961" cy="51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424687" y="6274858"/>
            <a:ext cx="56697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2"/>
          <p:cNvSpPr>
            <a:spLocks noGrp="1"/>
          </p:cNvSpPr>
          <p:nvPr>
            <p:ph type="sldNum" sz="quarter" idx="11"/>
          </p:nvPr>
        </p:nvSpPr>
        <p:spPr bwMode="auto">
          <a:xfrm>
            <a:off x="9503872" y="6433378"/>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19</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8310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4" y="116632"/>
            <a:ext cx="9966220" cy="674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664" y="26967"/>
            <a:ext cx="1871961" cy="51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8735712" y="6493966"/>
            <a:ext cx="56697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2"/>
          <p:cNvSpPr>
            <a:spLocks noGrp="1"/>
          </p:cNvSpPr>
          <p:nvPr>
            <p:ph type="sldNum" sz="quarter" idx="11"/>
          </p:nvPr>
        </p:nvSpPr>
        <p:spPr bwMode="auto">
          <a:xfrm>
            <a:off x="9432800" y="6381329"/>
            <a:ext cx="509711" cy="4766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20</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153854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719"/>
            <a:ext cx="9936855" cy="676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664" y="26967"/>
            <a:ext cx="1871961" cy="51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8735712" y="6493966"/>
            <a:ext cx="56697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2"/>
          <p:cNvSpPr>
            <a:spLocks noGrp="1"/>
          </p:cNvSpPr>
          <p:nvPr>
            <p:ph type="sldNum" sz="quarter" idx="11"/>
          </p:nvPr>
        </p:nvSpPr>
        <p:spPr bwMode="auto">
          <a:xfrm>
            <a:off x="9391127" y="6452221"/>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21</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80685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38" y="404664"/>
            <a:ext cx="9279145"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664" y="26967"/>
            <a:ext cx="1871961" cy="51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8861158" y="6471343"/>
            <a:ext cx="56697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2"/>
          <p:cNvSpPr>
            <a:spLocks noGrp="1"/>
          </p:cNvSpPr>
          <p:nvPr>
            <p:ph type="sldNum" sz="quarter" idx="11"/>
          </p:nvPr>
        </p:nvSpPr>
        <p:spPr bwMode="auto">
          <a:xfrm>
            <a:off x="9428129" y="6391984"/>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22</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359045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886585536"/>
              </p:ext>
            </p:extLst>
          </p:nvPr>
        </p:nvGraphicFramePr>
        <p:xfrm>
          <a:off x="131183" y="496511"/>
          <a:ext cx="9721168" cy="6112336"/>
        </p:xfrm>
        <a:graphic>
          <a:graphicData uri="http://schemas.openxmlformats.org/drawingml/2006/table">
            <a:tbl>
              <a:tblPr firstRow="1" bandRow="1">
                <a:tableStyleId>{5940675A-B579-460E-94D1-54222C63F5DA}</a:tableStyleId>
              </a:tblPr>
              <a:tblGrid>
                <a:gridCol w="438300"/>
                <a:gridCol w="6063142"/>
                <a:gridCol w="3219726"/>
              </a:tblGrid>
              <a:tr h="590133">
                <a:tc>
                  <a:txBody>
                    <a:bodyPr/>
                    <a:lstStyle/>
                    <a:p>
                      <a:pPr algn="l"/>
                      <a:r>
                        <a:rPr kumimoji="1" lang="ja-JP" altLang="en-US" sz="1800" dirty="0" smtClean="0">
                          <a:solidFill>
                            <a:srgbClr val="FF0000"/>
                          </a:solidFill>
                          <a:latin typeface="ＭＳ Ｐゴシック" pitchFamily="50" charset="-128"/>
                          <a:ea typeface="ＭＳ Ｐゴシック" pitchFamily="50" charset="-128"/>
                        </a:rPr>
                        <a:t>　</a:t>
                      </a:r>
                      <a:endParaRPr kumimoji="1" lang="ja-JP" altLang="en-US" sz="1800" dirty="0">
                        <a:latin typeface="ＭＳ Ｐゴシック" pitchFamily="50" charset="-128"/>
                        <a:ea typeface="ＭＳ Ｐゴシック" pitchFamily="50" charset="-128"/>
                      </a:endParaRPr>
                    </a:p>
                  </a:txBody>
                  <a:tcPr marL="93097" marR="93097"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accent1"/>
                          </a:solidFill>
                          <a:latin typeface="ＭＳ Ｐゴシック" pitchFamily="50" charset="-128"/>
                          <a:ea typeface="ＭＳ Ｐゴシック" pitchFamily="50" charset="-128"/>
                        </a:rPr>
                        <a:t>都道府県・政令市・中核市</a:t>
                      </a:r>
                      <a:r>
                        <a:rPr kumimoji="1" lang="ja-JP" altLang="en-US" sz="1800" dirty="0" smtClean="0">
                          <a:latin typeface="ＭＳ Ｐゴシック" pitchFamily="50" charset="-128"/>
                          <a:ea typeface="ＭＳ Ｐゴシック" pitchFamily="50" charset="-128"/>
                        </a:rPr>
                        <a:t>が指定・監督を行うサービス</a:t>
                      </a:r>
                      <a:endParaRPr kumimoji="1" lang="ja-JP" altLang="en-US" sz="1800" dirty="0">
                        <a:latin typeface="ＭＳ Ｐゴシック" pitchFamily="50" charset="-128"/>
                        <a:ea typeface="ＭＳ Ｐゴシック" pitchFamily="50" charset="-128"/>
                      </a:endParaRPr>
                    </a:p>
                  </a:txBody>
                  <a:tcPr marL="93097" marR="9309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800" b="1" u="none" dirty="0" smtClean="0">
                          <a:solidFill>
                            <a:srgbClr val="FF0000"/>
                          </a:solidFill>
                          <a:latin typeface="ＭＳ Ｐゴシック" pitchFamily="50" charset="-128"/>
                          <a:ea typeface="ＭＳ Ｐゴシック" pitchFamily="50" charset="-128"/>
                        </a:rPr>
                        <a:t>　</a:t>
                      </a:r>
                      <a:r>
                        <a:rPr kumimoji="1" lang="ja-JP" altLang="en-US" sz="1800" b="1" i="0" u="sng" dirty="0" smtClean="0">
                          <a:solidFill>
                            <a:srgbClr val="FF0000"/>
                          </a:solidFill>
                          <a:latin typeface="ＭＳ Ｐゴシック" pitchFamily="50" charset="-128"/>
                          <a:ea typeface="ＭＳ Ｐゴシック" pitchFamily="50" charset="-128"/>
                        </a:rPr>
                        <a:t>市町村</a:t>
                      </a:r>
                      <a:r>
                        <a:rPr kumimoji="1" lang="ja-JP" altLang="en-US" sz="1800" dirty="0" smtClean="0">
                          <a:solidFill>
                            <a:schemeClr val="tx1"/>
                          </a:solidFill>
                          <a:latin typeface="ＭＳ Ｐゴシック" pitchFamily="50" charset="-128"/>
                          <a:ea typeface="ＭＳ Ｐゴシック" pitchFamily="50" charset="-128"/>
                        </a:rPr>
                        <a:t>が指定・監督を行うサービス</a:t>
                      </a:r>
                      <a:endParaRPr kumimoji="1" lang="ja-JP" altLang="en-US" sz="1800" dirty="0">
                        <a:solidFill>
                          <a:schemeClr val="tx1"/>
                        </a:solidFill>
                        <a:latin typeface="ＭＳ Ｐゴシック" pitchFamily="50" charset="-128"/>
                        <a:ea typeface="ＭＳ Ｐゴシック" pitchFamily="50" charset="-128"/>
                      </a:endParaRPr>
                    </a:p>
                  </a:txBody>
                  <a:tcPr marL="93097" marR="9309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168000">
                <a:tc>
                  <a:txBody>
                    <a:bodyPr/>
                    <a:lstStyle/>
                    <a:p>
                      <a:pPr algn="ctr"/>
                      <a:r>
                        <a:rPr kumimoji="1" lang="ja-JP" altLang="en-US" sz="1400" dirty="0" smtClean="0">
                          <a:solidFill>
                            <a:srgbClr val="FF0000"/>
                          </a:solidFill>
                          <a:latin typeface="ＭＳ Ｐゴシック" pitchFamily="50" charset="-128"/>
                          <a:ea typeface="ＭＳ Ｐゴシック" pitchFamily="50" charset="-128"/>
                        </a:rPr>
                        <a:t>介護給付</a:t>
                      </a:r>
                      <a:r>
                        <a:rPr kumimoji="1" lang="ja-JP" altLang="en-US" sz="1400" dirty="0" smtClean="0">
                          <a:latin typeface="ＭＳ Ｐゴシック" pitchFamily="50" charset="-128"/>
                          <a:ea typeface="ＭＳ Ｐゴシック" pitchFamily="50" charset="-128"/>
                        </a:rPr>
                        <a:t>を行うサービス</a:t>
                      </a:r>
                      <a:endParaRPr kumimoji="1" lang="ja-JP" altLang="en-US" sz="1800" dirty="0">
                        <a:latin typeface="ＭＳ Ｐゴシック" pitchFamily="50" charset="-128"/>
                        <a:ea typeface="ＭＳ Ｐゴシック" pitchFamily="50" charset="-128"/>
                      </a:endParaRPr>
                    </a:p>
                  </a:txBody>
                  <a:tcPr marL="93097" marR="93097"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kumimoji="1" lang="ja-JP" altLang="en-US" sz="1800" dirty="0">
                        <a:latin typeface="ＭＳ Ｐゴシック" pitchFamily="50" charset="-128"/>
                        <a:ea typeface="ＭＳ Ｐゴシック" pitchFamily="50" charset="-128"/>
                      </a:endParaRPr>
                    </a:p>
                  </a:txBody>
                  <a:tcPr marL="93097" marR="93097">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800" dirty="0" smtClean="0">
                          <a:latin typeface="ＭＳ Ｐゴシック" pitchFamily="50" charset="-128"/>
                          <a:ea typeface="ＭＳ Ｐゴシック" pitchFamily="50" charset="-128"/>
                        </a:rPr>
                        <a:t>　　</a:t>
                      </a:r>
                      <a:endParaRPr kumimoji="1" lang="ja-JP" altLang="en-US" sz="1800" dirty="0">
                        <a:latin typeface="ＭＳ Ｐゴシック" pitchFamily="50" charset="-128"/>
                        <a:ea typeface="ＭＳ Ｐゴシック" pitchFamily="50" charset="-128"/>
                      </a:endParaRPr>
                    </a:p>
                  </a:txBody>
                  <a:tcPr marL="93097" marR="93097"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304256">
                <a:tc>
                  <a:txBody>
                    <a:bodyPr/>
                    <a:lstStyle/>
                    <a:p>
                      <a:pPr algn="ctr"/>
                      <a:r>
                        <a:rPr kumimoji="1" lang="ja-JP" altLang="en-US" sz="1400" dirty="0" smtClean="0">
                          <a:solidFill>
                            <a:srgbClr val="FF0000"/>
                          </a:solidFill>
                          <a:latin typeface="ＭＳ Ｐゴシック" pitchFamily="50" charset="-128"/>
                          <a:ea typeface="ＭＳ Ｐゴシック" pitchFamily="50" charset="-128"/>
                        </a:rPr>
                        <a:t>予防給付</a:t>
                      </a:r>
                      <a:r>
                        <a:rPr kumimoji="1" lang="ja-JP" altLang="en-US" sz="1400" dirty="0" smtClean="0">
                          <a:latin typeface="ＭＳ Ｐゴシック" pitchFamily="50" charset="-128"/>
                          <a:ea typeface="ＭＳ Ｐゴシック" pitchFamily="50" charset="-128"/>
                        </a:rPr>
                        <a:t>を行うサービス</a:t>
                      </a:r>
                    </a:p>
                    <a:p>
                      <a:endParaRPr kumimoji="1" lang="ja-JP" altLang="en-US" sz="1400" dirty="0" smtClean="0">
                        <a:latin typeface="ＭＳ Ｐゴシック" pitchFamily="50" charset="-128"/>
                        <a:ea typeface="ＭＳ Ｐゴシック" pitchFamily="50" charset="-128"/>
                      </a:endParaRPr>
                    </a:p>
                    <a:p>
                      <a:pPr algn="ctr"/>
                      <a:endParaRPr kumimoji="1" lang="ja-JP" altLang="en-US" sz="1400" dirty="0">
                        <a:latin typeface="ＭＳ Ｐゴシック" pitchFamily="50" charset="-128"/>
                        <a:ea typeface="ＭＳ Ｐゴシック" pitchFamily="50" charset="-128"/>
                      </a:endParaRPr>
                    </a:p>
                  </a:txBody>
                  <a:tcPr marL="93097" marR="93097"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u="sng" dirty="0" smtClean="0">
                          <a:solidFill>
                            <a:srgbClr val="0070C0"/>
                          </a:solidFill>
                          <a:latin typeface="ＭＳ Ｐゴシック" pitchFamily="50" charset="-128"/>
                          <a:ea typeface="ＭＳ Ｐゴシック" pitchFamily="50" charset="-128"/>
                        </a:rPr>
                        <a:t>都道府県・政令市・中核市</a:t>
                      </a:r>
                      <a:r>
                        <a:rPr kumimoji="1" lang="ja-JP" altLang="en-US" sz="1400" dirty="0" smtClean="0">
                          <a:latin typeface="ＭＳ Ｐゴシック" pitchFamily="50" charset="-128"/>
                          <a:ea typeface="ＭＳ Ｐゴシック" pitchFamily="50" charset="-128"/>
                        </a:rPr>
                        <a:t>が指定・監督を行うサービス</a:t>
                      </a:r>
                      <a:endParaRPr kumimoji="1" lang="ja-JP" altLang="en-US" sz="1400" dirty="0">
                        <a:latin typeface="ＭＳ Ｐゴシック" pitchFamily="50" charset="-128"/>
                        <a:ea typeface="ＭＳ Ｐゴシック" pitchFamily="50" charset="-128"/>
                      </a:endParaRPr>
                    </a:p>
                  </a:txBody>
                  <a:tcPr marL="93097" marR="9309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u="sng" dirty="0" smtClean="0">
                          <a:solidFill>
                            <a:srgbClr val="0070C0"/>
                          </a:solidFill>
                          <a:latin typeface="ＭＳ Ｐゴシック" pitchFamily="50" charset="-128"/>
                          <a:ea typeface="ＭＳ Ｐゴシック" pitchFamily="50" charset="-128"/>
                        </a:rPr>
                        <a:t>市町村</a:t>
                      </a:r>
                      <a:r>
                        <a:rPr kumimoji="1" lang="ja-JP" altLang="en-US" sz="1400" dirty="0" smtClean="0">
                          <a:latin typeface="ＭＳ Ｐゴシック" pitchFamily="50" charset="-128"/>
                          <a:ea typeface="ＭＳ Ｐゴシック" pitchFamily="50" charset="-128"/>
                        </a:rPr>
                        <a:t>が指定・監督を行うサービス</a:t>
                      </a:r>
                      <a:endParaRPr kumimoji="1" lang="ja-JP" altLang="en-US" sz="1400" dirty="0">
                        <a:latin typeface="ＭＳ Ｐゴシック" pitchFamily="50" charset="-128"/>
                        <a:ea typeface="ＭＳ Ｐゴシック" pitchFamily="50" charset="-128"/>
                      </a:endParaRPr>
                    </a:p>
                  </a:txBody>
                  <a:tcPr marL="93097" marR="9309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1" name="角丸四角形 10"/>
          <p:cNvSpPr/>
          <p:nvPr/>
        </p:nvSpPr>
        <p:spPr bwMode="auto">
          <a:xfrm>
            <a:off x="6740581" y="4517488"/>
            <a:ext cx="3054756" cy="1314451"/>
          </a:xfrm>
          <a:prstGeom prst="roundRect">
            <a:avLst/>
          </a:prstGeom>
          <a:solidFill>
            <a:srgbClr val="FFCC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l" fontAlgn="auto">
              <a:spcBef>
                <a:spcPts val="0"/>
              </a:spcBef>
              <a:spcAft>
                <a:spcPts val="0"/>
              </a:spcAft>
              <a:defRPr/>
            </a:pPr>
            <a:endParaRPr lang="en-US" altLang="ja-JP" sz="1300" dirty="0">
              <a:solidFill>
                <a:prstClr val="black"/>
              </a:solidFill>
              <a:latin typeface="ＭＳ Ｐゴシック" pitchFamily="50" charset="-128"/>
            </a:endParaRPr>
          </a:p>
        </p:txBody>
      </p:sp>
      <p:sp>
        <p:nvSpPr>
          <p:cNvPr id="7191" name="テキスト ボックス 11"/>
          <p:cNvSpPr txBox="1">
            <a:spLocks noChangeArrowheads="1"/>
          </p:cNvSpPr>
          <p:nvPr/>
        </p:nvSpPr>
        <p:spPr bwMode="auto">
          <a:xfrm>
            <a:off x="6681951" y="4599738"/>
            <a:ext cx="3428210" cy="1310615"/>
          </a:xfrm>
          <a:prstGeom prst="rect">
            <a:avLst/>
          </a:prstGeom>
          <a:noFill/>
          <a:ln w="9525">
            <a:noFill/>
            <a:miter lim="800000"/>
            <a:headEnd/>
            <a:tailEnd/>
          </a:ln>
        </p:spPr>
        <p:txBody>
          <a:bodyPr wrap="square">
            <a:spAutoFit/>
          </a:bodyPr>
          <a:lstStyle/>
          <a:p>
            <a:pPr algn="l" fontAlgn="auto">
              <a:lnSpc>
                <a:spcPts val="1900"/>
              </a:lnSpc>
              <a:spcBef>
                <a:spcPts val="0"/>
              </a:spcBef>
              <a:spcAft>
                <a:spcPts val="0"/>
              </a:spcAft>
            </a:pPr>
            <a:r>
              <a:rPr lang="ja-JP" altLang="en-US" sz="1400" b="1" dirty="0">
                <a:solidFill>
                  <a:prstClr val="black"/>
                </a:solidFill>
                <a:latin typeface="ＭＳ Ｐゴシック" pitchFamily="50" charset="-128"/>
                <a:ea typeface="ＭＳ Ｐゴシック"/>
              </a:rPr>
              <a:t>◎地域密着型介護予防サービス</a:t>
            </a:r>
            <a:endParaRPr lang="en-US" altLang="ja-JP" sz="1400" b="1" dirty="0">
              <a:solidFill>
                <a:prstClr val="black"/>
              </a:solidFill>
              <a:latin typeface="ＭＳ Ｐゴシック" pitchFamily="50" charset="-128"/>
              <a:ea typeface="ＭＳ Ｐゴシック"/>
            </a:endParaRPr>
          </a:p>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　○介護予防認知症対応型通所介護</a:t>
            </a:r>
            <a:endParaRPr lang="en-US" altLang="ja-JP" sz="1300" dirty="0">
              <a:solidFill>
                <a:prstClr val="black"/>
              </a:solidFill>
              <a:latin typeface="ＭＳ Ｐゴシック" pitchFamily="50" charset="-128"/>
              <a:ea typeface="ＭＳ Ｐゴシック"/>
            </a:endParaRPr>
          </a:p>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　○介護予防小規模多機能型居宅介護</a:t>
            </a:r>
            <a:endParaRPr lang="en-US" altLang="ja-JP" sz="1300" dirty="0">
              <a:solidFill>
                <a:prstClr val="black"/>
              </a:solidFill>
              <a:latin typeface="ＭＳ Ｐゴシック" pitchFamily="50" charset="-128"/>
              <a:ea typeface="ＭＳ Ｐゴシック"/>
            </a:endParaRPr>
          </a:p>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　○介護予防認知症対応型共同生活介護</a:t>
            </a:r>
            <a:endParaRPr lang="en-US" altLang="ja-JP" sz="1300" dirty="0">
              <a:solidFill>
                <a:prstClr val="black"/>
              </a:solidFill>
              <a:latin typeface="ＭＳ Ｐゴシック" pitchFamily="50" charset="-128"/>
              <a:ea typeface="ＭＳ Ｐゴシック"/>
            </a:endParaRPr>
          </a:p>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　　　（グループホーム）</a:t>
            </a:r>
            <a:endParaRPr lang="en-US" altLang="ja-JP" sz="1300" dirty="0">
              <a:solidFill>
                <a:prstClr val="black"/>
              </a:solidFill>
              <a:latin typeface="ＭＳ Ｐゴシック" pitchFamily="50" charset="-128"/>
              <a:ea typeface="ＭＳ Ｐゴシック"/>
            </a:endParaRPr>
          </a:p>
        </p:txBody>
      </p:sp>
      <p:sp>
        <p:nvSpPr>
          <p:cNvPr id="7192" name="Rectangle 2"/>
          <p:cNvSpPr>
            <a:spLocks noChangeArrowheads="1"/>
          </p:cNvSpPr>
          <p:nvPr/>
        </p:nvSpPr>
        <p:spPr bwMode="auto">
          <a:xfrm>
            <a:off x="53750" y="1563905"/>
            <a:ext cx="184731" cy="369332"/>
          </a:xfrm>
          <a:prstGeom prst="rect">
            <a:avLst/>
          </a:prstGeom>
          <a:noFill/>
          <a:ln w="9525">
            <a:noFill/>
            <a:miter lim="800000"/>
            <a:headEnd/>
            <a:tailEnd/>
          </a:ln>
        </p:spPr>
        <p:txBody>
          <a:bodyPr wrap="none" anchor="ctr">
            <a:spAutoFit/>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9" name="角丸四角形 8"/>
          <p:cNvSpPr/>
          <p:nvPr/>
        </p:nvSpPr>
        <p:spPr bwMode="auto">
          <a:xfrm>
            <a:off x="6739684" y="1158700"/>
            <a:ext cx="3054756" cy="3024000"/>
          </a:xfrm>
          <a:prstGeom prst="roundRect">
            <a:avLst>
              <a:gd name="adj" fmla="val 4124"/>
            </a:avLst>
          </a:prstGeom>
          <a:solidFill>
            <a:srgbClr val="FF99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l" fontAlgn="auto">
              <a:spcBef>
                <a:spcPts val="0"/>
              </a:spcBef>
              <a:spcAft>
                <a:spcPts val="0"/>
              </a:spcAft>
              <a:defRPr/>
            </a:pPr>
            <a:endParaRPr lang="en-US" altLang="ja-JP" sz="1300" dirty="0">
              <a:solidFill>
                <a:prstClr val="black"/>
              </a:solidFill>
              <a:latin typeface="ＭＳ Ｐゴシック" pitchFamily="50" charset="-128"/>
            </a:endParaRPr>
          </a:p>
        </p:txBody>
      </p:sp>
      <p:sp>
        <p:nvSpPr>
          <p:cNvPr id="7197" name="テキスト ボックス 9"/>
          <p:cNvSpPr txBox="1">
            <a:spLocks noChangeArrowheads="1"/>
          </p:cNvSpPr>
          <p:nvPr/>
        </p:nvSpPr>
        <p:spPr bwMode="auto">
          <a:xfrm>
            <a:off x="6681951" y="1147916"/>
            <a:ext cx="3170398" cy="3093154"/>
          </a:xfrm>
          <a:prstGeom prst="rect">
            <a:avLst/>
          </a:prstGeom>
          <a:noFill/>
          <a:ln w="9525">
            <a:noFill/>
            <a:miter lim="800000"/>
            <a:headEnd/>
            <a:tailEnd/>
          </a:ln>
        </p:spPr>
        <p:txBody>
          <a:bodyPr wrap="square">
            <a:spAutoFit/>
          </a:bodyPr>
          <a:lstStyle/>
          <a:p>
            <a:pPr algn="l" fontAlgn="auto">
              <a:lnSpc>
                <a:spcPts val="1800"/>
              </a:lnSpc>
              <a:spcBef>
                <a:spcPts val="0"/>
              </a:spcBef>
              <a:spcAft>
                <a:spcPts val="0"/>
              </a:spcAft>
            </a:pPr>
            <a:r>
              <a:rPr lang="ja-JP" altLang="en-US" sz="1400" b="1" dirty="0">
                <a:solidFill>
                  <a:prstClr val="black"/>
                </a:solidFill>
                <a:latin typeface="ＭＳ Ｐゴシック" pitchFamily="50" charset="-128"/>
                <a:ea typeface="ＭＳ Ｐゴシック"/>
              </a:rPr>
              <a:t>◎地域密着型介護サービス</a:t>
            </a:r>
            <a:endParaRPr lang="en-US" altLang="ja-JP" sz="1400" b="1"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○定期巡回・随時対応型訪問介護看護</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○夜間対応型訪問介護</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○認知症対応型通所介護</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○小規模多機能型居宅</a:t>
            </a:r>
            <a:r>
              <a:rPr lang="ja-JP" altLang="en-US" sz="1300" dirty="0" smtClean="0">
                <a:solidFill>
                  <a:prstClr val="black"/>
                </a:solidFill>
                <a:latin typeface="ＭＳ Ｐゴシック" pitchFamily="50" charset="-128"/>
                <a:ea typeface="ＭＳ Ｐゴシック"/>
              </a:rPr>
              <a:t>介護</a:t>
            </a:r>
            <a:endParaRPr lang="en-US" altLang="ja-JP" sz="1300" dirty="0" smtClean="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smtClean="0">
                <a:solidFill>
                  <a:prstClr val="black"/>
                </a:solidFill>
                <a:latin typeface="ＭＳ Ｐゴシック" pitchFamily="50" charset="-128"/>
                <a:ea typeface="ＭＳ Ｐゴシック"/>
              </a:rPr>
              <a:t>　○</a:t>
            </a:r>
            <a:r>
              <a:rPr lang="ja-JP" altLang="ja-JP" sz="1300" dirty="0">
                <a:solidFill>
                  <a:prstClr val="black"/>
                </a:solidFill>
                <a:latin typeface="Arial"/>
                <a:ea typeface="ＭＳ Ｐゴシック"/>
              </a:rPr>
              <a:t>看護小規模多機能型居宅</a:t>
            </a:r>
            <a:r>
              <a:rPr lang="ja-JP" altLang="ja-JP" sz="1300" dirty="0" smtClean="0">
                <a:solidFill>
                  <a:prstClr val="black"/>
                </a:solidFill>
                <a:latin typeface="Arial"/>
                <a:ea typeface="ＭＳ Ｐゴシック"/>
              </a:rPr>
              <a:t>介護</a:t>
            </a:r>
            <a:endParaRPr lang="en-US" altLang="ja-JP" sz="1300" dirty="0" smtClean="0">
              <a:solidFill>
                <a:prstClr val="black"/>
              </a:solidFill>
              <a:latin typeface="Arial"/>
              <a:ea typeface="ＭＳ Ｐゴシック"/>
            </a:endParaRPr>
          </a:p>
          <a:p>
            <a:pPr algn="l" fontAlgn="auto">
              <a:lnSpc>
                <a:spcPts val="1800"/>
              </a:lnSpc>
              <a:spcBef>
                <a:spcPts val="0"/>
              </a:spcBef>
              <a:spcAft>
                <a:spcPts val="0"/>
              </a:spcAft>
            </a:pPr>
            <a:r>
              <a:rPr lang="ja-JP" altLang="en-US" sz="1300" dirty="0">
                <a:solidFill>
                  <a:prstClr val="black"/>
                </a:solidFill>
                <a:latin typeface="Arial"/>
                <a:ea typeface="ＭＳ Ｐゴシック"/>
              </a:rPr>
              <a:t>　</a:t>
            </a:r>
            <a:r>
              <a:rPr lang="ja-JP" altLang="en-US" sz="1300" dirty="0" smtClean="0">
                <a:solidFill>
                  <a:prstClr val="black"/>
                </a:solidFill>
                <a:latin typeface="Arial"/>
                <a:ea typeface="ＭＳ Ｐゴシック"/>
              </a:rPr>
              <a:t>　　（複合型サービス）</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○認知症対応型共同生活介護</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（グループホーム）</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○地域密着型特定施設入居者生活介護</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○地域密着型介護老人福祉施設入所者</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生活介護</a:t>
            </a:r>
            <a:endParaRPr lang="en-US" altLang="ja-JP" sz="1300" dirty="0">
              <a:solidFill>
                <a:prstClr val="black"/>
              </a:solidFill>
              <a:latin typeface="ＭＳ Ｐゴシック" pitchFamily="50" charset="-128"/>
              <a:ea typeface="ＭＳ Ｐゴシック"/>
            </a:endParaRPr>
          </a:p>
          <a:p>
            <a:pPr algn="l" fontAlgn="auto">
              <a:lnSpc>
                <a:spcPts val="1800"/>
              </a:lnSpc>
              <a:spcBef>
                <a:spcPts val="0"/>
              </a:spcBef>
              <a:spcAft>
                <a:spcPts val="0"/>
              </a:spcAft>
            </a:pPr>
            <a:r>
              <a:rPr lang="ja-JP" altLang="en-US" sz="1300" dirty="0">
                <a:solidFill>
                  <a:prstClr val="black"/>
                </a:solidFill>
                <a:latin typeface="ＭＳ Ｐゴシック" pitchFamily="50" charset="-128"/>
                <a:ea typeface="ＭＳ Ｐゴシック"/>
              </a:rPr>
              <a:t>　</a:t>
            </a:r>
            <a:r>
              <a:rPr lang="ja-JP" altLang="en-US" sz="1300" dirty="0" smtClean="0">
                <a:solidFill>
                  <a:prstClr val="black"/>
                </a:solidFill>
                <a:latin typeface="ＭＳ Ｐゴシック" pitchFamily="50" charset="-128"/>
                <a:ea typeface="ＭＳ Ｐゴシック"/>
              </a:rPr>
              <a:t>○地域密着型通所介護</a:t>
            </a:r>
            <a:endParaRPr lang="en-US" altLang="ja-JP" sz="1300" dirty="0" smtClean="0">
              <a:solidFill>
                <a:prstClr val="black"/>
              </a:solidFill>
              <a:latin typeface="ＭＳ Ｐゴシック" pitchFamily="50" charset="-128"/>
              <a:ea typeface="ＭＳ Ｐゴシック"/>
            </a:endParaRPr>
          </a:p>
        </p:txBody>
      </p:sp>
      <p:sp>
        <p:nvSpPr>
          <p:cNvPr id="13" name="角丸四角形 12"/>
          <p:cNvSpPr/>
          <p:nvPr/>
        </p:nvSpPr>
        <p:spPr bwMode="auto">
          <a:xfrm>
            <a:off x="6740581" y="5944971"/>
            <a:ext cx="3039979" cy="478656"/>
          </a:xfrm>
          <a:prstGeom prst="round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l" fontAlgn="auto">
              <a:spcBef>
                <a:spcPts val="0"/>
              </a:spcBef>
              <a:spcAft>
                <a:spcPts val="0"/>
              </a:spcAft>
              <a:defRPr/>
            </a:pPr>
            <a:endParaRPr lang="en-US" altLang="ja-JP" sz="1300" dirty="0">
              <a:solidFill>
                <a:prstClr val="black"/>
              </a:solidFill>
              <a:latin typeface="ＭＳ Ｐゴシック" pitchFamily="50" charset="-128"/>
            </a:endParaRPr>
          </a:p>
        </p:txBody>
      </p:sp>
      <p:sp>
        <p:nvSpPr>
          <p:cNvPr id="7201" name="テキスト ボックス 13"/>
          <p:cNvSpPr txBox="1">
            <a:spLocks noChangeArrowheads="1"/>
          </p:cNvSpPr>
          <p:nvPr/>
        </p:nvSpPr>
        <p:spPr bwMode="auto">
          <a:xfrm>
            <a:off x="6741385" y="6038672"/>
            <a:ext cx="2763809" cy="335989"/>
          </a:xfrm>
          <a:prstGeom prst="rect">
            <a:avLst/>
          </a:prstGeom>
          <a:noFill/>
          <a:ln w="9525">
            <a:noFill/>
            <a:miter lim="800000"/>
            <a:headEnd/>
            <a:tailEnd/>
          </a:ln>
        </p:spPr>
        <p:txBody>
          <a:bodyPr>
            <a:spAutoFit/>
          </a:bodyPr>
          <a:lstStyle/>
          <a:p>
            <a:pPr algn="l" fontAlgn="auto">
              <a:lnSpc>
                <a:spcPts val="1900"/>
              </a:lnSpc>
              <a:spcBef>
                <a:spcPts val="0"/>
              </a:spcBef>
              <a:spcAft>
                <a:spcPts val="0"/>
              </a:spcAft>
            </a:pPr>
            <a:r>
              <a:rPr lang="ja-JP" altLang="en-US" sz="1400" b="1" dirty="0">
                <a:solidFill>
                  <a:prstClr val="black"/>
                </a:solidFill>
                <a:latin typeface="ＭＳ Ｐゴシック" pitchFamily="50" charset="-128"/>
                <a:ea typeface="ＭＳ Ｐゴシック"/>
              </a:rPr>
              <a:t>◎介護予防支援</a:t>
            </a:r>
            <a:endParaRPr lang="ja-JP" altLang="en-US" sz="1400" dirty="0">
              <a:solidFill>
                <a:prstClr val="black"/>
              </a:solidFill>
              <a:latin typeface="Arial"/>
              <a:ea typeface="ＭＳ Ｐゴシック"/>
            </a:endParaRPr>
          </a:p>
        </p:txBody>
      </p:sp>
      <p:sp>
        <p:nvSpPr>
          <p:cNvPr id="29" name="角丸四角形 28"/>
          <p:cNvSpPr/>
          <p:nvPr/>
        </p:nvSpPr>
        <p:spPr bwMode="auto">
          <a:xfrm>
            <a:off x="3596777" y="3361747"/>
            <a:ext cx="2881168" cy="847936"/>
          </a:xfrm>
          <a:prstGeom prst="round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l" fontAlgn="auto">
              <a:spcBef>
                <a:spcPts val="0"/>
              </a:spcBef>
              <a:spcAft>
                <a:spcPts val="0"/>
              </a:spcAft>
              <a:defRPr/>
            </a:pPr>
            <a:endParaRPr lang="en-US" altLang="ja-JP" sz="1300" dirty="0">
              <a:solidFill>
                <a:prstClr val="black"/>
              </a:solidFill>
              <a:latin typeface="ＭＳ Ｐゴシック" pitchFamily="50" charset="-128"/>
            </a:endParaRPr>
          </a:p>
        </p:txBody>
      </p:sp>
      <p:sp>
        <p:nvSpPr>
          <p:cNvPr id="7205" name="テキスト ボックス 29"/>
          <p:cNvSpPr txBox="1">
            <a:spLocks noChangeArrowheads="1"/>
          </p:cNvSpPr>
          <p:nvPr/>
        </p:nvSpPr>
        <p:spPr bwMode="auto">
          <a:xfrm>
            <a:off x="3712313" y="3356998"/>
            <a:ext cx="2545611" cy="862013"/>
          </a:xfrm>
          <a:prstGeom prst="rect">
            <a:avLst/>
          </a:prstGeom>
          <a:noFill/>
          <a:ln w="9525">
            <a:noFill/>
            <a:miter lim="800000"/>
            <a:headEnd/>
            <a:tailEnd/>
          </a:ln>
        </p:spPr>
        <p:txBody>
          <a:bodyPr>
            <a:spAutoFit/>
          </a:bodyPr>
          <a:lstStyle/>
          <a:p>
            <a:pPr algn="l" fontAlgn="auto">
              <a:lnSpc>
                <a:spcPts val="1500"/>
              </a:lnSpc>
              <a:spcBef>
                <a:spcPts val="0"/>
              </a:spcBef>
              <a:spcAft>
                <a:spcPts val="0"/>
              </a:spcAft>
            </a:pPr>
            <a:r>
              <a:rPr lang="ja-JP" altLang="en-US" sz="1400" b="1" dirty="0">
                <a:solidFill>
                  <a:prstClr val="black"/>
                </a:solidFill>
                <a:latin typeface="ＭＳ Ｐゴシック" pitchFamily="50" charset="-128"/>
                <a:ea typeface="ＭＳ Ｐゴシック"/>
              </a:rPr>
              <a:t>◎施設サービス</a:t>
            </a:r>
          </a:p>
          <a:p>
            <a:pPr algn="l" fontAlgn="auto">
              <a:lnSpc>
                <a:spcPts val="1500"/>
              </a:lnSpc>
              <a:spcBef>
                <a:spcPts val="0"/>
              </a:spcBef>
              <a:spcAft>
                <a:spcPts val="0"/>
              </a:spcAft>
            </a:pPr>
            <a:r>
              <a:rPr lang="ja-JP" altLang="en-US" sz="1300" dirty="0">
                <a:solidFill>
                  <a:prstClr val="black"/>
                </a:solidFill>
                <a:latin typeface="ＭＳ Ｐゴシック" pitchFamily="50" charset="-128"/>
                <a:ea typeface="ＭＳ Ｐゴシック"/>
              </a:rPr>
              <a:t>　○介護老人福祉施設</a:t>
            </a:r>
          </a:p>
          <a:p>
            <a:pPr algn="l" fontAlgn="auto">
              <a:lnSpc>
                <a:spcPts val="1500"/>
              </a:lnSpc>
              <a:spcBef>
                <a:spcPts val="0"/>
              </a:spcBef>
              <a:spcAft>
                <a:spcPts val="0"/>
              </a:spcAft>
            </a:pPr>
            <a:r>
              <a:rPr lang="ja-JP" altLang="en-US" sz="1300" dirty="0">
                <a:solidFill>
                  <a:prstClr val="black"/>
                </a:solidFill>
                <a:latin typeface="ＭＳ Ｐゴシック" pitchFamily="50" charset="-128"/>
                <a:ea typeface="ＭＳ Ｐゴシック"/>
              </a:rPr>
              <a:t>　○介護老人保健施設</a:t>
            </a:r>
          </a:p>
          <a:p>
            <a:pPr algn="l" fontAlgn="auto">
              <a:lnSpc>
                <a:spcPts val="1500"/>
              </a:lnSpc>
              <a:spcBef>
                <a:spcPts val="0"/>
              </a:spcBef>
              <a:spcAft>
                <a:spcPts val="0"/>
              </a:spcAft>
            </a:pPr>
            <a:r>
              <a:rPr lang="ja-JP" altLang="en-US" sz="1300" dirty="0">
                <a:solidFill>
                  <a:prstClr val="black"/>
                </a:solidFill>
                <a:latin typeface="ＭＳ Ｐゴシック" pitchFamily="50" charset="-128"/>
                <a:ea typeface="ＭＳ Ｐゴシック"/>
              </a:rPr>
              <a:t>　○介護療養型医療施設</a:t>
            </a:r>
          </a:p>
        </p:txBody>
      </p:sp>
      <p:sp>
        <p:nvSpPr>
          <p:cNvPr id="31" name="角丸四角形 30"/>
          <p:cNvSpPr/>
          <p:nvPr/>
        </p:nvSpPr>
        <p:spPr bwMode="auto">
          <a:xfrm>
            <a:off x="717805" y="3433185"/>
            <a:ext cx="2691094" cy="571504"/>
          </a:xfrm>
          <a:prstGeom prst="roundRect">
            <a:avLst/>
          </a:prstGeom>
          <a:solidFill>
            <a:srgbClr val="FFFF00"/>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l" fontAlgn="auto">
              <a:spcBef>
                <a:spcPts val="0"/>
              </a:spcBef>
              <a:spcAft>
                <a:spcPts val="0"/>
              </a:spcAft>
              <a:defRPr/>
            </a:pPr>
            <a:r>
              <a:rPr lang="ja-JP" altLang="en-US" sz="1300" b="1" dirty="0">
                <a:solidFill>
                  <a:prstClr val="black"/>
                </a:solidFill>
                <a:latin typeface="ＭＳ Ｐゴシック" pitchFamily="50" charset="-128"/>
              </a:rPr>
              <a:t>◎居宅介護支援</a:t>
            </a:r>
            <a:endParaRPr lang="en-US" altLang="ja-JP" sz="1300" b="1" dirty="0">
              <a:solidFill>
                <a:prstClr val="black"/>
              </a:solidFill>
              <a:latin typeface="ＭＳ Ｐゴシック" pitchFamily="50" charset="-128"/>
            </a:endParaRPr>
          </a:p>
        </p:txBody>
      </p:sp>
      <p:sp>
        <p:nvSpPr>
          <p:cNvPr id="46" name="角丸四角形 45"/>
          <p:cNvSpPr/>
          <p:nvPr/>
        </p:nvSpPr>
        <p:spPr bwMode="auto">
          <a:xfrm>
            <a:off x="687615" y="4365104"/>
            <a:ext cx="5818583" cy="2160000"/>
          </a:xfrm>
          <a:prstGeom prst="roundRect">
            <a:avLst>
              <a:gd name="adj" fmla="val 7255"/>
            </a:avLst>
          </a:prstGeom>
          <a:solidFill>
            <a:srgbClr val="C2E49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l" fontAlgn="auto">
              <a:spcBef>
                <a:spcPts val="0"/>
              </a:spcBef>
              <a:spcAft>
                <a:spcPts val="0"/>
              </a:spcAft>
              <a:defRPr/>
            </a:pPr>
            <a:endParaRPr lang="en-US" altLang="ja-JP" sz="1300" dirty="0">
              <a:solidFill>
                <a:prstClr val="black"/>
              </a:solidFill>
              <a:latin typeface="ＭＳ Ｐゴシック" pitchFamily="50" charset="-128"/>
            </a:endParaRPr>
          </a:p>
        </p:txBody>
      </p:sp>
      <p:sp>
        <p:nvSpPr>
          <p:cNvPr id="7212" name="角丸四角形 46"/>
          <p:cNvSpPr>
            <a:spLocks noChangeArrowheads="1"/>
          </p:cNvSpPr>
          <p:nvPr/>
        </p:nvSpPr>
        <p:spPr bwMode="auto">
          <a:xfrm>
            <a:off x="687293" y="4700409"/>
            <a:ext cx="2836538" cy="1266825"/>
          </a:xfrm>
          <a:prstGeom prst="roundRect">
            <a:avLst>
              <a:gd name="adj" fmla="val 16667"/>
            </a:avLst>
          </a:prstGeom>
          <a:noFill/>
          <a:ln w="9525">
            <a:solidFill>
              <a:schemeClr val="tx1"/>
            </a:solidFill>
            <a:prstDash val="sysDot"/>
            <a:miter lim="800000"/>
            <a:headEnd/>
            <a:tailEnd/>
          </a:ln>
        </p:spPr>
        <p:txBody>
          <a:bodyPr anchor="ctr"/>
          <a:lstStyle/>
          <a:p>
            <a:pPr algn="l" fontAlgn="auto">
              <a:lnSpc>
                <a:spcPts val="1700"/>
              </a:lnSpc>
              <a:spcBef>
                <a:spcPts val="0"/>
              </a:spcBef>
              <a:spcAft>
                <a:spcPts val="0"/>
              </a:spcAft>
            </a:pPr>
            <a:endParaRPr lang="ja-JP" altLang="en-US" sz="1300" dirty="0">
              <a:solidFill>
                <a:prstClr val="black"/>
              </a:solidFill>
              <a:latin typeface="ＭＳ Ｐゴシック" pitchFamily="50" charset="-128"/>
              <a:ea typeface="ＭＳ Ｐゴシック"/>
            </a:endParaRPr>
          </a:p>
        </p:txBody>
      </p:sp>
      <p:sp>
        <p:nvSpPr>
          <p:cNvPr id="7213" name="正方形/長方形 47"/>
          <p:cNvSpPr>
            <a:spLocks noChangeArrowheads="1"/>
          </p:cNvSpPr>
          <p:nvPr/>
        </p:nvSpPr>
        <p:spPr bwMode="auto">
          <a:xfrm>
            <a:off x="1196729" y="4599738"/>
            <a:ext cx="1163708" cy="214313"/>
          </a:xfrm>
          <a:prstGeom prst="rect">
            <a:avLst/>
          </a:prstGeom>
          <a:solidFill>
            <a:srgbClr val="CEEAB0"/>
          </a:solidFill>
          <a:ln w="9525">
            <a:noFill/>
            <a:miter lim="800000"/>
            <a:headEnd/>
            <a:tailEnd/>
          </a:ln>
        </p:spPr>
        <p:txBody>
          <a:bodyPr anchor="ctr"/>
          <a:lstStyle/>
          <a:p>
            <a:pPr algn="l" fontAlgn="auto">
              <a:spcBef>
                <a:spcPts val="0"/>
              </a:spcBef>
              <a:spcAft>
                <a:spcPts val="0"/>
              </a:spcAft>
            </a:pPr>
            <a:endParaRPr lang="ja-JP" altLang="en-US" sz="2400" dirty="0">
              <a:solidFill>
                <a:prstClr val="black"/>
              </a:solidFill>
              <a:latin typeface="ＭＳ Ｐゴシック" pitchFamily="50" charset="-128"/>
              <a:ea typeface="ＭＳ Ｐゴシック"/>
            </a:endParaRPr>
          </a:p>
        </p:txBody>
      </p:sp>
      <p:sp>
        <p:nvSpPr>
          <p:cNvPr id="7214" name="テキスト ボックス 48"/>
          <p:cNvSpPr txBox="1">
            <a:spLocks noChangeArrowheads="1"/>
          </p:cNvSpPr>
          <p:nvPr/>
        </p:nvSpPr>
        <p:spPr bwMode="auto">
          <a:xfrm>
            <a:off x="1092852" y="4573236"/>
            <a:ext cx="1600099" cy="292100"/>
          </a:xfrm>
          <a:prstGeom prst="rect">
            <a:avLst/>
          </a:prstGeom>
          <a:noFill/>
          <a:ln w="9525">
            <a:noFill/>
            <a:miter lim="800000"/>
            <a:headEnd/>
            <a:tailEnd/>
          </a:ln>
        </p:spPr>
        <p:txBody>
          <a:bodyPr>
            <a:spAutoFit/>
          </a:bodyPr>
          <a:lstStyle/>
          <a:p>
            <a:pPr algn="l" fontAlgn="auto">
              <a:spcBef>
                <a:spcPts val="0"/>
              </a:spcBef>
              <a:spcAft>
                <a:spcPts val="0"/>
              </a:spcAft>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訪問サービス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15" name="角丸四角形 49"/>
          <p:cNvSpPr>
            <a:spLocks noChangeArrowheads="1"/>
          </p:cNvSpPr>
          <p:nvPr/>
        </p:nvSpPr>
        <p:spPr bwMode="auto">
          <a:xfrm>
            <a:off x="3669949" y="4722287"/>
            <a:ext cx="2588199" cy="642938"/>
          </a:xfrm>
          <a:prstGeom prst="roundRect">
            <a:avLst>
              <a:gd name="adj" fmla="val 16667"/>
            </a:avLst>
          </a:prstGeom>
          <a:noFill/>
          <a:ln w="9525">
            <a:solidFill>
              <a:schemeClr val="tx1"/>
            </a:solidFill>
            <a:prstDash val="sysDot"/>
            <a:miter lim="800000"/>
            <a:headEnd/>
            <a:tailEnd/>
          </a:ln>
        </p:spPr>
        <p:txBody>
          <a:bodyPr anchor="ctr"/>
          <a:lstStyle/>
          <a:p>
            <a:pPr algn="l" fontAlgn="auto">
              <a:lnSpc>
                <a:spcPts val="1900"/>
              </a:lnSpc>
              <a:spcBef>
                <a:spcPts val="0"/>
              </a:spcBef>
              <a:spcAft>
                <a:spcPts val="0"/>
              </a:spcAft>
            </a:pPr>
            <a:endParaRPr lang="en-US" altLang="ja-JP" sz="1300" dirty="0">
              <a:solidFill>
                <a:prstClr val="black"/>
              </a:solidFill>
              <a:latin typeface="ＭＳ Ｐゴシック" pitchFamily="50" charset="-128"/>
              <a:ea typeface="ＭＳ Ｐゴシック"/>
            </a:endParaRPr>
          </a:p>
        </p:txBody>
      </p:sp>
      <p:sp>
        <p:nvSpPr>
          <p:cNvPr id="7216" name="正方形/長方形 50"/>
          <p:cNvSpPr>
            <a:spLocks noChangeArrowheads="1"/>
          </p:cNvSpPr>
          <p:nvPr/>
        </p:nvSpPr>
        <p:spPr bwMode="auto">
          <a:xfrm>
            <a:off x="3888219" y="4527025"/>
            <a:ext cx="1163708" cy="214312"/>
          </a:xfrm>
          <a:prstGeom prst="rect">
            <a:avLst/>
          </a:prstGeom>
          <a:solidFill>
            <a:srgbClr val="CEEAB0"/>
          </a:solidFill>
          <a:ln w="9525">
            <a:noFill/>
            <a:miter lim="800000"/>
            <a:headEnd/>
            <a:tailEnd/>
          </a:ln>
        </p:spPr>
        <p:txBody>
          <a:bodyPr anchor="ctr"/>
          <a:lstStyle/>
          <a:p>
            <a:pPr algn="l" fontAlgn="auto">
              <a:spcBef>
                <a:spcPts val="0"/>
              </a:spcBef>
              <a:spcAft>
                <a:spcPts val="0"/>
              </a:spcAft>
            </a:pPr>
            <a:endParaRPr lang="ja-JP" altLang="en-US" sz="2400" dirty="0">
              <a:solidFill>
                <a:prstClr val="black"/>
              </a:solidFill>
              <a:latin typeface="ＭＳ Ｐゴシック" pitchFamily="50" charset="-128"/>
              <a:ea typeface="ＭＳ Ｐゴシック"/>
            </a:endParaRPr>
          </a:p>
        </p:txBody>
      </p:sp>
      <p:sp>
        <p:nvSpPr>
          <p:cNvPr id="7217" name="テキスト ボックス 51"/>
          <p:cNvSpPr txBox="1">
            <a:spLocks noChangeArrowheads="1"/>
          </p:cNvSpPr>
          <p:nvPr/>
        </p:nvSpPr>
        <p:spPr bwMode="auto">
          <a:xfrm>
            <a:off x="3797222" y="4514325"/>
            <a:ext cx="1600099" cy="292100"/>
          </a:xfrm>
          <a:prstGeom prst="rect">
            <a:avLst/>
          </a:prstGeom>
          <a:noFill/>
          <a:ln w="9525">
            <a:noFill/>
            <a:miter lim="800000"/>
            <a:headEnd/>
            <a:tailEnd/>
          </a:ln>
        </p:spPr>
        <p:txBody>
          <a:bodyPr>
            <a:spAutoFit/>
          </a:bodyPr>
          <a:lstStyle/>
          <a:p>
            <a:pPr algn="l" fontAlgn="auto">
              <a:spcBef>
                <a:spcPts val="0"/>
              </a:spcBef>
              <a:spcAft>
                <a:spcPts val="0"/>
              </a:spcAft>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通所サービス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18" name="角丸四角形 52"/>
          <p:cNvSpPr>
            <a:spLocks noChangeArrowheads="1"/>
          </p:cNvSpPr>
          <p:nvPr/>
        </p:nvSpPr>
        <p:spPr bwMode="auto">
          <a:xfrm>
            <a:off x="3669949" y="5580814"/>
            <a:ext cx="2588199" cy="714375"/>
          </a:xfrm>
          <a:prstGeom prst="roundRect">
            <a:avLst>
              <a:gd name="adj" fmla="val 16667"/>
            </a:avLst>
          </a:prstGeom>
          <a:noFill/>
          <a:ln w="9525">
            <a:solidFill>
              <a:schemeClr val="tx1"/>
            </a:solidFill>
            <a:prstDash val="sysDot"/>
            <a:miter lim="800000"/>
            <a:headEnd/>
            <a:tailEnd/>
          </a:ln>
        </p:spPr>
        <p:txBody>
          <a:bodyPr anchor="ctr"/>
          <a:lstStyle/>
          <a:p>
            <a:pPr algn="l" fontAlgn="auto">
              <a:lnSpc>
                <a:spcPts val="1900"/>
              </a:lnSpc>
              <a:spcBef>
                <a:spcPts val="0"/>
              </a:spcBef>
              <a:spcAft>
                <a:spcPts val="0"/>
              </a:spcAft>
            </a:pPr>
            <a:endParaRPr lang="en-US" altLang="ja-JP" sz="1300" dirty="0">
              <a:solidFill>
                <a:prstClr val="black"/>
              </a:solidFill>
              <a:latin typeface="ＭＳ Ｐゴシック" pitchFamily="50" charset="-128"/>
              <a:ea typeface="ＭＳ Ｐゴシック"/>
            </a:endParaRPr>
          </a:p>
        </p:txBody>
      </p:sp>
      <p:sp>
        <p:nvSpPr>
          <p:cNvPr id="7219" name="正方形/長方形 53"/>
          <p:cNvSpPr>
            <a:spLocks noChangeArrowheads="1"/>
          </p:cNvSpPr>
          <p:nvPr/>
        </p:nvSpPr>
        <p:spPr bwMode="auto">
          <a:xfrm>
            <a:off x="4033508" y="5437939"/>
            <a:ext cx="1454635" cy="214313"/>
          </a:xfrm>
          <a:prstGeom prst="rect">
            <a:avLst/>
          </a:prstGeom>
          <a:solidFill>
            <a:srgbClr val="CEEAB0"/>
          </a:solidFill>
          <a:ln w="9525">
            <a:noFill/>
            <a:miter lim="800000"/>
            <a:headEnd/>
            <a:tailEnd/>
          </a:ln>
        </p:spPr>
        <p:txBody>
          <a:bodyPr anchor="ctr"/>
          <a:lstStyle/>
          <a:p>
            <a:pPr algn="l" fontAlgn="auto">
              <a:spcBef>
                <a:spcPts val="0"/>
              </a:spcBef>
              <a:spcAft>
                <a:spcPts val="0"/>
              </a:spcAft>
            </a:pPr>
            <a:endParaRPr lang="ja-JP" altLang="en-US" sz="2400" dirty="0">
              <a:solidFill>
                <a:prstClr val="black"/>
              </a:solidFill>
              <a:latin typeface="ＭＳ Ｐゴシック" pitchFamily="50" charset="-128"/>
              <a:ea typeface="ＭＳ Ｐゴシック"/>
            </a:endParaRPr>
          </a:p>
        </p:txBody>
      </p:sp>
      <p:sp>
        <p:nvSpPr>
          <p:cNvPr id="7220" name="テキスト ボックス 54"/>
          <p:cNvSpPr txBox="1">
            <a:spLocks noChangeArrowheads="1"/>
          </p:cNvSpPr>
          <p:nvPr/>
        </p:nvSpPr>
        <p:spPr bwMode="auto">
          <a:xfrm>
            <a:off x="3942648" y="5423962"/>
            <a:ext cx="1891026" cy="292100"/>
          </a:xfrm>
          <a:prstGeom prst="rect">
            <a:avLst/>
          </a:prstGeom>
          <a:noFill/>
          <a:ln w="9525">
            <a:noFill/>
            <a:miter lim="800000"/>
            <a:headEnd/>
            <a:tailEnd/>
          </a:ln>
        </p:spPr>
        <p:txBody>
          <a:bodyPr>
            <a:spAutoFit/>
          </a:bodyPr>
          <a:lstStyle/>
          <a:p>
            <a:pPr algn="l" fontAlgn="auto">
              <a:spcBef>
                <a:spcPts val="0"/>
              </a:spcBef>
              <a:spcAft>
                <a:spcPts val="0"/>
              </a:spcAft>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短期入所サービス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21" name="テキスト ボックス 55"/>
          <p:cNvSpPr txBox="1">
            <a:spLocks noChangeArrowheads="1"/>
          </p:cNvSpPr>
          <p:nvPr/>
        </p:nvSpPr>
        <p:spPr bwMode="auto">
          <a:xfrm>
            <a:off x="635843" y="6233364"/>
            <a:ext cx="2036490" cy="292388"/>
          </a:xfrm>
          <a:prstGeom prst="rect">
            <a:avLst/>
          </a:prstGeom>
          <a:noFill/>
          <a:ln w="9525">
            <a:noFill/>
            <a:miter lim="800000"/>
            <a:headEnd/>
            <a:tailEnd/>
          </a:ln>
        </p:spPr>
        <p:txBody>
          <a:bodyPr>
            <a:spAutoFit/>
          </a:bodyPr>
          <a:lstStyle/>
          <a:p>
            <a:pPr algn="l" fontAlgn="auto">
              <a:spcBef>
                <a:spcPts val="0"/>
              </a:spcBef>
              <a:spcAft>
                <a:spcPts val="0"/>
              </a:spcAft>
            </a:pPr>
            <a:r>
              <a:rPr lang="ja-JP" altLang="en-US" sz="1300" dirty="0">
                <a:solidFill>
                  <a:prstClr val="black"/>
                </a:solidFill>
                <a:latin typeface="ＭＳ Ｐゴシック" pitchFamily="50" charset="-128"/>
                <a:ea typeface="ＭＳ Ｐゴシック"/>
              </a:rPr>
              <a:t>○介護予防福祉用具貸与</a:t>
            </a:r>
          </a:p>
        </p:txBody>
      </p:sp>
      <p:sp>
        <p:nvSpPr>
          <p:cNvPr id="7222" name="テキスト ボックス 56"/>
          <p:cNvSpPr txBox="1">
            <a:spLocks noChangeArrowheads="1"/>
          </p:cNvSpPr>
          <p:nvPr/>
        </p:nvSpPr>
        <p:spPr bwMode="auto">
          <a:xfrm>
            <a:off x="627359" y="6030165"/>
            <a:ext cx="2909271" cy="292388"/>
          </a:xfrm>
          <a:prstGeom prst="rect">
            <a:avLst/>
          </a:prstGeom>
          <a:noFill/>
          <a:ln w="9525">
            <a:noFill/>
            <a:miter lim="800000"/>
            <a:headEnd/>
            <a:tailEnd/>
          </a:ln>
        </p:spPr>
        <p:txBody>
          <a:bodyPr>
            <a:spAutoFit/>
          </a:bodyPr>
          <a:lstStyle/>
          <a:p>
            <a:pPr algn="l" fontAlgn="auto">
              <a:spcBef>
                <a:spcPts val="0"/>
              </a:spcBef>
              <a:spcAft>
                <a:spcPts val="0"/>
              </a:spcAft>
            </a:pPr>
            <a:r>
              <a:rPr lang="ja-JP" altLang="en-US" sz="1300" dirty="0">
                <a:solidFill>
                  <a:prstClr val="black"/>
                </a:solidFill>
                <a:latin typeface="ＭＳ Ｐゴシック" pitchFamily="50" charset="-128"/>
                <a:ea typeface="ＭＳ Ｐゴシック"/>
              </a:rPr>
              <a:t>○介護予防特定施設入居者生活介護</a:t>
            </a:r>
            <a:endParaRPr lang="en-US" altLang="ja-JP" sz="1300" dirty="0">
              <a:solidFill>
                <a:prstClr val="black"/>
              </a:solidFill>
              <a:latin typeface="ＭＳ Ｐゴシック" pitchFamily="50" charset="-128"/>
              <a:ea typeface="ＭＳ Ｐゴシック"/>
            </a:endParaRPr>
          </a:p>
        </p:txBody>
      </p:sp>
      <p:sp>
        <p:nvSpPr>
          <p:cNvPr id="7223" name="テキスト ボックス 57"/>
          <p:cNvSpPr txBox="1">
            <a:spLocks noChangeArrowheads="1"/>
          </p:cNvSpPr>
          <p:nvPr/>
        </p:nvSpPr>
        <p:spPr bwMode="auto">
          <a:xfrm>
            <a:off x="833201" y="4370912"/>
            <a:ext cx="4459267" cy="335989"/>
          </a:xfrm>
          <a:prstGeom prst="rect">
            <a:avLst/>
          </a:prstGeom>
          <a:noFill/>
          <a:ln w="9525">
            <a:noFill/>
            <a:miter lim="800000"/>
            <a:headEnd/>
            <a:tailEnd/>
          </a:ln>
        </p:spPr>
        <p:txBody>
          <a:bodyPr>
            <a:spAutoFit/>
          </a:bodyPr>
          <a:lstStyle/>
          <a:p>
            <a:pPr algn="l" fontAlgn="auto">
              <a:lnSpc>
                <a:spcPts val="1900"/>
              </a:lnSpc>
              <a:spcBef>
                <a:spcPts val="0"/>
              </a:spcBef>
              <a:spcAft>
                <a:spcPts val="0"/>
              </a:spcAft>
            </a:pPr>
            <a:r>
              <a:rPr lang="ja-JP" altLang="en-US" sz="1400" b="1" dirty="0">
                <a:solidFill>
                  <a:prstClr val="black"/>
                </a:solidFill>
                <a:latin typeface="ＭＳ Ｐゴシック" pitchFamily="50" charset="-128"/>
                <a:ea typeface="ＭＳ Ｐゴシック"/>
              </a:rPr>
              <a:t>◎介護予防サービス</a:t>
            </a:r>
            <a:endParaRPr lang="en-US" altLang="ja-JP" sz="1400" b="1" dirty="0">
              <a:solidFill>
                <a:prstClr val="black"/>
              </a:solidFill>
              <a:latin typeface="ＭＳ Ｐゴシック" pitchFamily="50" charset="-128"/>
              <a:ea typeface="ＭＳ Ｐゴシック"/>
            </a:endParaRPr>
          </a:p>
        </p:txBody>
      </p:sp>
      <p:sp>
        <p:nvSpPr>
          <p:cNvPr id="7224" name="テキスト ボックス 58"/>
          <p:cNvSpPr txBox="1">
            <a:spLocks noChangeArrowheads="1"/>
          </p:cNvSpPr>
          <p:nvPr/>
        </p:nvSpPr>
        <p:spPr bwMode="auto">
          <a:xfrm>
            <a:off x="614439" y="4766866"/>
            <a:ext cx="3200198" cy="1182375"/>
          </a:xfrm>
          <a:prstGeom prst="rect">
            <a:avLst/>
          </a:prstGeom>
          <a:noFill/>
          <a:ln w="9525">
            <a:noFill/>
            <a:miter lim="800000"/>
            <a:headEnd/>
            <a:tailEnd/>
          </a:ln>
        </p:spPr>
        <p:txBody>
          <a:bodyPr>
            <a:spAutoFit/>
          </a:bodyPr>
          <a:lstStyle/>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○介護予防訪問介護（ﾎｰﾑﾍﾙﾌﾟｻｰﾋﾞｽ）</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○介護予防訪問入浴介護</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○介護予防訪問看護</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○介護予防訪問リハビリテーション</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○介護予防居宅療養管理指導</a:t>
            </a:r>
          </a:p>
        </p:txBody>
      </p:sp>
      <p:sp>
        <p:nvSpPr>
          <p:cNvPr id="7225" name="テキスト ボックス 59"/>
          <p:cNvSpPr txBox="1">
            <a:spLocks noChangeArrowheads="1"/>
          </p:cNvSpPr>
          <p:nvPr/>
        </p:nvSpPr>
        <p:spPr bwMode="auto">
          <a:xfrm>
            <a:off x="3670427" y="4729861"/>
            <a:ext cx="2660929" cy="779701"/>
          </a:xfrm>
          <a:prstGeom prst="rect">
            <a:avLst/>
          </a:prstGeom>
          <a:noFill/>
          <a:ln w="9525">
            <a:noFill/>
            <a:miter lim="800000"/>
            <a:headEnd/>
            <a:tailEnd/>
          </a:ln>
        </p:spPr>
        <p:txBody>
          <a:bodyPr wrap="square">
            <a:spAutoFit/>
          </a:bodyPr>
          <a:lstStyle/>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○介護予防通所介護（ﾃﾞｲｻｰﾋﾞｽ）</a:t>
            </a:r>
            <a:endParaRPr lang="en-US" altLang="ja-JP" sz="1300" dirty="0">
              <a:solidFill>
                <a:prstClr val="black"/>
              </a:solidFill>
              <a:latin typeface="ＭＳ Ｐゴシック" pitchFamily="50" charset="-128"/>
              <a:ea typeface="ＭＳ Ｐゴシック"/>
            </a:endParaRPr>
          </a:p>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○介護予防通所リハビリテーション</a:t>
            </a:r>
            <a:endParaRPr lang="en-US" altLang="ja-JP" sz="1300" dirty="0">
              <a:solidFill>
                <a:prstClr val="black"/>
              </a:solidFill>
              <a:latin typeface="ＭＳ Ｐゴシック" pitchFamily="50" charset="-128"/>
              <a:ea typeface="ＭＳ Ｐゴシック"/>
            </a:endParaRPr>
          </a:p>
          <a:p>
            <a:pPr algn="l" fontAlgn="auto">
              <a:spcBef>
                <a:spcPts val="0"/>
              </a:spcBef>
              <a:spcAft>
                <a:spcPts val="0"/>
              </a:spcAft>
            </a:pPr>
            <a:endParaRPr lang="ja-JP" altLang="en-US" sz="1300" dirty="0">
              <a:solidFill>
                <a:prstClr val="black"/>
              </a:solidFill>
              <a:latin typeface="ＭＳ Ｐゴシック" pitchFamily="50" charset="-128"/>
              <a:ea typeface="ＭＳ Ｐゴシック"/>
            </a:endParaRPr>
          </a:p>
        </p:txBody>
      </p:sp>
      <p:sp>
        <p:nvSpPr>
          <p:cNvPr id="7226" name="テキスト ボックス 60"/>
          <p:cNvSpPr txBox="1">
            <a:spLocks noChangeArrowheads="1"/>
          </p:cNvSpPr>
          <p:nvPr/>
        </p:nvSpPr>
        <p:spPr bwMode="auto">
          <a:xfrm>
            <a:off x="3669359" y="5638275"/>
            <a:ext cx="2836539" cy="692150"/>
          </a:xfrm>
          <a:prstGeom prst="rect">
            <a:avLst/>
          </a:prstGeom>
          <a:noFill/>
          <a:ln w="9525">
            <a:noFill/>
            <a:miter lim="800000"/>
            <a:headEnd/>
            <a:tailEnd/>
          </a:ln>
        </p:spPr>
        <p:txBody>
          <a:bodyPr>
            <a:spAutoFit/>
          </a:bodyPr>
          <a:lstStyle/>
          <a:p>
            <a:pPr algn="l" fontAlgn="auto">
              <a:spcBef>
                <a:spcPts val="0"/>
              </a:spcBef>
              <a:spcAft>
                <a:spcPts val="0"/>
              </a:spcAft>
            </a:pPr>
            <a:r>
              <a:rPr lang="ja-JP" altLang="en-US" sz="1300" dirty="0">
                <a:solidFill>
                  <a:prstClr val="black"/>
                </a:solidFill>
                <a:latin typeface="ＭＳ Ｐゴシック" pitchFamily="50" charset="-128"/>
                <a:ea typeface="ＭＳ Ｐゴシック"/>
              </a:rPr>
              <a:t>○介護予防短期入所生活介護</a:t>
            </a:r>
            <a:endParaRPr lang="en-US" altLang="ja-JP" sz="1300" dirty="0">
              <a:solidFill>
                <a:prstClr val="black"/>
              </a:solidFill>
              <a:latin typeface="ＭＳ Ｐゴシック" pitchFamily="50" charset="-128"/>
              <a:ea typeface="ＭＳ Ｐゴシック"/>
            </a:endParaRPr>
          </a:p>
          <a:p>
            <a:pPr algn="l" fontAlgn="auto">
              <a:spcBef>
                <a:spcPts val="0"/>
              </a:spcBef>
              <a:spcAft>
                <a:spcPts val="0"/>
              </a:spcAft>
            </a:pPr>
            <a:r>
              <a:rPr lang="ja-JP" altLang="en-US" sz="1300" dirty="0">
                <a:solidFill>
                  <a:prstClr val="black"/>
                </a:solidFill>
                <a:latin typeface="ＭＳ Ｐゴシック" pitchFamily="50" charset="-128"/>
                <a:ea typeface="ＭＳ Ｐゴシック"/>
              </a:rPr>
              <a:t>　　（ｼｮｰﾄｽﾃｲ）</a:t>
            </a:r>
            <a:endParaRPr lang="en-US" altLang="ja-JP" sz="1300" dirty="0">
              <a:solidFill>
                <a:prstClr val="black"/>
              </a:solidFill>
              <a:latin typeface="ＭＳ Ｐゴシック" pitchFamily="50" charset="-128"/>
              <a:ea typeface="ＭＳ Ｐゴシック"/>
            </a:endParaRPr>
          </a:p>
          <a:p>
            <a:pPr algn="l" fontAlgn="auto">
              <a:spcBef>
                <a:spcPts val="0"/>
              </a:spcBef>
              <a:spcAft>
                <a:spcPts val="0"/>
              </a:spcAft>
            </a:pPr>
            <a:r>
              <a:rPr lang="ja-JP" altLang="en-US" sz="1300" dirty="0">
                <a:solidFill>
                  <a:prstClr val="black"/>
                </a:solidFill>
                <a:latin typeface="ＭＳ Ｐゴシック" pitchFamily="50" charset="-128"/>
                <a:ea typeface="ＭＳ Ｐゴシック"/>
              </a:rPr>
              <a:t>○介護予防短期入所療養介護</a:t>
            </a:r>
          </a:p>
        </p:txBody>
      </p:sp>
      <p:sp>
        <p:nvSpPr>
          <p:cNvPr id="63" name="角丸四角形 62"/>
          <p:cNvSpPr/>
          <p:nvPr/>
        </p:nvSpPr>
        <p:spPr bwMode="auto">
          <a:xfrm>
            <a:off x="686485" y="1153696"/>
            <a:ext cx="5818583" cy="2100359"/>
          </a:xfrm>
          <a:prstGeom prst="roundRect">
            <a:avLst>
              <a:gd name="adj" fmla="val 7255"/>
            </a:avLst>
          </a:prstGeom>
          <a:solidFill>
            <a:srgbClr val="FFFF99"/>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l" fontAlgn="auto">
              <a:spcBef>
                <a:spcPts val="0"/>
              </a:spcBef>
              <a:spcAft>
                <a:spcPts val="0"/>
              </a:spcAft>
              <a:defRPr/>
            </a:pPr>
            <a:endParaRPr lang="en-US" altLang="ja-JP" sz="1300" dirty="0">
              <a:solidFill>
                <a:prstClr val="black"/>
              </a:solidFill>
              <a:latin typeface="ＭＳ Ｐゴシック" pitchFamily="50" charset="-128"/>
            </a:endParaRPr>
          </a:p>
        </p:txBody>
      </p:sp>
      <p:sp>
        <p:nvSpPr>
          <p:cNvPr id="7230" name="角丸四角形 63"/>
          <p:cNvSpPr>
            <a:spLocks noChangeArrowheads="1"/>
          </p:cNvSpPr>
          <p:nvPr/>
        </p:nvSpPr>
        <p:spPr bwMode="auto">
          <a:xfrm>
            <a:off x="835381" y="1497197"/>
            <a:ext cx="2491430" cy="1190887"/>
          </a:xfrm>
          <a:prstGeom prst="roundRect">
            <a:avLst>
              <a:gd name="adj" fmla="val 16667"/>
            </a:avLst>
          </a:prstGeom>
          <a:noFill/>
          <a:ln w="9525">
            <a:solidFill>
              <a:schemeClr val="tx1"/>
            </a:solidFill>
            <a:prstDash val="sysDot"/>
            <a:miter lim="800000"/>
            <a:headEnd/>
            <a:tailEnd/>
          </a:ln>
        </p:spPr>
        <p:txBody>
          <a:bodyPr anchor="ctr"/>
          <a:lstStyle/>
          <a:p>
            <a:pPr algn="l" fontAlgn="auto">
              <a:lnSpc>
                <a:spcPts val="1700"/>
              </a:lnSpc>
              <a:spcBef>
                <a:spcPts val="0"/>
              </a:spcBef>
              <a:spcAft>
                <a:spcPts val="0"/>
              </a:spcAft>
            </a:pPr>
            <a:endParaRPr lang="ja-JP" altLang="en-US" sz="1300" dirty="0">
              <a:solidFill>
                <a:prstClr val="black"/>
              </a:solidFill>
              <a:latin typeface="ＭＳ Ｐゴシック" pitchFamily="50" charset="-128"/>
              <a:ea typeface="ＭＳ Ｐゴシック"/>
            </a:endParaRPr>
          </a:p>
        </p:txBody>
      </p:sp>
      <p:sp>
        <p:nvSpPr>
          <p:cNvPr id="7231" name="正方形/長方形 64"/>
          <p:cNvSpPr>
            <a:spLocks noChangeArrowheads="1"/>
          </p:cNvSpPr>
          <p:nvPr/>
        </p:nvSpPr>
        <p:spPr bwMode="auto">
          <a:xfrm>
            <a:off x="1182284" y="1362758"/>
            <a:ext cx="1163708" cy="214312"/>
          </a:xfrm>
          <a:prstGeom prst="rect">
            <a:avLst/>
          </a:prstGeom>
          <a:solidFill>
            <a:srgbClr val="FFFF99"/>
          </a:solidFill>
          <a:ln w="9525">
            <a:noFill/>
            <a:miter lim="800000"/>
            <a:headEnd/>
            <a:tailEnd/>
          </a:ln>
        </p:spPr>
        <p:txBody>
          <a:bodyPr anchor="ctr"/>
          <a:lstStyle/>
          <a:p>
            <a:pPr algn="l" fontAlgn="auto">
              <a:spcBef>
                <a:spcPts val="0"/>
              </a:spcBef>
              <a:spcAft>
                <a:spcPts val="0"/>
              </a:spcAft>
            </a:pPr>
            <a:endParaRPr lang="ja-JP" altLang="en-US" sz="2400" dirty="0">
              <a:solidFill>
                <a:prstClr val="black"/>
              </a:solidFill>
              <a:latin typeface="ＭＳ Ｐゴシック" pitchFamily="50" charset="-128"/>
              <a:ea typeface="ＭＳ Ｐゴシック"/>
            </a:endParaRPr>
          </a:p>
        </p:txBody>
      </p:sp>
      <p:sp>
        <p:nvSpPr>
          <p:cNvPr id="7233" name="角丸四角形 66"/>
          <p:cNvSpPr>
            <a:spLocks noChangeArrowheads="1"/>
          </p:cNvSpPr>
          <p:nvPr/>
        </p:nvSpPr>
        <p:spPr bwMode="auto">
          <a:xfrm>
            <a:off x="3646540" y="1481007"/>
            <a:ext cx="2560271" cy="642937"/>
          </a:xfrm>
          <a:prstGeom prst="roundRect">
            <a:avLst>
              <a:gd name="adj" fmla="val 16667"/>
            </a:avLst>
          </a:prstGeom>
          <a:noFill/>
          <a:ln w="9525">
            <a:solidFill>
              <a:schemeClr val="tx1"/>
            </a:solidFill>
            <a:prstDash val="sysDot"/>
            <a:miter lim="800000"/>
            <a:headEnd/>
            <a:tailEnd/>
          </a:ln>
        </p:spPr>
        <p:txBody>
          <a:bodyPr anchor="ctr"/>
          <a:lstStyle/>
          <a:p>
            <a:pPr algn="l" fontAlgn="auto">
              <a:lnSpc>
                <a:spcPts val="1900"/>
              </a:lnSpc>
              <a:spcBef>
                <a:spcPts val="0"/>
              </a:spcBef>
              <a:spcAft>
                <a:spcPts val="0"/>
              </a:spcAft>
            </a:pPr>
            <a:endParaRPr lang="en-US" altLang="ja-JP" sz="1300" dirty="0">
              <a:solidFill>
                <a:prstClr val="black"/>
              </a:solidFill>
              <a:latin typeface="ＭＳ Ｐゴシック" pitchFamily="50" charset="-128"/>
              <a:ea typeface="ＭＳ Ｐゴシック"/>
            </a:endParaRPr>
          </a:p>
        </p:txBody>
      </p:sp>
      <p:sp>
        <p:nvSpPr>
          <p:cNvPr id="7234" name="正方形/長方形 67"/>
          <p:cNvSpPr>
            <a:spLocks noChangeArrowheads="1"/>
          </p:cNvSpPr>
          <p:nvPr/>
        </p:nvSpPr>
        <p:spPr bwMode="auto">
          <a:xfrm>
            <a:off x="3689715" y="1319027"/>
            <a:ext cx="1163708" cy="214313"/>
          </a:xfrm>
          <a:prstGeom prst="rect">
            <a:avLst/>
          </a:prstGeom>
          <a:solidFill>
            <a:srgbClr val="FFFF99"/>
          </a:solidFill>
          <a:ln w="9525">
            <a:noFill/>
            <a:miter lim="800000"/>
            <a:headEnd/>
            <a:tailEnd/>
          </a:ln>
        </p:spPr>
        <p:txBody>
          <a:bodyPr anchor="ctr"/>
          <a:lstStyle/>
          <a:p>
            <a:pPr algn="l" fontAlgn="auto">
              <a:spcBef>
                <a:spcPts val="0"/>
              </a:spcBef>
              <a:spcAft>
                <a:spcPts val="0"/>
              </a:spcAft>
            </a:pPr>
            <a:endParaRPr lang="ja-JP" altLang="en-US" sz="2400" dirty="0">
              <a:solidFill>
                <a:prstClr val="black"/>
              </a:solidFill>
              <a:latin typeface="ＭＳ Ｐゴシック" pitchFamily="50" charset="-128"/>
              <a:ea typeface="ＭＳ Ｐゴシック"/>
            </a:endParaRPr>
          </a:p>
        </p:txBody>
      </p:sp>
      <p:sp>
        <p:nvSpPr>
          <p:cNvPr id="7235" name="テキスト ボックス 68"/>
          <p:cNvSpPr txBox="1">
            <a:spLocks noChangeArrowheads="1"/>
          </p:cNvSpPr>
          <p:nvPr/>
        </p:nvSpPr>
        <p:spPr bwMode="auto">
          <a:xfrm>
            <a:off x="3705199" y="1300953"/>
            <a:ext cx="1600099" cy="292100"/>
          </a:xfrm>
          <a:prstGeom prst="rect">
            <a:avLst/>
          </a:prstGeom>
          <a:noFill/>
          <a:ln w="9525">
            <a:noFill/>
            <a:miter lim="800000"/>
            <a:headEnd/>
            <a:tailEnd/>
          </a:ln>
        </p:spPr>
        <p:txBody>
          <a:bodyPr>
            <a:spAutoFit/>
          </a:bodyPr>
          <a:lstStyle/>
          <a:p>
            <a:pPr algn="l" fontAlgn="auto">
              <a:spcBef>
                <a:spcPts val="0"/>
              </a:spcBef>
              <a:spcAft>
                <a:spcPts val="0"/>
              </a:spcAft>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通所サービス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36" name="角丸四角形 69"/>
          <p:cNvSpPr>
            <a:spLocks noChangeArrowheads="1"/>
          </p:cNvSpPr>
          <p:nvPr/>
        </p:nvSpPr>
        <p:spPr bwMode="auto">
          <a:xfrm>
            <a:off x="3635122" y="2266960"/>
            <a:ext cx="2571397" cy="714375"/>
          </a:xfrm>
          <a:prstGeom prst="roundRect">
            <a:avLst>
              <a:gd name="adj" fmla="val 16667"/>
            </a:avLst>
          </a:prstGeom>
          <a:noFill/>
          <a:ln w="9525">
            <a:solidFill>
              <a:schemeClr val="tx1"/>
            </a:solidFill>
            <a:prstDash val="sysDot"/>
            <a:miter lim="800000"/>
            <a:headEnd/>
            <a:tailEnd/>
          </a:ln>
        </p:spPr>
        <p:txBody>
          <a:bodyPr anchor="ctr"/>
          <a:lstStyle/>
          <a:p>
            <a:pPr algn="l" fontAlgn="auto">
              <a:lnSpc>
                <a:spcPts val="1900"/>
              </a:lnSpc>
              <a:spcBef>
                <a:spcPts val="0"/>
              </a:spcBef>
              <a:spcAft>
                <a:spcPts val="0"/>
              </a:spcAft>
            </a:pPr>
            <a:endParaRPr lang="en-US" altLang="ja-JP" sz="1300" dirty="0">
              <a:solidFill>
                <a:prstClr val="black"/>
              </a:solidFill>
              <a:latin typeface="ＭＳ Ｐゴシック" pitchFamily="50" charset="-128"/>
              <a:ea typeface="ＭＳ Ｐゴシック"/>
            </a:endParaRPr>
          </a:p>
        </p:txBody>
      </p:sp>
      <p:sp>
        <p:nvSpPr>
          <p:cNvPr id="7237" name="正方形/長方形 70"/>
          <p:cNvSpPr>
            <a:spLocks noChangeArrowheads="1"/>
          </p:cNvSpPr>
          <p:nvPr/>
        </p:nvSpPr>
        <p:spPr bwMode="auto">
          <a:xfrm>
            <a:off x="3724174" y="2158754"/>
            <a:ext cx="1454635" cy="214312"/>
          </a:xfrm>
          <a:prstGeom prst="rect">
            <a:avLst/>
          </a:prstGeom>
          <a:solidFill>
            <a:srgbClr val="FFFF99"/>
          </a:solidFill>
          <a:ln w="9525">
            <a:noFill/>
            <a:miter lim="800000"/>
            <a:headEnd/>
            <a:tailEnd/>
          </a:ln>
        </p:spPr>
        <p:txBody>
          <a:bodyPr anchor="ctr"/>
          <a:lstStyle/>
          <a:p>
            <a:pPr algn="l" fontAlgn="auto">
              <a:spcBef>
                <a:spcPts val="0"/>
              </a:spcBef>
              <a:spcAft>
                <a:spcPts val="0"/>
              </a:spcAft>
            </a:pPr>
            <a:endParaRPr lang="ja-JP" altLang="en-US" sz="2400" dirty="0">
              <a:solidFill>
                <a:prstClr val="black"/>
              </a:solidFill>
              <a:latin typeface="ＭＳ Ｐゴシック" pitchFamily="50" charset="-128"/>
              <a:ea typeface="ＭＳ Ｐゴシック"/>
            </a:endParaRPr>
          </a:p>
        </p:txBody>
      </p:sp>
      <p:sp>
        <p:nvSpPr>
          <p:cNvPr id="7238" name="テキスト ボックス 71"/>
          <p:cNvSpPr txBox="1">
            <a:spLocks noChangeArrowheads="1"/>
          </p:cNvSpPr>
          <p:nvPr/>
        </p:nvSpPr>
        <p:spPr bwMode="auto">
          <a:xfrm>
            <a:off x="3661387" y="2126183"/>
            <a:ext cx="1891026" cy="292100"/>
          </a:xfrm>
          <a:prstGeom prst="rect">
            <a:avLst/>
          </a:prstGeom>
          <a:noFill/>
          <a:ln w="9525">
            <a:noFill/>
            <a:miter lim="800000"/>
            <a:headEnd/>
            <a:tailEnd/>
          </a:ln>
        </p:spPr>
        <p:txBody>
          <a:bodyPr>
            <a:spAutoFit/>
          </a:bodyPr>
          <a:lstStyle/>
          <a:p>
            <a:pPr algn="l" fontAlgn="auto">
              <a:spcBef>
                <a:spcPts val="0"/>
              </a:spcBef>
              <a:spcAft>
                <a:spcPts val="0"/>
              </a:spcAft>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短期入所サービス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39" name="テキスト ボックス 72"/>
          <p:cNvSpPr txBox="1">
            <a:spLocks noChangeArrowheads="1"/>
          </p:cNvSpPr>
          <p:nvPr/>
        </p:nvSpPr>
        <p:spPr bwMode="auto">
          <a:xfrm>
            <a:off x="1041524" y="2964294"/>
            <a:ext cx="2036490" cy="292100"/>
          </a:xfrm>
          <a:prstGeom prst="rect">
            <a:avLst/>
          </a:prstGeom>
          <a:noFill/>
          <a:ln w="9525">
            <a:noFill/>
            <a:miter lim="800000"/>
            <a:headEnd/>
            <a:tailEnd/>
          </a:ln>
        </p:spPr>
        <p:txBody>
          <a:bodyPr>
            <a:spAutoFit/>
          </a:bodyPr>
          <a:lstStyle/>
          <a:p>
            <a:pPr algn="l" fontAlgn="auto">
              <a:spcBef>
                <a:spcPts val="0"/>
              </a:spcBef>
              <a:spcAft>
                <a:spcPts val="0"/>
              </a:spcAft>
            </a:pPr>
            <a:r>
              <a:rPr lang="ja-JP" altLang="en-US" sz="1300" dirty="0">
                <a:solidFill>
                  <a:prstClr val="black"/>
                </a:solidFill>
                <a:latin typeface="ＭＳ Ｐゴシック" pitchFamily="50" charset="-128"/>
                <a:ea typeface="ＭＳ Ｐゴシック"/>
              </a:rPr>
              <a:t>○福祉用具貸与</a:t>
            </a:r>
          </a:p>
        </p:txBody>
      </p:sp>
      <p:sp>
        <p:nvSpPr>
          <p:cNvPr id="7240" name="テキスト ボックス 73"/>
          <p:cNvSpPr txBox="1">
            <a:spLocks noChangeArrowheads="1"/>
          </p:cNvSpPr>
          <p:nvPr/>
        </p:nvSpPr>
        <p:spPr bwMode="auto">
          <a:xfrm>
            <a:off x="1043672" y="2762661"/>
            <a:ext cx="2909271" cy="492443"/>
          </a:xfrm>
          <a:prstGeom prst="rect">
            <a:avLst/>
          </a:prstGeom>
          <a:noFill/>
          <a:ln w="9525">
            <a:noFill/>
            <a:miter lim="800000"/>
            <a:headEnd/>
            <a:tailEnd/>
          </a:ln>
        </p:spPr>
        <p:txBody>
          <a:bodyPr>
            <a:spAutoFit/>
          </a:bodyPr>
          <a:lstStyle/>
          <a:p>
            <a:pPr algn="l" fontAlgn="auto">
              <a:spcBef>
                <a:spcPts val="0"/>
              </a:spcBef>
              <a:spcAft>
                <a:spcPts val="0"/>
              </a:spcAft>
            </a:pPr>
            <a:r>
              <a:rPr lang="ja-JP" altLang="en-US" sz="1300" dirty="0">
                <a:solidFill>
                  <a:prstClr val="black"/>
                </a:solidFill>
                <a:latin typeface="ＭＳ Ｐゴシック" pitchFamily="50" charset="-128"/>
                <a:ea typeface="ＭＳ Ｐゴシック"/>
              </a:rPr>
              <a:t>○特定施設入居者生活介護</a:t>
            </a:r>
            <a:endParaRPr lang="en-US" altLang="ja-JP" sz="1300" dirty="0">
              <a:solidFill>
                <a:prstClr val="black"/>
              </a:solidFill>
              <a:latin typeface="ＭＳ Ｐゴシック" pitchFamily="50" charset="-128"/>
              <a:ea typeface="ＭＳ Ｐゴシック"/>
            </a:endParaRPr>
          </a:p>
          <a:p>
            <a:pPr algn="l" fontAlgn="auto">
              <a:spcBef>
                <a:spcPts val="0"/>
              </a:spcBef>
              <a:spcAft>
                <a:spcPts val="0"/>
              </a:spcAft>
            </a:pPr>
            <a:endParaRPr lang="ja-JP" altLang="en-US" sz="1300" dirty="0">
              <a:solidFill>
                <a:prstClr val="black"/>
              </a:solidFill>
              <a:latin typeface="ＭＳ Ｐゴシック" pitchFamily="50" charset="-128"/>
              <a:ea typeface="ＭＳ Ｐゴシック"/>
            </a:endParaRPr>
          </a:p>
        </p:txBody>
      </p:sp>
      <p:sp>
        <p:nvSpPr>
          <p:cNvPr id="7241" name="テキスト ボックス 74"/>
          <p:cNvSpPr txBox="1">
            <a:spLocks noChangeArrowheads="1"/>
          </p:cNvSpPr>
          <p:nvPr/>
        </p:nvSpPr>
        <p:spPr bwMode="auto">
          <a:xfrm>
            <a:off x="835843" y="1101180"/>
            <a:ext cx="4459267" cy="335989"/>
          </a:xfrm>
          <a:prstGeom prst="rect">
            <a:avLst/>
          </a:prstGeom>
          <a:noFill/>
          <a:ln w="9525">
            <a:noFill/>
            <a:miter lim="800000"/>
            <a:headEnd/>
            <a:tailEnd/>
          </a:ln>
        </p:spPr>
        <p:txBody>
          <a:bodyPr>
            <a:spAutoFit/>
          </a:bodyPr>
          <a:lstStyle/>
          <a:p>
            <a:pPr algn="l" fontAlgn="auto">
              <a:lnSpc>
                <a:spcPts val="1900"/>
              </a:lnSpc>
              <a:spcBef>
                <a:spcPts val="0"/>
              </a:spcBef>
              <a:spcAft>
                <a:spcPts val="0"/>
              </a:spcAft>
            </a:pPr>
            <a:r>
              <a:rPr lang="ja-JP" altLang="en-US" sz="1400" b="1" dirty="0">
                <a:solidFill>
                  <a:prstClr val="black"/>
                </a:solidFill>
                <a:latin typeface="ＭＳ Ｐゴシック" pitchFamily="50" charset="-128"/>
                <a:ea typeface="ＭＳ Ｐゴシック"/>
              </a:rPr>
              <a:t>◎居宅介護サービス</a:t>
            </a:r>
            <a:endParaRPr lang="en-US" altLang="ja-JP" sz="1400" b="1" dirty="0">
              <a:solidFill>
                <a:prstClr val="black"/>
              </a:solidFill>
              <a:latin typeface="ＭＳ Ｐゴシック" pitchFamily="50" charset="-128"/>
              <a:ea typeface="ＭＳ Ｐゴシック"/>
            </a:endParaRPr>
          </a:p>
        </p:txBody>
      </p:sp>
      <p:sp>
        <p:nvSpPr>
          <p:cNvPr id="7242" name="テキスト ボックス 75"/>
          <p:cNvSpPr txBox="1">
            <a:spLocks noChangeArrowheads="1"/>
          </p:cNvSpPr>
          <p:nvPr/>
        </p:nvSpPr>
        <p:spPr bwMode="auto">
          <a:xfrm>
            <a:off x="1030751" y="1524721"/>
            <a:ext cx="3200198" cy="1182688"/>
          </a:xfrm>
          <a:prstGeom prst="rect">
            <a:avLst/>
          </a:prstGeom>
          <a:noFill/>
          <a:ln w="9525">
            <a:noFill/>
            <a:miter lim="800000"/>
            <a:headEnd/>
            <a:tailEnd/>
          </a:ln>
        </p:spPr>
        <p:txBody>
          <a:bodyPr>
            <a:spAutoFit/>
          </a:bodyPr>
          <a:lstStyle/>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○訪問介護（ﾎｰﾑﾍﾙﾌﾟｻｰﾋﾞｽ）</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○訪問入浴介護</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○訪問看護</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○訪問リハビリテーション</a:t>
            </a:r>
            <a:endParaRPr lang="en-US" altLang="ja-JP" sz="1300" dirty="0">
              <a:solidFill>
                <a:prstClr val="black"/>
              </a:solidFill>
              <a:latin typeface="ＭＳ Ｐゴシック" pitchFamily="50" charset="-128"/>
              <a:ea typeface="ＭＳ Ｐゴシック"/>
            </a:endParaRPr>
          </a:p>
          <a:p>
            <a:pPr algn="l" fontAlgn="auto">
              <a:lnSpc>
                <a:spcPts val="1700"/>
              </a:lnSpc>
              <a:spcBef>
                <a:spcPts val="0"/>
              </a:spcBef>
              <a:spcAft>
                <a:spcPts val="0"/>
              </a:spcAft>
            </a:pPr>
            <a:r>
              <a:rPr lang="ja-JP" altLang="en-US" sz="1300" dirty="0">
                <a:solidFill>
                  <a:prstClr val="black"/>
                </a:solidFill>
                <a:latin typeface="ＭＳ Ｐゴシック" pitchFamily="50" charset="-128"/>
                <a:ea typeface="ＭＳ Ｐゴシック"/>
              </a:rPr>
              <a:t>○居宅療養管理指導</a:t>
            </a:r>
          </a:p>
        </p:txBody>
      </p:sp>
      <p:sp>
        <p:nvSpPr>
          <p:cNvPr id="7243" name="テキスト ボックス 76"/>
          <p:cNvSpPr txBox="1">
            <a:spLocks noChangeArrowheads="1"/>
          </p:cNvSpPr>
          <p:nvPr/>
        </p:nvSpPr>
        <p:spPr bwMode="auto">
          <a:xfrm>
            <a:off x="3482017" y="1515906"/>
            <a:ext cx="2909271" cy="779462"/>
          </a:xfrm>
          <a:prstGeom prst="rect">
            <a:avLst/>
          </a:prstGeom>
          <a:noFill/>
          <a:ln w="9525">
            <a:noFill/>
            <a:miter lim="800000"/>
            <a:headEnd/>
            <a:tailEnd/>
          </a:ln>
        </p:spPr>
        <p:txBody>
          <a:bodyPr>
            <a:spAutoFit/>
          </a:bodyPr>
          <a:lstStyle/>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   ○通所介護（ﾃﾞｲｻｰﾋﾞｽ）</a:t>
            </a:r>
            <a:endParaRPr lang="en-US" altLang="ja-JP" sz="1300" dirty="0">
              <a:solidFill>
                <a:prstClr val="black"/>
              </a:solidFill>
              <a:latin typeface="ＭＳ Ｐゴシック" pitchFamily="50" charset="-128"/>
              <a:ea typeface="ＭＳ Ｐゴシック"/>
            </a:endParaRPr>
          </a:p>
          <a:p>
            <a:pPr algn="l" fontAlgn="auto">
              <a:lnSpc>
                <a:spcPts val="1900"/>
              </a:lnSpc>
              <a:spcBef>
                <a:spcPts val="0"/>
              </a:spcBef>
              <a:spcAft>
                <a:spcPts val="0"/>
              </a:spcAft>
            </a:pPr>
            <a:r>
              <a:rPr lang="ja-JP" altLang="en-US" sz="1300" dirty="0">
                <a:solidFill>
                  <a:prstClr val="black"/>
                </a:solidFill>
                <a:latin typeface="ＭＳ Ｐゴシック" pitchFamily="50" charset="-128"/>
                <a:ea typeface="ＭＳ Ｐゴシック"/>
              </a:rPr>
              <a:t>   ○通所リハビリテーション</a:t>
            </a:r>
            <a:endParaRPr lang="en-US" altLang="ja-JP" sz="1300" dirty="0">
              <a:solidFill>
                <a:prstClr val="black"/>
              </a:solidFill>
              <a:latin typeface="ＭＳ Ｐゴシック" pitchFamily="50" charset="-128"/>
              <a:ea typeface="ＭＳ Ｐゴシック"/>
            </a:endParaRPr>
          </a:p>
          <a:p>
            <a:pPr algn="l" fontAlgn="auto">
              <a:spcBef>
                <a:spcPts val="0"/>
              </a:spcBef>
              <a:spcAft>
                <a:spcPts val="0"/>
              </a:spcAft>
            </a:pPr>
            <a:endParaRPr lang="ja-JP" altLang="en-US" sz="1300" dirty="0">
              <a:solidFill>
                <a:prstClr val="black"/>
              </a:solidFill>
              <a:latin typeface="ＭＳ Ｐゴシック" pitchFamily="50" charset="-128"/>
              <a:ea typeface="ＭＳ Ｐゴシック"/>
            </a:endParaRPr>
          </a:p>
        </p:txBody>
      </p:sp>
      <p:sp>
        <p:nvSpPr>
          <p:cNvPr id="7244" name="テキスト ボックス 77"/>
          <p:cNvSpPr txBox="1">
            <a:spLocks noChangeArrowheads="1"/>
          </p:cNvSpPr>
          <p:nvPr/>
        </p:nvSpPr>
        <p:spPr bwMode="auto">
          <a:xfrm>
            <a:off x="3641416" y="2419333"/>
            <a:ext cx="2836539" cy="492125"/>
          </a:xfrm>
          <a:prstGeom prst="rect">
            <a:avLst/>
          </a:prstGeom>
          <a:noFill/>
          <a:ln w="9525">
            <a:noFill/>
            <a:miter lim="800000"/>
            <a:headEnd/>
            <a:tailEnd/>
          </a:ln>
        </p:spPr>
        <p:txBody>
          <a:bodyPr>
            <a:spAutoFit/>
          </a:bodyPr>
          <a:lstStyle/>
          <a:p>
            <a:pPr algn="l" fontAlgn="auto">
              <a:spcBef>
                <a:spcPts val="0"/>
              </a:spcBef>
              <a:spcAft>
                <a:spcPts val="0"/>
              </a:spcAft>
            </a:pPr>
            <a:r>
              <a:rPr lang="ja-JP" altLang="en-US" sz="1300" dirty="0">
                <a:solidFill>
                  <a:prstClr val="black"/>
                </a:solidFill>
                <a:latin typeface="ＭＳ Ｐゴシック" pitchFamily="50" charset="-128"/>
                <a:ea typeface="ＭＳ Ｐゴシック"/>
              </a:rPr>
              <a:t>○短期入所生活介護（ｼｮｰﾄｽﾃｲ）</a:t>
            </a:r>
            <a:endParaRPr lang="en-US" altLang="ja-JP" sz="1300" dirty="0">
              <a:solidFill>
                <a:prstClr val="black"/>
              </a:solidFill>
              <a:latin typeface="ＭＳ Ｐゴシック" pitchFamily="50" charset="-128"/>
              <a:ea typeface="ＭＳ Ｐゴシック"/>
            </a:endParaRPr>
          </a:p>
          <a:p>
            <a:pPr algn="l" fontAlgn="auto">
              <a:spcBef>
                <a:spcPts val="0"/>
              </a:spcBef>
              <a:spcAft>
                <a:spcPts val="0"/>
              </a:spcAft>
            </a:pPr>
            <a:r>
              <a:rPr lang="ja-JP" altLang="en-US" sz="1300" dirty="0">
                <a:solidFill>
                  <a:prstClr val="black"/>
                </a:solidFill>
                <a:latin typeface="ＭＳ Ｐゴシック" pitchFamily="50" charset="-128"/>
                <a:ea typeface="ＭＳ Ｐゴシック"/>
              </a:rPr>
              <a:t>○短期入所療養介護</a:t>
            </a:r>
          </a:p>
        </p:txBody>
      </p:sp>
      <p:sp>
        <p:nvSpPr>
          <p:cNvPr id="2" name="タイトル 1"/>
          <p:cNvSpPr>
            <a:spLocks noGrp="1"/>
          </p:cNvSpPr>
          <p:nvPr>
            <p:ph type="title"/>
          </p:nvPr>
        </p:nvSpPr>
        <p:spPr>
          <a:xfrm>
            <a:off x="281" y="-56272"/>
            <a:ext cx="10080625" cy="576263"/>
          </a:xfrm>
          <a:noFill/>
        </p:spPr>
        <p:txBody>
          <a:bodyPr>
            <a:noAutofit/>
          </a:bodyPr>
          <a:lstStyle/>
          <a:p>
            <a:pPr algn="r"/>
            <a:r>
              <a:rPr kumimoji="1" lang="ja-JP" altLang="en-US" sz="2800" dirty="0" smtClean="0"/>
              <a:t>介護</a:t>
            </a:r>
            <a:r>
              <a:rPr lang="ja-JP" altLang="en-US" sz="2800" dirty="0"/>
              <a:t>サービス</a:t>
            </a:r>
            <a:r>
              <a:rPr lang="ja-JP" altLang="en-US" sz="2800" dirty="0" smtClean="0"/>
              <a:t>の種類　　</a:t>
            </a:r>
            <a:r>
              <a:rPr lang="en-US" altLang="ja-JP" sz="1800" b="1" u="sng" dirty="0" smtClean="0"/>
              <a:t>※</a:t>
            </a:r>
            <a:r>
              <a:rPr lang="ja-JP" altLang="en-US" sz="1800" b="1" u="sng" dirty="0" smtClean="0"/>
              <a:t>赤で囲った部分が地域密着型サービス</a:t>
            </a:r>
            <a:endParaRPr kumimoji="1" lang="ja-JP" altLang="en-US" sz="1800" b="1" u="sng" dirty="0"/>
          </a:p>
        </p:txBody>
      </p:sp>
      <p:sp>
        <p:nvSpPr>
          <p:cNvPr id="7232" name="テキスト ボックス 65"/>
          <p:cNvSpPr txBox="1">
            <a:spLocks noChangeArrowheads="1"/>
          </p:cNvSpPr>
          <p:nvPr/>
        </p:nvSpPr>
        <p:spPr bwMode="auto">
          <a:xfrm>
            <a:off x="1092852" y="1312013"/>
            <a:ext cx="1600099" cy="292100"/>
          </a:xfrm>
          <a:prstGeom prst="rect">
            <a:avLst/>
          </a:prstGeom>
          <a:noFill/>
          <a:ln w="9525">
            <a:noFill/>
            <a:miter lim="800000"/>
            <a:headEnd/>
            <a:tailEnd/>
          </a:ln>
        </p:spPr>
        <p:txBody>
          <a:bodyPr>
            <a:spAutoFit/>
          </a:bodyPr>
          <a:lstStyle/>
          <a:p>
            <a:pPr algn="l" fontAlgn="auto">
              <a:spcBef>
                <a:spcPts val="0"/>
              </a:spcBef>
              <a:spcAft>
                <a:spcPts val="0"/>
              </a:spcAft>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訪問サービス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47"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2</a:t>
            </a:fld>
            <a:endParaRPr lang="en-US" altLang="ja-JP" sz="2000" dirty="0" smtClean="0">
              <a:solidFill>
                <a:prstClr val="black"/>
              </a:solidFill>
              <a:latin typeface="Calibri" pitchFamily="34" charset="0"/>
            </a:endParaRPr>
          </a:p>
        </p:txBody>
      </p:sp>
      <p:sp>
        <p:nvSpPr>
          <p:cNvPr id="3" name="テキスト ボックス 2"/>
          <p:cNvSpPr txBox="1"/>
          <p:nvPr/>
        </p:nvSpPr>
        <p:spPr>
          <a:xfrm>
            <a:off x="421375" y="6590589"/>
            <a:ext cx="7619394" cy="292388"/>
          </a:xfrm>
          <a:prstGeom prst="rect">
            <a:avLst/>
          </a:prstGeom>
          <a:noFill/>
        </p:spPr>
        <p:txBody>
          <a:bodyPr wrap="none" rtlCol="0">
            <a:spAutoFit/>
          </a:bodyPr>
          <a:lstStyle/>
          <a:p>
            <a:pPr algn="l" fontAlgn="auto">
              <a:spcBef>
                <a:spcPts val="0"/>
              </a:spcBef>
              <a:spcAft>
                <a:spcPts val="0"/>
              </a:spcAft>
            </a:pPr>
            <a:r>
              <a:rPr lang="ja-JP" altLang="en-US" sz="1300" dirty="0">
                <a:solidFill>
                  <a:prstClr val="black"/>
                </a:solidFill>
                <a:latin typeface="Arial"/>
                <a:ea typeface="ＭＳ Ｐゴシック"/>
              </a:rPr>
              <a:t>このほか、居宅介護（介護予防）福祉用具購入費の支給、居宅介護（介護予防）住宅改修費の支給がある。</a:t>
            </a:r>
          </a:p>
        </p:txBody>
      </p:sp>
      <p:sp>
        <p:nvSpPr>
          <p:cNvPr id="4" name="角丸四角形 3"/>
          <p:cNvSpPr/>
          <p:nvPr/>
        </p:nvSpPr>
        <p:spPr>
          <a:xfrm>
            <a:off x="6652422" y="1158700"/>
            <a:ext cx="3199928" cy="4707844"/>
          </a:xfrm>
          <a:prstGeom prst="roundRect">
            <a:avLst>
              <a:gd name="adj" fmla="val 10243"/>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rot="3327364">
            <a:off x="6254321" y="540824"/>
            <a:ext cx="739483" cy="5040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2989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43694" y="851944"/>
            <a:ext cx="3803064" cy="2141537"/>
          </a:xfrm>
          <a:prstGeom prst="rect">
            <a:avLst/>
          </a:prstGeom>
          <a:solidFill>
            <a:srgbClr val="CCFFFF"/>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1" name="Rectangle 3"/>
          <p:cNvSpPr>
            <a:spLocks noChangeArrowheads="1"/>
          </p:cNvSpPr>
          <p:nvPr/>
        </p:nvSpPr>
        <p:spPr bwMode="auto">
          <a:xfrm>
            <a:off x="4961924" y="764632"/>
            <a:ext cx="1627576" cy="5889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2" name="Oval 4"/>
          <p:cNvSpPr>
            <a:spLocks noChangeArrowheads="1"/>
          </p:cNvSpPr>
          <p:nvPr/>
        </p:nvSpPr>
        <p:spPr bwMode="auto">
          <a:xfrm>
            <a:off x="3214788" y="3499891"/>
            <a:ext cx="1428775" cy="508000"/>
          </a:xfrm>
          <a:prstGeom prst="ellipse">
            <a:avLst/>
          </a:prstGeom>
          <a:solidFill>
            <a:srgbClr val="CCECFF"/>
          </a:solidFill>
          <a:ln w="12700">
            <a:solidFill>
              <a:schemeClr val="tx1"/>
            </a:solidFill>
            <a:round/>
            <a:headEnd/>
            <a:tailEnd/>
          </a:ln>
        </p:spPr>
        <p:txBody>
          <a:bodyPr wrap="none" lIns="87279" tIns="43640" rIns="87279" bIns="43640" anchor="ctr"/>
          <a:lstStyle/>
          <a:p>
            <a:pPr defTabSz="873125" fontAlgn="auto">
              <a:spcBef>
                <a:spcPts val="0"/>
              </a:spcBef>
              <a:spcAft>
                <a:spcPts val="0"/>
              </a:spcAft>
            </a:pPr>
            <a:endParaRPr lang="ja-JP" altLang="ja-JP" sz="2300" dirty="0">
              <a:solidFill>
                <a:srgbClr val="000000"/>
              </a:solidFill>
              <a:latin typeface="Times New Roman" pitchFamily="18" charset="0"/>
              <a:ea typeface="ＭＳ Ｐゴシック"/>
            </a:endParaRPr>
          </a:p>
        </p:txBody>
      </p:sp>
      <p:sp>
        <p:nvSpPr>
          <p:cNvPr id="17413" name="Rectangle 5"/>
          <p:cNvSpPr>
            <a:spLocks noChangeArrowheads="1"/>
          </p:cNvSpPr>
          <p:nvPr/>
        </p:nvSpPr>
        <p:spPr bwMode="auto">
          <a:xfrm>
            <a:off x="4953600" y="840771"/>
            <a:ext cx="1683112" cy="4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defTabSz="727075" fontAlgn="auto">
              <a:spcBef>
                <a:spcPts val="0"/>
              </a:spcBef>
              <a:spcAft>
                <a:spcPts val="0"/>
              </a:spcAft>
            </a:pPr>
            <a:r>
              <a:rPr lang="ja-JP" altLang="en-US" sz="1200" dirty="0">
                <a:solidFill>
                  <a:srgbClr val="000000"/>
                </a:solidFill>
                <a:latin typeface="Times New Roman" pitchFamily="18" charset="0"/>
                <a:ea typeface="ＭＳ Ｐゴシック"/>
              </a:rPr>
              <a:t>費用の</a:t>
            </a:r>
            <a:r>
              <a:rPr lang="ja-JP" altLang="en-US" sz="1200" dirty="0" smtClean="0">
                <a:solidFill>
                  <a:srgbClr val="000000"/>
                </a:solidFill>
                <a:latin typeface="Times New Roman" pitchFamily="18" charset="0"/>
                <a:ea typeface="ＭＳ Ｐゴシック"/>
              </a:rPr>
              <a:t>９割分（８割分）</a:t>
            </a:r>
            <a:endParaRPr lang="ja-JP" altLang="en-US" sz="1200" dirty="0">
              <a:solidFill>
                <a:srgbClr val="000000"/>
              </a:solidFill>
              <a:latin typeface="Times New Roman" pitchFamily="18" charset="0"/>
              <a:ea typeface="ＭＳ Ｐゴシック"/>
            </a:endParaRPr>
          </a:p>
          <a:p>
            <a:pPr defTabSz="727075" fontAlgn="auto">
              <a:spcBef>
                <a:spcPts val="0"/>
              </a:spcBef>
              <a:spcAft>
                <a:spcPts val="0"/>
              </a:spcAft>
            </a:pPr>
            <a:r>
              <a:rPr lang="ja-JP" altLang="en-US" sz="1200" dirty="0">
                <a:solidFill>
                  <a:srgbClr val="000000"/>
                </a:solidFill>
                <a:latin typeface="Times New Roman" pitchFamily="18" charset="0"/>
                <a:ea typeface="ＭＳ Ｐゴシック"/>
              </a:rPr>
              <a:t>の</a:t>
            </a:r>
            <a:r>
              <a:rPr lang="ja-JP" altLang="en-US" sz="1200" dirty="0" smtClean="0">
                <a:solidFill>
                  <a:srgbClr val="000000"/>
                </a:solidFill>
                <a:latin typeface="Times New Roman" pitchFamily="18" charset="0"/>
                <a:ea typeface="ＭＳ Ｐゴシック"/>
              </a:rPr>
              <a:t>支払い</a:t>
            </a:r>
            <a:r>
              <a:rPr lang="en-US" altLang="ja-JP" sz="1200" dirty="0" smtClean="0">
                <a:solidFill>
                  <a:srgbClr val="000000"/>
                </a:solidFill>
                <a:latin typeface="Times New Roman" pitchFamily="18" charset="0"/>
                <a:ea typeface="ＭＳ Ｐゴシック"/>
              </a:rPr>
              <a:t>(※)</a:t>
            </a:r>
            <a:endParaRPr lang="ja-JP" altLang="en-US" sz="1200" dirty="0">
              <a:solidFill>
                <a:srgbClr val="000000"/>
              </a:solidFill>
              <a:latin typeface="Times New Roman" pitchFamily="18" charset="0"/>
              <a:ea typeface="ＭＳ Ｐゴシック"/>
            </a:endParaRPr>
          </a:p>
        </p:txBody>
      </p:sp>
      <p:sp>
        <p:nvSpPr>
          <p:cNvPr id="17414" name="Rectangle 6"/>
          <p:cNvSpPr>
            <a:spLocks noChangeArrowheads="1"/>
          </p:cNvSpPr>
          <p:nvPr/>
        </p:nvSpPr>
        <p:spPr bwMode="auto">
          <a:xfrm>
            <a:off x="2519775" y="4652416"/>
            <a:ext cx="5218909" cy="1484312"/>
          </a:xfrm>
          <a:prstGeom prst="rect">
            <a:avLst/>
          </a:prstGeom>
          <a:solidFill>
            <a:srgbClr val="FFFFCC">
              <a:alpha val="50195"/>
            </a:srgbClr>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5" name="Rectangle 7" descr="20%"/>
          <p:cNvSpPr>
            <a:spLocks noChangeArrowheads="1"/>
          </p:cNvSpPr>
          <p:nvPr/>
        </p:nvSpPr>
        <p:spPr bwMode="auto">
          <a:xfrm>
            <a:off x="2658806" y="5300225"/>
            <a:ext cx="2118919" cy="561975"/>
          </a:xfrm>
          <a:prstGeom prst="rect">
            <a:avLst/>
          </a:prstGeom>
          <a:pattFill prst="pct20">
            <a:fgClr>
              <a:srgbClr val="FF3300"/>
            </a:fgClr>
            <a:bgClr>
              <a:srgbClr val="FFFFFF"/>
            </a:bgClr>
          </a:pattFill>
          <a:ln w="15875">
            <a:solidFill>
              <a:schemeClr val="tx1"/>
            </a:solidFill>
            <a:prstDash val="dash"/>
            <a:miter lim="800000"/>
            <a:headEnd/>
            <a:tailEnd/>
          </a:ln>
        </p:spPr>
        <p:txBody>
          <a:bodyPr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Arial"/>
                <a:ea typeface="ＭＳ Ｐゴシック"/>
              </a:rPr>
              <a:t>第１号被</a:t>
            </a:r>
            <a:r>
              <a:rPr lang="ja-JP" altLang="en-US" sz="1500" b="1" dirty="0">
                <a:solidFill>
                  <a:srgbClr val="000000"/>
                </a:solidFill>
                <a:latin typeface="Arial"/>
                <a:ea typeface="ＭＳ Ｐゴシック"/>
              </a:rPr>
              <a:t>保険者　</a:t>
            </a:r>
            <a:endParaRPr lang="ja-JP" altLang="en-US" sz="1000" b="1" dirty="0">
              <a:solidFill>
                <a:srgbClr val="000000"/>
              </a:solidFill>
              <a:latin typeface="Arial"/>
              <a:ea typeface="ＭＳ Ｐゴシック"/>
            </a:endParaRPr>
          </a:p>
          <a:p>
            <a:pP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65</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以上の者</a:t>
            </a:r>
          </a:p>
        </p:txBody>
      </p:sp>
      <p:sp>
        <p:nvSpPr>
          <p:cNvPr id="17416" name="Rectangle 8" descr="50%"/>
          <p:cNvSpPr>
            <a:spLocks noChangeArrowheads="1"/>
          </p:cNvSpPr>
          <p:nvPr/>
        </p:nvSpPr>
        <p:spPr bwMode="auto">
          <a:xfrm>
            <a:off x="4934947" y="5300225"/>
            <a:ext cx="2165212" cy="550409"/>
          </a:xfrm>
          <a:prstGeom prst="rect">
            <a:avLst/>
          </a:prstGeom>
          <a:pattFill prst="pct50">
            <a:fgClr>
              <a:schemeClr val="hlink"/>
            </a:fgClr>
            <a:bgClr>
              <a:srgbClr val="FFFFFF"/>
            </a:bgClr>
          </a:pattFill>
          <a:ln w="15875">
            <a:solidFill>
              <a:schemeClr val="tx1"/>
            </a:solidFill>
            <a:prstDash val="dash"/>
            <a:miter lim="800000"/>
            <a:headEnd/>
            <a:tailEnd/>
          </a:ln>
        </p:spPr>
        <p:txBody>
          <a:bodyPr wrap="non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Arial"/>
                <a:ea typeface="ＭＳ Ｐゴシック"/>
              </a:rPr>
              <a:t>第２号被</a:t>
            </a:r>
            <a:r>
              <a:rPr lang="ja-JP" altLang="en-US" sz="1500" b="1" dirty="0">
                <a:solidFill>
                  <a:srgbClr val="000000"/>
                </a:solidFill>
                <a:latin typeface="Arial"/>
                <a:ea typeface="ＭＳ Ｐゴシック"/>
              </a:rPr>
              <a:t>保険者</a:t>
            </a:r>
            <a:endParaRPr lang="ja-JP" altLang="en-US" sz="1000" b="1" dirty="0">
              <a:solidFill>
                <a:srgbClr val="000000"/>
              </a:solidFill>
              <a:latin typeface="Arial"/>
              <a:ea typeface="ＭＳ Ｐゴシック"/>
            </a:endParaRPr>
          </a:p>
          <a:p>
            <a:pP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40</a:t>
            </a:r>
            <a:r>
              <a:rPr lang="ja-JP" altLang="en-US" sz="1500" dirty="0" smtClean="0">
                <a:solidFill>
                  <a:srgbClr val="000000"/>
                </a:solidFill>
                <a:latin typeface="Arial"/>
                <a:ea typeface="ＭＳ Ｐゴシック"/>
              </a:rPr>
              <a:t>歳から</a:t>
            </a:r>
            <a:r>
              <a:rPr lang="en-US" altLang="ja-JP" sz="1500" dirty="0">
                <a:solidFill>
                  <a:srgbClr val="000000"/>
                </a:solidFill>
                <a:latin typeface="Arial"/>
                <a:ea typeface="ＭＳ Ｐゴシック"/>
              </a:rPr>
              <a:t>64</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までの</a:t>
            </a:r>
            <a:r>
              <a:rPr lang="ja-JP" altLang="en-US" sz="1500" dirty="0" smtClean="0">
                <a:solidFill>
                  <a:srgbClr val="000000"/>
                </a:solidFill>
                <a:latin typeface="Arial"/>
                <a:ea typeface="ＭＳ Ｐゴシック"/>
              </a:rPr>
              <a:t>者</a:t>
            </a:r>
            <a:endParaRPr lang="ja-JP" altLang="en-US" sz="1500" b="1" dirty="0">
              <a:solidFill>
                <a:srgbClr val="000000"/>
              </a:solidFill>
              <a:latin typeface="Arial"/>
              <a:ea typeface="ＭＳ Ｐゴシック"/>
            </a:endParaRPr>
          </a:p>
        </p:txBody>
      </p:sp>
      <p:sp>
        <p:nvSpPr>
          <p:cNvPr id="17417" name="Rectangle 9"/>
          <p:cNvSpPr>
            <a:spLocks noChangeArrowheads="1"/>
          </p:cNvSpPr>
          <p:nvPr/>
        </p:nvSpPr>
        <p:spPr bwMode="auto">
          <a:xfrm>
            <a:off x="1071638" y="4004716"/>
            <a:ext cx="953594"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保険料</a:t>
            </a:r>
          </a:p>
          <a:p>
            <a:pPr algn="l" defTabSz="727075" fontAlgn="auto">
              <a:spcBef>
                <a:spcPts val="0"/>
              </a:spcBef>
              <a:spcAft>
                <a:spcPts val="0"/>
              </a:spcAft>
            </a:pPr>
            <a:endParaRPr lang="en-US" altLang="ja-JP" sz="1200">
              <a:solidFill>
                <a:srgbClr val="000000"/>
              </a:solidFill>
              <a:latin typeface="Times New Roman" pitchFamily="18" charset="0"/>
              <a:ea typeface="ＭＳ Ｐゴシック"/>
            </a:endParaRPr>
          </a:p>
        </p:txBody>
      </p:sp>
      <p:sp>
        <p:nvSpPr>
          <p:cNvPr id="17418" name="Rectangle 10"/>
          <p:cNvSpPr>
            <a:spLocks noChangeArrowheads="1"/>
          </p:cNvSpPr>
          <p:nvPr/>
        </p:nvSpPr>
        <p:spPr bwMode="auto">
          <a:xfrm>
            <a:off x="50" y="4353966"/>
            <a:ext cx="2395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　</a:t>
            </a:r>
          </a:p>
        </p:txBody>
      </p:sp>
      <p:sp>
        <p:nvSpPr>
          <p:cNvPr id="17419" name="Rectangle 11"/>
          <p:cNvSpPr>
            <a:spLocks noChangeArrowheads="1"/>
          </p:cNvSpPr>
          <p:nvPr/>
        </p:nvSpPr>
        <p:spPr bwMode="auto">
          <a:xfrm>
            <a:off x="436434" y="4292161"/>
            <a:ext cx="1877129" cy="28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u="sng">
                <a:solidFill>
                  <a:srgbClr val="000000"/>
                </a:solidFill>
                <a:latin typeface="Times New Roman" pitchFamily="18" charset="0"/>
                <a:ea typeface="ＭＳ ゴシック" pitchFamily="49" charset="-128"/>
              </a:rPr>
              <a:t>原則年金からの天引き</a:t>
            </a:r>
          </a:p>
        </p:txBody>
      </p:sp>
      <p:sp>
        <p:nvSpPr>
          <p:cNvPr id="17420" name="Rectangle 12"/>
          <p:cNvSpPr>
            <a:spLocks noChangeArrowheads="1"/>
          </p:cNvSpPr>
          <p:nvPr/>
        </p:nvSpPr>
        <p:spPr bwMode="auto">
          <a:xfrm>
            <a:off x="3424126" y="3585444"/>
            <a:ext cx="1066906"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400" dirty="0">
                <a:solidFill>
                  <a:srgbClr val="000000"/>
                </a:solidFill>
                <a:latin typeface="Times New Roman" pitchFamily="18" charset="0"/>
                <a:ea typeface="ＭＳ Ｐゴシック"/>
              </a:rPr>
              <a:t>全国プール</a:t>
            </a:r>
          </a:p>
        </p:txBody>
      </p:sp>
      <p:sp>
        <p:nvSpPr>
          <p:cNvPr id="17421" name="Line 13"/>
          <p:cNvSpPr>
            <a:spLocks noChangeShapeType="1"/>
          </p:cNvSpPr>
          <p:nvPr/>
        </p:nvSpPr>
        <p:spPr bwMode="auto">
          <a:xfrm flipH="1" flipV="1">
            <a:off x="4087527" y="4004716"/>
            <a:ext cx="874397" cy="1295400"/>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2" name="Rectangle 14"/>
          <p:cNvSpPr>
            <a:spLocks noChangeArrowheads="1"/>
          </p:cNvSpPr>
          <p:nvPr/>
        </p:nvSpPr>
        <p:spPr bwMode="auto">
          <a:xfrm>
            <a:off x="4245975" y="3933280"/>
            <a:ext cx="1727883" cy="48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b="1">
                <a:solidFill>
                  <a:srgbClr val="000000"/>
                </a:solidFill>
                <a:latin typeface="Times New Roman" pitchFamily="18" charset="0"/>
                <a:ea typeface="ＭＳ Ｐゴシック"/>
              </a:rPr>
              <a:t>　</a:t>
            </a:r>
            <a:r>
              <a:rPr lang="ja-JP" altLang="en-US" sz="1300">
                <a:solidFill>
                  <a:srgbClr val="000000"/>
                </a:solidFill>
                <a:latin typeface="Times New Roman" pitchFamily="18" charset="0"/>
                <a:ea typeface="ＭＳ Ｐゴシック"/>
              </a:rPr>
              <a:t>国民健康保険 ・</a:t>
            </a:r>
          </a:p>
          <a:p>
            <a:pPr algn="l" defTabSz="727075" fontAlgn="auto">
              <a:spcBef>
                <a:spcPts val="0"/>
              </a:spcBef>
              <a:spcAft>
                <a:spcPts val="0"/>
              </a:spcAft>
            </a:pPr>
            <a:r>
              <a:rPr lang="ja-JP" altLang="en-US" sz="1300">
                <a:solidFill>
                  <a:srgbClr val="000000"/>
                </a:solidFill>
                <a:latin typeface="Times New Roman" pitchFamily="18" charset="0"/>
                <a:ea typeface="ＭＳ Ｐゴシック"/>
              </a:rPr>
              <a:t>　　健康保険組合など</a:t>
            </a:r>
          </a:p>
        </p:txBody>
      </p:sp>
      <p:sp>
        <p:nvSpPr>
          <p:cNvPr id="17424" name="Rectangle 16"/>
          <p:cNvSpPr>
            <a:spLocks noChangeArrowheads="1"/>
          </p:cNvSpPr>
          <p:nvPr/>
        </p:nvSpPr>
        <p:spPr bwMode="auto">
          <a:xfrm>
            <a:off x="5536222" y="3106404"/>
            <a:ext cx="1753153"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dirty="0" smtClean="0">
                <a:solidFill>
                  <a:srgbClr val="000000"/>
                </a:solidFill>
                <a:latin typeface="Times New Roman" pitchFamily="18" charset="0"/>
                <a:ea typeface="ＭＳ Ｐゴシック"/>
              </a:rPr>
              <a:t>１割（２割）負担</a:t>
            </a:r>
            <a:r>
              <a:rPr lang="en-US" altLang="ja-JP" sz="1500" dirty="0" smtClean="0">
                <a:solidFill>
                  <a:srgbClr val="000000"/>
                </a:solidFill>
                <a:latin typeface="Times New Roman" pitchFamily="18" charset="0"/>
                <a:ea typeface="ＭＳ Ｐゴシック"/>
              </a:rPr>
              <a:t>(※)</a:t>
            </a:r>
            <a:endParaRPr lang="ja-JP" altLang="en-US" sz="1500" dirty="0">
              <a:solidFill>
                <a:srgbClr val="000000"/>
              </a:solidFill>
              <a:latin typeface="Times New Roman" pitchFamily="18" charset="0"/>
              <a:ea typeface="ＭＳ Ｐゴシック"/>
            </a:endParaRPr>
          </a:p>
        </p:txBody>
      </p:sp>
      <p:sp>
        <p:nvSpPr>
          <p:cNvPr id="17426" name="Rectangle 18"/>
          <p:cNvSpPr>
            <a:spLocks noChangeArrowheads="1"/>
          </p:cNvSpPr>
          <p:nvPr/>
        </p:nvSpPr>
        <p:spPr bwMode="auto">
          <a:xfrm>
            <a:off x="7505459" y="3706995"/>
            <a:ext cx="1296242" cy="327025"/>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サービス利用</a:t>
            </a:r>
          </a:p>
        </p:txBody>
      </p:sp>
      <p:sp>
        <p:nvSpPr>
          <p:cNvPr id="17427" name="Rectangle 19"/>
          <p:cNvSpPr>
            <a:spLocks noChangeArrowheads="1"/>
          </p:cNvSpPr>
          <p:nvPr/>
        </p:nvSpPr>
        <p:spPr bwMode="auto">
          <a:xfrm>
            <a:off x="240871" y="5558878"/>
            <a:ext cx="2118919"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加　入　者　（被保険者）</a:t>
            </a:r>
          </a:p>
        </p:txBody>
      </p:sp>
      <p:sp>
        <p:nvSpPr>
          <p:cNvPr id="17428" name="Line 20"/>
          <p:cNvSpPr>
            <a:spLocks noChangeShapeType="1"/>
          </p:cNvSpPr>
          <p:nvPr/>
        </p:nvSpPr>
        <p:spPr bwMode="auto">
          <a:xfrm flipH="1" flipV="1">
            <a:off x="1865166" y="2996661"/>
            <a:ext cx="1507973" cy="2303463"/>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9" name="Line 21"/>
          <p:cNvSpPr>
            <a:spLocks noChangeShapeType="1"/>
          </p:cNvSpPr>
          <p:nvPr/>
        </p:nvSpPr>
        <p:spPr bwMode="auto">
          <a:xfrm>
            <a:off x="4801919" y="1628228"/>
            <a:ext cx="2144779"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0" name="Rectangle 22"/>
          <p:cNvSpPr>
            <a:spLocks noChangeArrowheads="1"/>
          </p:cNvSpPr>
          <p:nvPr/>
        </p:nvSpPr>
        <p:spPr bwMode="auto">
          <a:xfrm>
            <a:off x="1512822" y="545661"/>
            <a:ext cx="1942379"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市　町　村　（保険者）</a:t>
            </a:r>
          </a:p>
        </p:txBody>
      </p:sp>
      <p:sp>
        <p:nvSpPr>
          <p:cNvPr id="17431" name="Rectangle 23"/>
          <p:cNvSpPr>
            <a:spLocks noChangeArrowheads="1"/>
          </p:cNvSpPr>
          <p:nvPr/>
        </p:nvSpPr>
        <p:spPr bwMode="auto">
          <a:xfrm>
            <a:off x="1566206" y="1307553"/>
            <a:ext cx="20526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32" name="Rectangle 24"/>
          <p:cNvSpPr>
            <a:spLocks noChangeArrowheads="1"/>
          </p:cNvSpPr>
          <p:nvPr/>
        </p:nvSpPr>
        <p:spPr bwMode="auto">
          <a:xfrm>
            <a:off x="875835" y="2198146"/>
            <a:ext cx="1436831"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ＭＳ Ｐゴシック"/>
                <a:ea typeface="ＭＳ Ｐゴシック"/>
              </a:rPr>
              <a:t>２２％</a:t>
            </a:r>
            <a:endParaRPr lang="en-US" altLang="ja-JP" sz="1500" b="1" dirty="0" smtClean="0">
              <a:solidFill>
                <a:srgbClr val="000000"/>
              </a:solidFill>
              <a:latin typeface="ＭＳ Ｐゴシック"/>
              <a:ea typeface="ＭＳ Ｐゴシック"/>
            </a:endParaRPr>
          </a:p>
        </p:txBody>
      </p:sp>
      <p:sp>
        <p:nvSpPr>
          <p:cNvPr id="17433" name="Rectangle 25"/>
          <p:cNvSpPr>
            <a:spLocks noChangeArrowheads="1"/>
          </p:cNvSpPr>
          <p:nvPr/>
        </p:nvSpPr>
        <p:spPr bwMode="auto">
          <a:xfrm>
            <a:off x="2995140" y="2198151"/>
            <a:ext cx="647157" cy="5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Times New Roman" pitchFamily="18" charset="0"/>
                <a:ea typeface="ＭＳ Ｐゴシック"/>
              </a:rPr>
              <a:t>２８％</a:t>
            </a:r>
            <a:endParaRPr lang="ja-JP" altLang="en-US" sz="1100" b="1" dirty="0" smtClean="0">
              <a:solidFill>
                <a:srgbClr val="000000"/>
              </a:solidFill>
              <a:latin typeface="ＭＳ Ｐゴシック"/>
              <a:ea typeface="ＭＳ Ｐゴシック"/>
            </a:endParaRPr>
          </a:p>
          <a:p>
            <a:pPr algn="l" defTabSz="727075" fontAlgn="auto">
              <a:spcBef>
                <a:spcPts val="0"/>
              </a:spcBef>
              <a:spcAft>
                <a:spcPts val="0"/>
              </a:spcAft>
            </a:pPr>
            <a:endParaRPr lang="ja-JP" altLang="en-US" sz="1500" b="1" dirty="0">
              <a:solidFill>
                <a:srgbClr val="000000"/>
              </a:solidFill>
              <a:latin typeface="Times New Roman" pitchFamily="18" charset="0"/>
              <a:ea typeface="ＭＳ Ｐゴシック"/>
            </a:endParaRPr>
          </a:p>
        </p:txBody>
      </p:sp>
      <p:sp>
        <p:nvSpPr>
          <p:cNvPr id="17434" name="Line 26"/>
          <p:cNvSpPr>
            <a:spLocks noChangeShapeType="1"/>
          </p:cNvSpPr>
          <p:nvPr/>
        </p:nvSpPr>
        <p:spPr bwMode="auto">
          <a:xfrm>
            <a:off x="832375" y="2060029"/>
            <a:ext cx="3794983"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5" name="Line 27"/>
          <p:cNvSpPr>
            <a:spLocks noChangeShapeType="1"/>
          </p:cNvSpPr>
          <p:nvPr/>
        </p:nvSpPr>
        <p:spPr bwMode="auto">
          <a:xfrm>
            <a:off x="2337001" y="2100475"/>
            <a:ext cx="0" cy="93662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6" name="Rectangle 28"/>
          <p:cNvSpPr>
            <a:spLocks noChangeArrowheads="1"/>
          </p:cNvSpPr>
          <p:nvPr/>
        </p:nvSpPr>
        <p:spPr bwMode="auto">
          <a:xfrm>
            <a:off x="42" y="1196536"/>
            <a:ext cx="751559"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en-US" altLang="ja-JP" sz="1500" b="1">
                <a:solidFill>
                  <a:srgbClr val="000000"/>
                </a:solidFill>
                <a:latin typeface="Times New Roman" pitchFamily="18" charset="0"/>
                <a:ea typeface="ＭＳ Ｐゴシック"/>
              </a:rPr>
              <a:t> </a:t>
            </a:r>
            <a:r>
              <a:rPr lang="ja-JP" altLang="en-US" sz="1500" b="1">
                <a:solidFill>
                  <a:srgbClr val="000000"/>
                </a:solidFill>
                <a:latin typeface="Times New Roman" pitchFamily="18" charset="0"/>
                <a:ea typeface="ＭＳ Ｐゴシック"/>
              </a:rPr>
              <a:t>税　金</a:t>
            </a:r>
          </a:p>
        </p:txBody>
      </p:sp>
      <p:sp>
        <p:nvSpPr>
          <p:cNvPr id="17437" name="Rectangle 29"/>
          <p:cNvSpPr>
            <a:spLocks noChangeArrowheads="1"/>
          </p:cNvSpPr>
          <p:nvPr/>
        </p:nvSpPr>
        <p:spPr bwMode="auto">
          <a:xfrm>
            <a:off x="38846" y="2204599"/>
            <a:ext cx="767871"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保険料</a:t>
            </a:r>
          </a:p>
        </p:txBody>
      </p:sp>
      <p:sp>
        <p:nvSpPr>
          <p:cNvPr id="17438" name="Line 30"/>
          <p:cNvSpPr>
            <a:spLocks noChangeShapeType="1"/>
          </p:cNvSpPr>
          <p:nvPr/>
        </p:nvSpPr>
        <p:spPr bwMode="auto">
          <a:xfrm>
            <a:off x="1755694"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9" name="Line 31"/>
          <p:cNvSpPr>
            <a:spLocks noChangeShapeType="1"/>
          </p:cNvSpPr>
          <p:nvPr/>
        </p:nvSpPr>
        <p:spPr bwMode="auto">
          <a:xfrm>
            <a:off x="2703473"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0" name="Rectangle 32"/>
          <p:cNvSpPr>
            <a:spLocks noChangeArrowheads="1"/>
          </p:cNvSpPr>
          <p:nvPr/>
        </p:nvSpPr>
        <p:spPr bwMode="auto">
          <a:xfrm>
            <a:off x="992390" y="980529"/>
            <a:ext cx="728722"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市町村</a:t>
            </a:r>
          </a:p>
        </p:txBody>
      </p:sp>
      <p:sp>
        <p:nvSpPr>
          <p:cNvPr id="17441" name="Rectangle 33"/>
          <p:cNvSpPr>
            <a:spLocks noChangeArrowheads="1"/>
          </p:cNvSpPr>
          <p:nvPr/>
        </p:nvSpPr>
        <p:spPr bwMode="auto">
          <a:xfrm>
            <a:off x="1944419" y="980529"/>
            <a:ext cx="911422"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都道府県</a:t>
            </a:r>
          </a:p>
        </p:txBody>
      </p:sp>
      <p:sp>
        <p:nvSpPr>
          <p:cNvPr id="17442" name="Rectangle 34"/>
          <p:cNvSpPr>
            <a:spLocks noChangeArrowheads="1"/>
          </p:cNvSpPr>
          <p:nvPr/>
        </p:nvSpPr>
        <p:spPr bwMode="auto">
          <a:xfrm>
            <a:off x="3612401" y="980529"/>
            <a:ext cx="36331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国</a:t>
            </a:r>
          </a:p>
        </p:txBody>
      </p:sp>
      <p:sp>
        <p:nvSpPr>
          <p:cNvPr id="17443" name="Rectangle 35"/>
          <p:cNvSpPr>
            <a:spLocks noChangeArrowheads="1"/>
          </p:cNvSpPr>
          <p:nvPr/>
        </p:nvSpPr>
        <p:spPr bwMode="auto">
          <a:xfrm>
            <a:off x="911573" y="1196430"/>
            <a:ext cx="862899"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p>
        </p:txBody>
      </p:sp>
      <p:sp>
        <p:nvSpPr>
          <p:cNvPr id="17444" name="Rectangle 36"/>
          <p:cNvSpPr>
            <a:spLocks noChangeArrowheads="1"/>
          </p:cNvSpPr>
          <p:nvPr/>
        </p:nvSpPr>
        <p:spPr bwMode="auto">
          <a:xfrm>
            <a:off x="1890083" y="1196537"/>
            <a:ext cx="16114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r>
              <a:rPr lang="ja-JP" altLang="en-US" sz="1000" dirty="0">
                <a:solidFill>
                  <a:srgbClr val="000000"/>
                </a:solidFill>
                <a:latin typeface="Times New Roman" pitchFamily="18" charset="0"/>
                <a:ea typeface="ＭＳ Ｐゴシック"/>
              </a:rPr>
              <a:t>（</a:t>
            </a:r>
            <a:r>
              <a:rPr lang="en-US" altLang="ja-JP" sz="1000" dirty="0">
                <a:solidFill>
                  <a:srgbClr val="000000"/>
                </a:solidFill>
                <a:latin typeface="Times New Roman" pitchFamily="18" charset="0"/>
                <a:ea typeface="ＭＳ Ｐゴシック"/>
              </a:rPr>
              <a:t>※</a:t>
            </a:r>
            <a:r>
              <a:rPr lang="ja-JP" altLang="en-US" sz="1000" dirty="0">
                <a:solidFill>
                  <a:srgbClr val="000000"/>
                </a:solidFill>
                <a:latin typeface="Times New Roman" pitchFamily="18" charset="0"/>
                <a:ea typeface="ＭＳ Ｐゴシック"/>
              </a:rPr>
              <a:t>）</a:t>
            </a:r>
          </a:p>
        </p:txBody>
      </p:sp>
      <p:sp>
        <p:nvSpPr>
          <p:cNvPr id="17445" name="Rectangle 37"/>
          <p:cNvSpPr>
            <a:spLocks noChangeArrowheads="1"/>
          </p:cNvSpPr>
          <p:nvPr/>
        </p:nvSpPr>
        <p:spPr bwMode="auto">
          <a:xfrm>
            <a:off x="3515370" y="1196430"/>
            <a:ext cx="875956"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２５％</a:t>
            </a:r>
            <a:r>
              <a:rPr lang="ja-JP" altLang="en-US" sz="1000">
                <a:solidFill>
                  <a:srgbClr val="000000"/>
                </a:solidFill>
                <a:latin typeface="Times New Roman" pitchFamily="18" charset="0"/>
                <a:ea typeface="ＭＳ Ｐゴシック"/>
              </a:rPr>
              <a:t>（</a:t>
            </a:r>
            <a:r>
              <a:rPr lang="en-US" altLang="ja-JP" sz="1000">
                <a:solidFill>
                  <a:srgbClr val="000000"/>
                </a:solidFill>
                <a:latin typeface="Times New Roman" pitchFamily="18" charset="0"/>
                <a:ea typeface="ＭＳ Ｐゴシック"/>
              </a:rPr>
              <a:t>※</a:t>
            </a:r>
            <a:r>
              <a:rPr lang="ja-JP" altLang="en-US" sz="1000">
                <a:solidFill>
                  <a:srgbClr val="000000"/>
                </a:solidFill>
                <a:latin typeface="Times New Roman" pitchFamily="18" charset="0"/>
                <a:ea typeface="ＭＳ Ｐゴシック"/>
              </a:rPr>
              <a:t>）</a:t>
            </a:r>
          </a:p>
        </p:txBody>
      </p:sp>
      <p:sp>
        <p:nvSpPr>
          <p:cNvPr id="17446" name="Rectangle 38"/>
          <p:cNvSpPr>
            <a:spLocks noChangeArrowheads="1"/>
          </p:cNvSpPr>
          <p:nvPr/>
        </p:nvSpPr>
        <p:spPr bwMode="auto">
          <a:xfrm>
            <a:off x="130965" y="3212553"/>
            <a:ext cx="1588785"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7886" tIns="43943" rIns="87886" bIns="43943">
            <a:spAutoFit/>
          </a:bodyPr>
          <a:lstStyle/>
          <a:p>
            <a:pPr algn="l" defTabSz="727075" fontAlgn="auto">
              <a:lnSpc>
                <a:spcPct val="50000"/>
              </a:lnSpc>
              <a:spcBef>
                <a:spcPts val="0"/>
              </a:spcBef>
              <a:spcAft>
                <a:spcPts val="0"/>
              </a:spcAft>
            </a:pPr>
            <a:endParaRPr lang="en-US" altLang="ja-JP" sz="1300" b="1">
              <a:solidFill>
                <a:srgbClr val="000000"/>
              </a:solidFill>
              <a:latin typeface="Times New Roman" pitchFamily="18" charset="0"/>
              <a:ea typeface="ＭＳ Ｐゴシック"/>
            </a:endParaRPr>
          </a:p>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財政安定化基金</a:t>
            </a:r>
          </a:p>
          <a:p>
            <a:pPr algn="l" defTabSz="727075" fontAlgn="auto">
              <a:lnSpc>
                <a:spcPct val="50000"/>
              </a:lnSpc>
              <a:spcBef>
                <a:spcPts val="0"/>
              </a:spcBef>
              <a:spcAft>
                <a:spcPts val="0"/>
              </a:spcAft>
            </a:pPr>
            <a:endParaRPr lang="en-US" altLang="ja-JP" sz="1400" b="1">
              <a:solidFill>
                <a:srgbClr val="000000"/>
              </a:solidFill>
              <a:latin typeface="Times New Roman" pitchFamily="18" charset="0"/>
              <a:ea typeface="ＭＳ Ｐゴシック"/>
            </a:endParaRPr>
          </a:p>
        </p:txBody>
      </p:sp>
      <p:sp>
        <p:nvSpPr>
          <p:cNvPr id="17447" name="Text Box 39"/>
          <p:cNvSpPr txBox="1">
            <a:spLocks noChangeArrowheads="1"/>
          </p:cNvSpPr>
          <p:nvPr/>
        </p:nvSpPr>
        <p:spPr bwMode="auto">
          <a:xfrm>
            <a:off x="3769127" y="3068199"/>
            <a:ext cx="1512821" cy="2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7279" tIns="43640" rIns="87279" bIns="43640">
            <a:spAutoFit/>
          </a:bodyPr>
          <a:lstStyle>
            <a:lvl1pPr defTabSz="727075" eaLnBrk="0" hangingPunct="0">
              <a:defRPr kumimoji="1">
                <a:solidFill>
                  <a:schemeClr val="tx1"/>
                </a:solidFill>
                <a:latin typeface="Arial" charset="0"/>
                <a:ea typeface="ＭＳ Ｐゴシック" pitchFamily="50" charset="-128"/>
              </a:defRPr>
            </a:lvl1pPr>
            <a:lvl2pPr marL="742950" indent="-285750" defTabSz="727075" eaLnBrk="0" hangingPunct="0">
              <a:defRPr kumimoji="1">
                <a:solidFill>
                  <a:schemeClr val="tx1"/>
                </a:solidFill>
                <a:latin typeface="Arial" charset="0"/>
                <a:ea typeface="ＭＳ Ｐゴシック" pitchFamily="50" charset="-128"/>
              </a:defRPr>
            </a:lvl2pPr>
            <a:lvl3pPr marL="1143000" indent="-228600" defTabSz="727075" eaLnBrk="0" hangingPunct="0">
              <a:defRPr kumimoji="1">
                <a:solidFill>
                  <a:schemeClr val="tx1"/>
                </a:solidFill>
                <a:latin typeface="Arial" charset="0"/>
                <a:ea typeface="ＭＳ Ｐゴシック" pitchFamily="50" charset="-128"/>
              </a:defRPr>
            </a:lvl3pPr>
            <a:lvl4pPr marL="1600200" indent="-228600" defTabSz="727075" eaLnBrk="0" hangingPunct="0">
              <a:defRPr kumimoji="1">
                <a:solidFill>
                  <a:schemeClr val="tx1"/>
                </a:solidFill>
                <a:latin typeface="Arial" charset="0"/>
                <a:ea typeface="ＭＳ Ｐゴシック" pitchFamily="50" charset="-128"/>
              </a:defRPr>
            </a:lvl4pPr>
            <a:lvl5pPr marL="2057400" indent="-228600" defTabSz="727075" eaLnBrk="0" hangingPunct="0">
              <a:defRPr kumimoji="1">
                <a:solidFill>
                  <a:schemeClr val="tx1"/>
                </a:solidFill>
                <a:latin typeface="Arial" charset="0"/>
                <a:ea typeface="ＭＳ Ｐゴシック" pitchFamily="50" charset="-128"/>
              </a:defRPr>
            </a:lvl5pPr>
            <a:lvl6pPr marL="25146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100" dirty="0">
                <a:solidFill>
                  <a:srgbClr val="000000"/>
                </a:solidFill>
                <a:latin typeface="Times New Roman" pitchFamily="18" charset="0"/>
              </a:rPr>
              <a:t>（平成</a:t>
            </a:r>
            <a:r>
              <a:rPr lang="en-US" altLang="ja-JP" sz="1100" dirty="0" smtClean="0">
                <a:solidFill>
                  <a:srgbClr val="000000"/>
                </a:solidFill>
                <a:latin typeface="Times New Roman" pitchFamily="18" charset="0"/>
              </a:rPr>
              <a:t>27</a:t>
            </a:r>
            <a:r>
              <a:rPr lang="ja-JP" altLang="en-US" sz="1100" dirty="0" smtClean="0">
                <a:solidFill>
                  <a:srgbClr val="000000"/>
                </a:solidFill>
                <a:latin typeface="Times New Roman" pitchFamily="18" charset="0"/>
              </a:rPr>
              <a:t>－</a:t>
            </a:r>
            <a:r>
              <a:rPr lang="en-US" altLang="ja-JP" sz="1100" smtClean="0">
                <a:solidFill>
                  <a:srgbClr val="000000"/>
                </a:solidFill>
                <a:latin typeface="Times New Roman" pitchFamily="18" charset="0"/>
              </a:rPr>
              <a:t>29</a:t>
            </a:r>
            <a:r>
              <a:rPr lang="ja-JP" altLang="en-US" sz="1100" smtClean="0">
                <a:solidFill>
                  <a:srgbClr val="000000"/>
                </a:solidFill>
                <a:latin typeface="Times New Roman" pitchFamily="18" charset="0"/>
              </a:rPr>
              <a:t>年度</a:t>
            </a:r>
            <a:r>
              <a:rPr lang="ja-JP" altLang="en-US" sz="1100" dirty="0">
                <a:solidFill>
                  <a:srgbClr val="000000"/>
                </a:solidFill>
                <a:latin typeface="Times New Roman" pitchFamily="18" charset="0"/>
              </a:rPr>
              <a:t>）</a:t>
            </a:r>
          </a:p>
        </p:txBody>
      </p:sp>
      <p:sp>
        <p:nvSpPr>
          <p:cNvPr id="17449" name="Line 41"/>
          <p:cNvSpPr>
            <a:spLocks noChangeShapeType="1"/>
          </p:cNvSpPr>
          <p:nvPr/>
        </p:nvSpPr>
        <p:spPr bwMode="auto">
          <a:xfrm flipV="1">
            <a:off x="1071582" y="2707837"/>
            <a:ext cx="0" cy="504825"/>
          </a:xfrm>
          <a:prstGeom prst="line">
            <a:avLst/>
          </a:prstGeom>
          <a:noFill/>
          <a:ln w="25400">
            <a:solidFill>
              <a:schemeClr val="tx1"/>
            </a:solidFill>
            <a:prstDash val="sysDot"/>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0" name="Text Box 42"/>
          <p:cNvSpPr txBox="1">
            <a:spLocks noChangeArrowheads="1"/>
          </p:cNvSpPr>
          <p:nvPr/>
        </p:nvSpPr>
        <p:spPr bwMode="auto">
          <a:xfrm>
            <a:off x="2817150" y="5876487"/>
            <a:ext cx="1849003" cy="28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smtClean="0">
                <a:solidFill>
                  <a:srgbClr val="000000"/>
                </a:solidFill>
                <a:latin typeface="Times New Roman" pitchFamily="18" charset="0"/>
                <a:ea typeface="ＭＳ ゴシック" pitchFamily="49" charset="-128"/>
              </a:rPr>
              <a:t>（</a:t>
            </a:r>
            <a:r>
              <a:rPr lang="ja-JP" altLang="en-US" sz="1200" dirty="0" smtClean="0">
                <a:solidFill>
                  <a:prstClr val="black"/>
                </a:solidFill>
                <a:latin typeface="Times New Roman" pitchFamily="18" charset="0"/>
                <a:ea typeface="ＭＳ ゴシック" pitchFamily="49" charset="-128"/>
              </a:rPr>
              <a:t>３、２０２万人</a:t>
            </a:r>
            <a:r>
              <a:rPr lang="ja-JP" altLang="en-US" sz="1300" dirty="0">
                <a:solidFill>
                  <a:srgbClr val="000000"/>
                </a:solidFill>
                <a:latin typeface="Times New Roman" pitchFamily="18" charset="0"/>
                <a:ea typeface="ＭＳ ゴシック" pitchFamily="49" charset="-128"/>
              </a:rPr>
              <a:t>）</a:t>
            </a:r>
          </a:p>
        </p:txBody>
      </p:sp>
      <p:sp>
        <p:nvSpPr>
          <p:cNvPr id="17451" name="Text Box 43"/>
          <p:cNvSpPr txBox="1">
            <a:spLocks noChangeArrowheads="1"/>
          </p:cNvSpPr>
          <p:nvPr/>
        </p:nvSpPr>
        <p:spPr bwMode="auto">
          <a:xfrm>
            <a:off x="5356304" y="5876487"/>
            <a:ext cx="1933049"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a:solidFill>
                  <a:prstClr val="black"/>
                </a:solidFill>
                <a:latin typeface="Times New Roman" pitchFamily="18" charset="0"/>
                <a:ea typeface="ＭＳ ゴシック" pitchFamily="49" charset="-128"/>
              </a:rPr>
              <a:t>（</a:t>
            </a:r>
            <a:r>
              <a:rPr lang="ja-JP" altLang="en-US" sz="1200" dirty="0" smtClean="0">
                <a:solidFill>
                  <a:prstClr val="black"/>
                </a:solidFill>
                <a:latin typeface="Times New Roman" pitchFamily="18" charset="0"/>
                <a:ea typeface="ＭＳ ゴシック" pitchFamily="49" charset="-128"/>
              </a:rPr>
              <a:t>４，２４７万人</a:t>
            </a:r>
            <a:r>
              <a:rPr lang="ja-JP" altLang="en-US" sz="1300" dirty="0">
                <a:solidFill>
                  <a:srgbClr val="000000"/>
                </a:solidFill>
                <a:latin typeface="Times New Roman" pitchFamily="18" charset="0"/>
                <a:ea typeface="ＭＳ ゴシック" pitchFamily="49" charset="-128"/>
              </a:rPr>
              <a:t>）</a:t>
            </a:r>
          </a:p>
        </p:txBody>
      </p:sp>
      <p:sp>
        <p:nvSpPr>
          <p:cNvPr id="17452" name="Text Box 44"/>
          <p:cNvSpPr txBox="1">
            <a:spLocks noChangeArrowheads="1"/>
          </p:cNvSpPr>
          <p:nvPr/>
        </p:nvSpPr>
        <p:spPr bwMode="auto">
          <a:xfrm>
            <a:off x="3112968" y="4273003"/>
            <a:ext cx="113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endParaRPr lang="ja-JP" altLang="ja-JP" sz="900">
              <a:solidFill>
                <a:srgbClr val="000000"/>
              </a:solidFill>
              <a:latin typeface="Times New Roman" pitchFamily="18" charset="0"/>
              <a:ea typeface="ＭＳ ゴシック" pitchFamily="49" charset="-128"/>
            </a:endParaRPr>
          </a:p>
        </p:txBody>
      </p:sp>
      <p:sp>
        <p:nvSpPr>
          <p:cNvPr id="17453" name="Oval 45"/>
          <p:cNvSpPr>
            <a:spLocks noChangeArrowheads="1"/>
          </p:cNvSpPr>
          <p:nvPr/>
        </p:nvSpPr>
        <p:spPr bwMode="auto">
          <a:xfrm>
            <a:off x="1944364" y="3860253"/>
            <a:ext cx="1428775" cy="503238"/>
          </a:xfrm>
          <a:prstGeom prst="ellipse">
            <a:avLst/>
          </a:prstGeom>
          <a:solidFill>
            <a:srgbClr val="CCECFF"/>
          </a:solidFill>
          <a:ln w="12700">
            <a:solidFill>
              <a:schemeClr val="tx1"/>
            </a:solidFill>
            <a:round/>
            <a:headEnd/>
            <a:tailEnd/>
          </a:ln>
        </p:spPr>
        <p:txBody>
          <a:bodyPr wrap="none" lIns="87279" tIns="43640" rIns="87279" bIns="43640" anchor="ctr"/>
          <a:lstStyle/>
          <a:p>
            <a:pPr algn="l" defTabSz="873125" fontAlgn="auto">
              <a:spcBef>
                <a:spcPts val="0"/>
              </a:spcBef>
              <a:spcAft>
                <a:spcPts val="0"/>
              </a:spcAft>
            </a:pPr>
            <a:r>
              <a:rPr lang="ja-JP" altLang="en-US" sz="1400">
                <a:solidFill>
                  <a:srgbClr val="000000"/>
                </a:solidFill>
                <a:latin typeface="Times New Roman" pitchFamily="18" charset="0"/>
                <a:ea typeface="ＭＳ Ｐゴシック"/>
              </a:rPr>
              <a:t>個別市町村</a:t>
            </a:r>
          </a:p>
        </p:txBody>
      </p:sp>
      <p:sp>
        <p:nvSpPr>
          <p:cNvPr id="17454" name="Rectangle 46"/>
          <p:cNvSpPr>
            <a:spLocks noChangeArrowheads="1"/>
          </p:cNvSpPr>
          <p:nvPr/>
        </p:nvSpPr>
        <p:spPr bwMode="auto">
          <a:xfrm>
            <a:off x="5512051" y="3616158"/>
            <a:ext cx="1252603" cy="327025"/>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居住費・食費</a:t>
            </a:r>
          </a:p>
        </p:txBody>
      </p:sp>
      <p:sp>
        <p:nvSpPr>
          <p:cNvPr id="17455" name="Line 47"/>
          <p:cNvSpPr>
            <a:spLocks noChangeShapeType="1"/>
          </p:cNvSpPr>
          <p:nvPr/>
        </p:nvSpPr>
        <p:spPr bwMode="auto">
          <a:xfrm flipH="1" flipV="1">
            <a:off x="3452335" y="2996653"/>
            <a:ext cx="318404" cy="503238"/>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6" name="Text Box 48"/>
          <p:cNvSpPr txBox="1">
            <a:spLocks noChangeArrowheads="1"/>
          </p:cNvSpPr>
          <p:nvPr/>
        </p:nvSpPr>
        <p:spPr bwMode="auto">
          <a:xfrm>
            <a:off x="5113900" y="4796987"/>
            <a:ext cx="1516054" cy="314325"/>
          </a:xfrm>
          <a:prstGeom prst="rect">
            <a:avLst/>
          </a:prstGeom>
          <a:solidFill>
            <a:srgbClr val="CCFFCC"/>
          </a:solidFill>
          <a:ln w="9525" algn="ctr">
            <a:solidFill>
              <a:schemeClr val="tx1"/>
            </a:solidFill>
            <a:prstDash val="dash"/>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auto" hangingPunct="1">
              <a:spcBef>
                <a:spcPct val="50000"/>
              </a:spcBef>
              <a:spcAft>
                <a:spcPts val="0"/>
              </a:spcAft>
            </a:pPr>
            <a:r>
              <a:rPr lang="ja-JP" altLang="en-US" sz="1400" b="1">
                <a:solidFill>
                  <a:srgbClr val="000000"/>
                </a:solidFill>
                <a:latin typeface="Times New Roman" pitchFamily="18" charset="0"/>
                <a:ea typeface="ＭＳ ゴシック" pitchFamily="49" charset="-128"/>
              </a:rPr>
              <a:t>要介護認定</a:t>
            </a:r>
          </a:p>
        </p:txBody>
      </p:sp>
      <p:sp>
        <p:nvSpPr>
          <p:cNvPr id="17457" name="Line 49"/>
          <p:cNvSpPr>
            <a:spLocks noChangeShapeType="1"/>
          </p:cNvSpPr>
          <p:nvPr/>
        </p:nvSpPr>
        <p:spPr bwMode="auto">
          <a:xfrm rot="10800000">
            <a:off x="4801919" y="2060028"/>
            <a:ext cx="2144779"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8" name="Rectangle 50"/>
          <p:cNvSpPr>
            <a:spLocks noChangeArrowheads="1"/>
          </p:cNvSpPr>
          <p:nvPr/>
        </p:nvSpPr>
        <p:spPr bwMode="auto">
          <a:xfrm>
            <a:off x="5278759" y="2276037"/>
            <a:ext cx="1032792" cy="3603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59" name="Rectangle 51"/>
          <p:cNvSpPr>
            <a:spLocks noChangeArrowheads="1"/>
          </p:cNvSpPr>
          <p:nvPr/>
        </p:nvSpPr>
        <p:spPr bwMode="auto">
          <a:xfrm>
            <a:off x="5539135" y="2300980"/>
            <a:ext cx="716004"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請求</a:t>
            </a:r>
          </a:p>
        </p:txBody>
      </p:sp>
      <p:sp>
        <p:nvSpPr>
          <p:cNvPr id="17460" name="Rectangle 52"/>
          <p:cNvSpPr>
            <a:spLocks noChangeArrowheads="1"/>
          </p:cNvSpPr>
          <p:nvPr/>
        </p:nvSpPr>
        <p:spPr bwMode="auto">
          <a:xfrm>
            <a:off x="2172306" y="1521871"/>
            <a:ext cx="2343580" cy="484187"/>
          </a:xfrm>
          <a:prstGeom prst="rect">
            <a:avLst/>
          </a:prstGeom>
          <a:solidFill>
            <a:srgbClr val="CCFFFF">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en-US" altLang="ja-JP" sz="1200" b="1" u="sng">
                <a:solidFill>
                  <a:srgbClr val="000000"/>
                </a:solidFill>
                <a:latin typeface="Times New Roman" pitchFamily="18" charset="0"/>
                <a:ea typeface="ＭＳ Ｐゴシック"/>
              </a:rPr>
              <a:t>※</a:t>
            </a:r>
            <a:r>
              <a:rPr lang="ja-JP" altLang="en-US" sz="1200" b="1" u="sng">
                <a:solidFill>
                  <a:srgbClr val="000000"/>
                </a:solidFill>
                <a:latin typeface="Times New Roman" pitchFamily="18" charset="0"/>
                <a:ea typeface="ＭＳ Ｐゴシック"/>
              </a:rPr>
              <a:t>施設等給付の場合は、</a:t>
            </a:r>
          </a:p>
          <a:p>
            <a:pPr algn="l" defTabSz="727075" fontAlgn="auto">
              <a:spcBef>
                <a:spcPts val="0"/>
              </a:spcBef>
              <a:spcAft>
                <a:spcPts val="0"/>
              </a:spcAft>
            </a:pPr>
            <a:r>
              <a:rPr lang="ja-JP" altLang="en-US" sz="1200" b="1">
                <a:solidFill>
                  <a:srgbClr val="000000"/>
                </a:solidFill>
                <a:latin typeface="Times New Roman" pitchFamily="18" charset="0"/>
                <a:ea typeface="ＭＳ Ｐゴシック"/>
              </a:rPr>
              <a:t>　</a:t>
            </a:r>
            <a:r>
              <a:rPr lang="ja-JP" altLang="en-US" sz="1200" b="1" u="sng">
                <a:solidFill>
                  <a:srgbClr val="000000"/>
                </a:solidFill>
                <a:latin typeface="Times New Roman" pitchFamily="18" charset="0"/>
                <a:ea typeface="ＭＳ Ｐゴシック"/>
              </a:rPr>
              <a:t>国２０％、都道府県１７．５％</a:t>
            </a:r>
            <a:r>
              <a:rPr lang="ja-JP" altLang="en-US" sz="1400" b="1" u="sng">
                <a:solidFill>
                  <a:srgbClr val="000000"/>
                </a:solidFill>
                <a:latin typeface="Times New Roman" pitchFamily="18" charset="0"/>
                <a:ea typeface="ＭＳ Ｐゴシック"/>
              </a:rPr>
              <a:t>　</a:t>
            </a:r>
          </a:p>
        </p:txBody>
      </p:sp>
      <p:sp>
        <p:nvSpPr>
          <p:cNvPr id="17461" name="Rectangle 53"/>
          <p:cNvSpPr>
            <a:spLocks noChangeArrowheads="1"/>
          </p:cNvSpPr>
          <p:nvPr/>
        </p:nvSpPr>
        <p:spPr bwMode="auto">
          <a:xfrm>
            <a:off x="97026" y="1412330"/>
            <a:ext cx="61482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2" name="Rectangle 54"/>
          <p:cNvSpPr>
            <a:spLocks noChangeArrowheads="1"/>
          </p:cNvSpPr>
          <p:nvPr/>
        </p:nvSpPr>
        <p:spPr bwMode="auto">
          <a:xfrm>
            <a:off x="111573" y="2421980"/>
            <a:ext cx="61482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3" name="AutoShape 55"/>
          <p:cNvSpPr>
            <a:spLocks/>
          </p:cNvSpPr>
          <p:nvPr/>
        </p:nvSpPr>
        <p:spPr bwMode="auto">
          <a:xfrm rot="5400000">
            <a:off x="2330397" y="1385970"/>
            <a:ext cx="144463" cy="2490660"/>
          </a:xfrm>
          <a:prstGeom prst="rightBrace">
            <a:avLst>
              <a:gd name="adj1" fmla="val 141117"/>
              <a:gd name="adj2" fmla="val 3186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64" name="Rectangle 56"/>
          <p:cNvSpPr>
            <a:spLocks noChangeArrowheads="1"/>
          </p:cNvSpPr>
          <p:nvPr/>
        </p:nvSpPr>
        <p:spPr bwMode="auto">
          <a:xfrm>
            <a:off x="2110859" y="2650594"/>
            <a:ext cx="175849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200" b="1" u="sng" dirty="0">
                <a:solidFill>
                  <a:srgbClr val="000000"/>
                </a:solidFill>
                <a:latin typeface="Times New Roman" pitchFamily="18" charset="0"/>
                <a:ea typeface="ＭＳ Ｐゴシック"/>
              </a:rPr>
              <a:t>人口比に基づき設定</a:t>
            </a:r>
            <a:r>
              <a:rPr lang="ja-JP" altLang="en-US" sz="1400" b="1" u="sng" dirty="0">
                <a:solidFill>
                  <a:srgbClr val="000000"/>
                </a:solidFill>
                <a:latin typeface="Times New Roman" pitchFamily="18" charset="0"/>
                <a:ea typeface="ＭＳ Ｐゴシック"/>
              </a:rPr>
              <a:t>　</a:t>
            </a:r>
          </a:p>
        </p:txBody>
      </p:sp>
      <p:sp>
        <p:nvSpPr>
          <p:cNvPr id="17465" name="Text Box 58"/>
          <p:cNvSpPr txBox="1">
            <a:spLocks noChangeArrowheads="1"/>
          </p:cNvSpPr>
          <p:nvPr/>
        </p:nvSpPr>
        <p:spPr bwMode="auto">
          <a:xfrm>
            <a:off x="163297" y="6237312"/>
            <a:ext cx="9306156" cy="5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nchor="ct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r>
              <a:rPr lang="ja-JP" altLang="en-US" sz="1000" dirty="0">
                <a:solidFill>
                  <a:srgbClr val="000000"/>
                </a:solidFill>
                <a:latin typeface="Arial Narrow" pitchFamily="34" charset="0"/>
                <a:ea typeface="HGPｺﾞｼｯｸM" pitchFamily="50" charset="-128"/>
              </a:rPr>
              <a:t>（注</a:t>
            </a:r>
            <a:r>
              <a:rPr lang="ja-JP" altLang="en-US" sz="1000" dirty="0" smtClean="0">
                <a:solidFill>
                  <a:srgbClr val="000000"/>
                </a:solidFill>
                <a:latin typeface="Arial Narrow" pitchFamily="34" charset="0"/>
                <a:ea typeface="HGPｺﾞｼｯｸM" pitchFamily="50" charset="-128"/>
              </a:rPr>
              <a:t>） 第１号</a:t>
            </a:r>
            <a:r>
              <a:rPr lang="ja-JP" altLang="en-US" sz="1000" dirty="0">
                <a:solidFill>
                  <a:srgbClr val="000000"/>
                </a:solidFill>
                <a:latin typeface="Arial Narrow" pitchFamily="34" charset="0"/>
                <a:ea typeface="HGPｺﾞｼｯｸM" pitchFamily="50" charset="-128"/>
              </a:rPr>
              <a:t>被保険者の数は、</a:t>
            </a:r>
            <a:r>
              <a:rPr lang="ja-JP" altLang="en-US" sz="1000" dirty="0" smtClean="0">
                <a:solidFill>
                  <a:srgbClr val="000000"/>
                </a:solidFill>
                <a:latin typeface="Arial Narrow" pitchFamily="34" charset="0"/>
                <a:ea typeface="HGPｺﾞｼｯｸM" pitchFamily="50" charset="-128"/>
              </a:rPr>
              <a:t>「</a:t>
            </a:r>
            <a:r>
              <a:rPr lang="ja-JP" altLang="en-US" sz="1000" dirty="0" smtClean="0">
                <a:solidFill>
                  <a:prstClr val="black"/>
                </a:solidFill>
                <a:latin typeface="Arial Narrow" pitchFamily="34" charset="0"/>
                <a:ea typeface="HGPｺﾞｼｯｸM" pitchFamily="50" charset="-128"/>
              </a:rPr>
              <a:t>平成２５年度介護</a:t>
            </a:r>
            <a:r>
              <a:rPr lang="ja-JP" altLang="en-US" sz="1000" dirty="0">
                <a:solidFill>
                  <a:prstClr val="black"/>
                </a:solidFill>
                <a:latin typeface="Arial Narrow" pitchFamily="34" charset="0"/>
                <a:ea typeface="HGPｺﾞｼｯｸM" pitchFamily="50" charset="-128"/>
              </a:rPr>
              <a:t>保険事業状況</a:t>
            </a:r>
            <a:r>
              <a:rPr lang="ja-JP" altLang="en-US" sz="1000" dirty="0" smtClean="0">
                <a:solidFill>
                  <a:prstClr val="black"/>
                </a:solidFill>
                <a:latin typeface="Arial Narrow" pitchFamily="34" charset="0"/>
                <a:ea typeface="HGPｺﾞｼｯｸM" pitchFamily="50" charset="-128"/>
              </a:rPr>
              <a:t>報告年報」</a:t>
            </a:r>
            <a:r>
              <a:rPr lang="ja-JP" altLang="en-US" sz="1000" dirty="0">
                <a:solidFill>
                  <a:prstClr val="black"/>
                </a:solidFill>
                <a:latin typeface="Arial Narrow" pitchFamily="34" charset="0"/>
                <a:ea typeface="HGPｺﾞｼｯｸM" pitchFamily="50" charset="-128"/>
              </a:rPr>
              <a:t>に</a:t>
            </a:r>
            <a:r>
              <a:rPr lang="ja-JP" altLang="en-US" sz="1000" dirty="0" smtClean="0">
                <a:solidFill>
                  <a:prstClr val="black"/>
                </a:solidFill>
                <a:latin typeface="Arial Narrow" pitchFamily="34" charset="0"/>
                <a:ea typeface="HGPｺﾞｼｯｸM" pitchFamily="50" charset="-128"/>
              </a:rPr>
              <a:t>よるものであり、平成２５年度末現在の数である。</a:t>
            </a:r>
            <a:endParaRPr lang="ja-JP" altLang="en-US" sz="1000" dirty="0">
              <a:solidFill>
                <a:prstClr val="black"/>
              </a:solidFill>
              <a:latin typeface="Arial Narrow" pitchFamily="34" charset="0"/>
              <a:ea typeface="HGPｺﾞｼｯｸM" pitchFamily="50" charset="-128"/>
            </a:endParaRPr>
          </a:p>
          <a:p>
            <a:pPr marL="261938" indent="-261938" algn="l" eaLnBrk="1" fontAlgn="auto" hangingPunct="1">
              <a:spcBef>
                <a:spcPts val="0"/>
              </a:spcBef>
              <a:spcAft>
                <a:spcPts val="0"/>
              </a:spcAft>
            </a:pPr>
            <a:r>
              <a:rPr lang="ja-JP" altLang="en-US" sz="1000" dirty="0">
                <a:solidFill>
                  <a:prstClr val="black"/>
                </a:solidFill>
                <a:latin typeface="Arial Narrow" pitchFamily="34" charset="0"/>
                <a:ea typeface="HGPｺﾞｼｯｸM" pitchFamily="50" charset="-128"/>
              </a:rPr>
              <a:t>　　   </a:t>
            </a:r>
            <a:r>
              <a:rPr lang="ja-JP" altLang="en-US" sz="1000" dirty="0" smtClean="0">
                <a:solidFill>
                  <a:prstClr val="black"/>
                </a:solidFill>
                <a:latin typeface="Arial Narrow" pitchFamily="34" charset="0"/>
                <a:ea typeface="HGPｺﾞｼｯｸM" pitchFamily="50" charset="-128"/>
              </a:rPr>
              <a:t> 第２号</a:t>
            </a:r>
            <a:r>
              <a:rPr lang="ja-JP" altLang="en-US" sz="1000" dirty="0">
                <a:solidFill>
                  <a:prstClr val="black"/>
                </a:solidFill>
                <a:latin typeface="Arial Narrow" pitchFamily="34" charset="0"/>
                <a:ea typeface="HGPｺﾞｼｯｸM" pitchFamily="50" charset="-128"/>
              </a:rPr>
              <a:t>被保険者の数は、社会保険診療報酬支払基金が介護給付費納付金額を確定するための医療保険者からの報告によるものであり、</a:t>
            </a:r>
            <a:r>
              <a:rPr lang="ja-JP" altLang="en-US" sz="1000" dirty="0" smtClean="0">
                <a:solidFill>
                  <a:prstClr val="black"/>
                </a:solidFill>
                <a:latin typeface="Arial Narrow" pitchFamily="34" charset="0"/>
                <a:ea typeface="HGPｺﾞｼｯｸM" pitchFamily="50" charset="-128"/>
              </a:rPr>
              <a:t>平成２５年度内</a:t>
            </a:r>
            <a:r>
              <a:rPr lang="ja-JP" altLang="en-US" sz="1000" dirty="0">
                <a:solidFill>
                  <a:prstClr val="black"/>
                </a:solidFill>
                <a:latin typeface="Arial Narrow" pitchFamily="34" charset="0"/>
                <a:ea typeface="HGPｺﾞｼｯｸM" pitchFamily="50" charset="-128"/>
              </a:rPr>
              <a:t>の月平均値である</a:t>
            </a:r>
            <a:r>
              <a:rPr lang="ja-JP" altLang="en-US" sz="1000" dirty="0" smtClean="0">
                <a:solidFill>
                  <a:prstClr val="black"/>
                </a:solidFill>
                <a:latin typeface="Arial Narrow" pitchFamily="34" charset="0"/>
                <a:ea typeface="HGPｺﾞｼｯｸM" pitchFamily="50" charset="-128"/>
              </a:rPr>
              <a:t>。</a:t>
            </a:r>
            <a:endParaRPr lang="en-US" altLang="ja-JP" sz="1000" dirty="0" smtClean="0">
              <a:solidFill>
                <a:prstClr val="black"/>
              </a:solidFill>
              <a:latin typeface="Arial Narrow" pitchFamily="34" charset="0"/>
              <a:ea typeface="HGPｺﾞｼｯｸM" pitchFamily="50" charset="-128"/>
            </a:endParaRPr>
          </a:p>
          <a:p>
            <a:pPr marL="261938" indent="-261938" algn="l" eaLnBrk="1" fontAlgn="auto" hangingPunct="1">
              <a:spcBef>
                <a:spcPts val="0"/>
              </a:spcBef>
              <a:spcAft>
                <a:spcPts val="0"/>
              </a:spcAft>
            </a:pPr>
            <a:r>
              <a:rPr lang="ja-JP" altLang="en-US" sz="1000" dirty="0" smtClean="0">
                <a:solidFill>
                  <a:prstClr val="black"/>
                </a:solidFill>
                <a:latin typeface="Arial Narrow" pitchFamily="34" charset="0"/>
                <a:ea typeface="HGPｺﾞｼｯｸM" pitchFamily="50" charset="-128"/>
              </a:rPr>
              <a:t>（</a:t>
            </a:r>
            <a:r>
              <a:rPr lang="en-US" altLang="ja-JP" sz="1000" dirty="0" smtClean="0">
                <a:solidFill>
                  <a:prstClr val="black"/>
                </a:solidFill>
                <a:latin typeface="Arial Narrow" pitchFamily="34" charset="0"/>
                <a:ea typeface="HGPｺﾞｼｯｸM" pitchFamily="50" charset="-128"/>
              </a:rPr>
              <a:t>※</a:t>
            </a:r>
            <a:r>
              <a:rPr lang="ja-JP" altLang="en-US" sz="1000" dirty="0" smtClean="0">
                <a:solidFill>
                  <a:prstClr val="black"/>
                </a:solidFill>
                <a:latin typeface="Arial Narrow" pitchFamily="34" charset="0"/>
                <a:ea typeface="HGPｺﾞｼｯｸM" pitchFamily="50" charset="-128"/>
              </a:rPr>
              <a:t>）平成２７年８月以降、一定以上所得者については</a:t>
            </a:r>
            <a:r>
              <a:rPr lang="ja-JP" altLang="en-US" sz="1000" dirty="0">
                <a:solidFill>
                  <a:prstClr val="black"/>
                </a:solidFill>
                <a:latin typeface="Arial Narrow" pitchFamily="34" charset="0"/>
                <a:ea typeface="HGPｺﾞｼｯｸM" pitchFamily="50" charset="-128"/>
              </a:rPr>
              <a:t>費用</a:t>
            </a:r>
            <a:r>
              <a:rPr lang="ja-JP" altLang="en-US" sz="1000" dirty="0" smtClean="0">
                <a:solidFill>
                  <a:prstClr val="black"/>
                </a:solidFill>
                <a:latin typeface="Arial Narrow" pitchFamily="34" charset="0"/>
                <a:ea typeface="HGPｺﾞｼｯｸM" pitchFamily="50" charset="-128"/>
              </a:rPr>
              <a:t>の８割分の支払い及び２割負担。</a:t>
            </a:r>
            <a:endParaRPr lang="en-US" altLang="ja-JP" sz="1000" dirty="0" smtClean="0">
              <a:solidFill>
                <a:prstClr val="black"/>
              </a:solidFill>
              <a:latin typeface="Arial Narrow" pitchFamily="34" charset="0"/>
              <a:ea typeface="HGPｺﾞｼｯｸM" pitchFamily="50" charset="-128"/>
            </a:endParaRPr>
          </a:p>
        </p:txBody>
      </p:sp>
      <p:sp>
        <p:nvSpPr>
          <p:cNvPr id="2" name="タイトル 1"/>
          <p:cNvSpPr>
            <a:spLocks noGrp="1"/>
          </p:cNvSpPr>
          <p:nvPr>
            <p:ph type="title"/>
          </p:nvPr>
        </p:nvSpPr>
        <p:spPr>
          <a:xfrm>
            <a:off x="436434" y="-228093"/>
            <a:ext cx="9072563" cy="1143000"/>
          </a:xfrm>
          <a:noFill/>
        </p:spPr>
        <p:txBody>
          <a:bodyPr>
            <a:normAutofit/>
          </a:bodyPr>
          <a:lstStyle/>
          <a:p>
            <a:r>
              <a:rPr kumimoji="1" lang="ja-JP" altLang="en-US" sz="2800" b="1" dirty="0" smtClean="0"/>
              <a:t>介護保険制度の仕組み</a:t>
            </a:r>
            <a:endParaRPr kumimoji="1" lang="ja-JP" altLang="en-US" sz="2800" b="1" dirty="0"/>
          </a:p>
        </p:txBody>
      </p:sp>
      <p:sp>
        <p:nvSpPr>
          <p:cNvPr id="17425" name="Line 17"/>
          <p:cNvSpPr>
            <a:spLocks noChangeAspect="1" noChangeShapeType="1"/>
          </p:cNvSpPr>
          <p:nvPr/>
        </p:nvSpPr>
        <p:spPr bwMode="auto">
          <a:xfrm rot="60000" flipV="1">
            <a:off x="6309794" y="3053504"/>
            <a:ext cx="1735018" cy="1736889"/>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3" name="Line 15"/>
          <p:cNvSpPr>
            <a:spLocks noChangeAspect="1" noChangeShapeType="1"/>
          </p:cNvSpPr>
          <p:nvPr/>
        </p:nvSpPr>
        <p:spPr bwMode="auto">
          <a:xfrm flipV="1">
            <a:off x="5993111" y="3068879"/>
            <a:ext cx="1782382" cy="1728001"/>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8" name="Rectangle 40"/>
          <p:cNvSpPr>
            <a:spLocks noChangeArrowheads="1"/>
          </p:cNvSpPr>
          <p:nvPr/>
        </p:nvSpPr>
        <p:spPr bwMode="auto">
          <a:xfrm>
            <a:off x="7130997" y="764628"/>
            <a:ext cx="2836540" cy="2273958"/>
          </a:xfrm>
          <a:prstGeom prst="rect">
            <a:avLst/>
          </a:prstGeom>
          <a:pattFill prst="pct50">
            <a:fgClr>
              <a:srgbClr val="99CCFF"/>
            </a:fgClr>
            <a:bgClr>
              <a:schemeClr val="bg1"/>
            </a:bgClr>
          </a:pattFill>
          <a:ln w="38100" cmpd="dbl">
            <a:solidFill>
              <a:schemeClr val="tx1"/>
            </a:solidFill>
            <a:miter lim="800000"/>
            <a:headEnd/>
            <a:tailEnd/>
          </a:ln>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ゴシック" pitchFamily="49" charset="-128"/>
              </a:rPr>
              <a:t>サービス事業者</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○在宅サービス</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a:t>
            </a:r>
            <a:r>
              <a:rPr lang="ja-JP" altLang="en-US" sz="1200" dirty="0">
                <a:solidFill>
                  <a:srgbClr val="000000"/>
                </a:solidFill>
                <a:latin typeface="Times New Roman" pitchFamily="18" charset="0"/>
                <a:ea typeface="ＭＳ ゴシック" pitchFamily="49" charset="-128"/>
              </a:rPr>
              <a:t>・訪問介護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・通所介護　等</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○地域密着型サービス</a:t>
            </a:r>
            <a:endParaRPr lang="en-US" altLang="ja-JP" sz="14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・定期巡回・随時対応型訪問</a:t>
            </a:r>
            <a:endParaRPr lang="en-US" altLang="ja-JP" sz="1200" dirty="0" smtClean="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smtClean="0">
                <a:solidFill>
                  <a:srgbClr val="000000"/>
                </a:solidFill>
                <a:latin typeface="Times New Roman" pitchFamily="18" charset="0"/>
                <a:ea typeface="ＭＳ ゴシック" pitchFamily="49" charset="-128"/>
              </a:rPr>
              <a:t>　　　介護看護</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・認知症対応型共同生活介護</a:t>
            </a:r>
            <a:r>
              <a:rPr lang="ja-JP" altLang="en-US" sz="1200" dirty="0">
                <a:solidFill>
                  <a:srgbClr val="000000"/>
                </a:solidFill>
                <a:latin typeface="Times New Roman" pitchFamily="18" charset="0"/>
                <a:ea typeface="ＭＳ ゴシック" pitchFamily="49" charset="-128"/>
              </a:rPr>
              <a:t>　等</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○施設サービス</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・老人福祉施設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・老人保健施設　等</a:t>
            </a:r>
          </a:p>
        </p:txBody>
      </p:sp>
      <p:sp>
        <p:nvSpPr>
          <p:cNvPr id="3" name="正方形/長方形 2"/>
          <p:cNvSpPr/>
          <p:nvPr/>
        </p:nvSpPr>
        <p:spPr>
          <a:xfrm>
            <a:off x="7289375" y="1642697"/>
            <a:ext cx="2575473" cy="715237"/>
          </a:xfrm>
          <a:prstGeom prst="rect">
            <a:avLst/>
          </a:prstGeom>
          <a:noFill/>
          <a:ln>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3</a:t>
            </a:fld>
            <a:endParaRPr lang="en-US" altLang="ja-JP" sz="2000" dirty="0" smtClean="0">
              <a:solidFill>
                <a:prstClr val="black"/>
              </a:solidFill>
              <a:latin typeface="Calibri" pitchFamily="34" charset="0"/>
            </a:endParaRPr>
          </a:p>
        </p:txBody>
      </p:sp>
    </p:spTree>
    <p:extLst>
      <p:ext uri="{BB962C8B-B14F-4D97-AF65-F5344CB8AC3E}">
        <p14:creationId xmlns:p14="http://schemas.microsoft.com/office/powerpoint/2010/main" val="23755465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636696" y="5037431"/>
            <a:ext cx="3326640" cy="122276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４：公平・公正透明な仕組み</a:t>
            </a:r>
            <a:endParaRPr lang="en-US" altLang="ja-JP" sz="1600" b="1" dirty="0" smtClean="0">
              <a:solidFill>
                <a:schemeClr val="tx1"/>
              </a:solidFill>
            </a:endParaRPr>
          </a:p>
          <a:p>
            <a:pPr algn="ctr"/>
            <a:endParaRPr lang="en-US" altLang="ja-JP" sz="1400" dirty="0" smtClean="0">
              <a:solidFill>
                <a:schemeClr val="tx1"/>
              </a:solidFill>
            </a:endParaRPr>
          </a:p>
          <a:p>
            <a:pPr algn="ctr"/>
            <a:r>
              <a:rPr lang="ja-JP" altLang="en-US" sz="1400" dirty="0" smtClean="0">
                <a:solidFill>
                  <a:schemeClr val="tx1"/>
                </a:solidFill>
              </a:rPr>
              <a:t>指定</a:t>
            </a:r>
            <a:r>
              <a:rPr lang="ja-JP" altLang="en-US" sz="1400" dirty="0">
                <a:solidFill>
                  <a:schemeClr val="tx1"/>
                </a:solidFill>
              </a:rPr>
              <a:t>（</a:t>
            </a:r>
            <a:r>
              <a:rPr lang="ja-JP" altLang="en-US" sz="1400" dirty="0" smtClean="0">
                <a:solidFill>
                  <a:schemeClr val="tx1"/>
                </a:solidFill>
              </a:rPr>
              <a:t>拒否）、指定基準、報酬設定には</a:t>
            </a:r>
            <a:endParaRPr lang="en-US" altLang="ja-JP" sz="1400" dirty="0" smtClean="0">
              <a:solidFill>
                <a:schemeClr val="tx1"/>
              </a:solidFill>
            </a:endParaRPr>
          </a:p>
          <a:p>
            <a:pPr algn="ctr"/>
            <a:r>
              <a:rPr lang="ja-JP" altLang="en-US" sz="1400" dirty="0" smtClean="0">
                <a:solidFill>
                  <a:schemeClr val="tx1"/>
                </a:solidFill>
              </a:rPr>
              <a:t>地域住民、高齢者、経営者、保健・医療</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福祉関係者等が関与</a:t>
            </a:r>
            <a:endParaRPr lang="en-US" altLang="ja-JP" sz="1400" dirty="0" smtClean="0">
              <a:solidFill>
                <a:schemeClr val="tx1"/>
              </a:solidFill>
            </a:endParaRPr>
          </a:p>
        </p:txBody>
      </p:sp>
      <p:sp>
        <p:nvSpPr>
          <p:cNvPr id="39" name="角丸四角形 38"/>
          <p:cNvSpPr/>
          <p:nvPr/>
        </p:nvSpPr>
        <p:spPr>
          <a:xfrm>
            <a:off x="6847648" y="2336369"/>
            <a:ext cx="2880320" cy="191085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２</a:t>
            </a:r>
            <a:r>
              <a:rPr lang="ja-JP" altLang="en-US" sz="1600" b="1" dirty="0" smtClean="0">
                <a:solidFill>
                  <a:schemeClr val="tx1"/>
                </a:solidFill>
              </a:rPr>
              <a:t>：地域単位で適正な</a:t>
            </a:r>
            <a:endParaRPr lang="en-US" altLang="ja-JP" sz="1600" b="1" dirty="0" smtClean="0">
              <a:solidFill>
                <a:schemeClr val="tx1"/>
              </a:solidFill>
            </a:endParaRPr>
          </a:p>
          <a:p>
            <a:pPr algn="ctr"/>
            <a:r>
              <a:rPr lang="ja-JP" altLang="en-US" sz="1600" b="1" dirty="0">
                <a:solidFill>
                  <a:schemeClr val="tx1"/>
                </a:solidFill>
              </a:rPr>
              <a:t>　</a:t>
            </a:r>
            <a:r>
              <a:rPr lang="ja-JP" altLang="en-US" sz="1600" b="1" dirty="0" smtClean="0">
                <a:solidFill>
                  <a:schemeClr val="tx1"/>
                </a:solidFill>
              </a:rPr>
              <a:t>　サービス基盤整備</a:t>
            </a:r>
            <a:endParaRPr lang="en-US" altLang="ja-JP" sz="1600" b="1" dirty="0" smtClean="0">
              <a:solidFill>
                <a:schemeClr val="tx1"/>
              </a:solidFill>
            </a:endParaRPr>
          </a:p>
          <a:p>
            <a:pPr algn="ctr"/>
            <a:endParaRPr lang="en-US" altLang="ja-JP" sz="1400" dirty="0" smtClean="0">
              <a:solidFill>
                <a:schemeClr val="tx1"/>
              </a:solidFill>
            </a:endParaRPr>
          </a:p>
          <a:p>
            <a:pPr algn="ctr"/>
            <a:r>
              <a:rPr lang="ja-JP" altLang="en-US" sz="1400" dirty="0" smtClean="0">
                <a:solidFill>
                  <a:schemeClr val="tx1"/>
                </a:solidFill>
              </a:rPr>
              <a:t>市町村（それらをさらに細かく</a:t>
            </a:r>
            <a:endParaRPr lang="en-US" altLang="ja-JP" sz="1400" dirty="0" smtClean="0">
              <a:solidFill>
                <a:schemeClr val="tx1"/>
              </a:solidFill>
            </a:endParaRPr>
          </a:p>
          <a:p>
            <a:pPr algn="ctr"/>
            <a:r>
              <a:rPr lang="ja-JP" altLang="en-US" sz="1400" dirty="0" smtClean="0">
                <a:solidFill>
                  <a:schemeClr val="tx1"/>
                </a:solidFill>
              </a:rPr>
              <a:t>分けた圏域）単位で必要整備</a:t>
            </a:r>
            <a:endParaRPr lang="en-US" altLang="ja-JP" sz="1400" dirty="0" smtClean="0">
              <a:solidFill>
                <a:schemeClr val="tx1"/>
              </a:solidFill>
            </a:endParaRPr>
          </a:p>
          <a:p>
            <a:pPr algn="ctr"/>
            <a:r>
              <a:rPr lang="ja-JP" altLang="en-US" sz="1400" dirty="0" smtClean="0">
                <a:solidFill>
                  <a:schemeClr val="tx1"/>
                </a:solidFill>
              </a:rPr>
              <a:t>量を定めることで、地域のニー</a:t>
            </a:r>
            <a:endParaRPr lang="en-US" altLang="ja-JP" sz="1400" dirty="0" smtClean="0">
              <a:solidFill>
                <a:schemeClr val="tx1"/>
              </a:solidFill>
            </a:endParaRPr>
          </a:p>
          <a:p>
            <a:pPr algn="ctr"/>
            <a:r>
              <a:rPr lang="ja-JP" altLang="en-US" sz="1400" dirty="0" smtClean="0">
                <a:solidFill>
                  <a:schemeClr val="tx1"/>
                </a:solidFill>
              </a:rPr>
              <a:t>ズに応じたバランスの取れた</a:t>
            </a:r>
            <a:endParaRPr lang="en-US" altLang="ja-JP" sz="1400" dirty="0" smtClean="0">
              <a:solidFill>
                <a:schemeClr val="tx1"/>
              </a:solidFill>
            </a:endParaRPr>
          </a:p>
          <a:p>
            <a:r>
              <a:rPr lang="ja-JP" altLang="en-US" sz="1400" dirty="0" smtClean="0">
                <a:solidFill>
                  <a:schemeClr val="tx1"/>
                </a:solidFill>
              </a:rPr>
              <a:t>　  整備を促進</a:t>
            </a:r>
            <a:endParaRPr lang="en-US" altLang="ja-JP" sz="1400" dirty="0" smtClean="0">
              <a:solidFill>
                <a:schemeClr val="tx1"/>
              </a:solidFill>
            </a:endParaRPr>
          </a:p>
        </p:txBody>
      </p:sp>
      <p:sp>
        <p:nvSpPr>
          <p:cNvPr id="38" name="角丸四角形 37"/>
          <p:cNvSpPr/>
          <p:nvPr/>
        </p:nvSpPr>
        <p:spPr>
          <a:xfrm>
            <a:off x="265915" y="2391133"/>
            <a:ext cx="3024336" cy="191605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１</a:t>
            </a:r>
            <a:r>
              <a:rPr lang="ja-JP" altLang="en-US" sz="1600" b="1" dirty="0" smtClean="0">
                <a:solidFill>
                  <a:schemeClr val="tx1"/>
                </a:solidFill>
              </a:rPr>
              <a:t>：Ａ市の住民のみが利用可能</a:t>
            </a:r>
            <a:endParaRPr lang="en-US" altLang="ja-JP" sz="1600" b="1" dirty="0" smtClean="0">
              <a:solidFill>
                <a:schemeClr val="tx1"/>
              </a:solidFill>
            </a:endParaRPr>
          </a:p>
          <a:p>
            <a:endParaRPr lang="en-US" altLang="ja-JP" sz="1400" dirty="0" smtClean="0">
              <a:solidFill>
                <a:schemeClr val="tx1"/>
              </a:solidFill>
            </a:endParaRPr>
          </a:p>
          <a:p>
            <a:r>
              <a:rPr kumimoji="1" lang="ja-JP" altLang="en-US" sz="1400" dirty="0" smtClean="0">
                <a:solidFill>
                  <a:schemeClr val="tx1"/>
                </a:solidFill>
              </a:rPr>
              <a:t>○指定権限を市町村に移譲</a:t>
            </a:r>
            <a:endParaRPr kumimoji="1" lang="en-US" altLang="ja-JP" sz="1400" dirty="0" smtClean="0">
              <a:solidFill>
                <a:schemeClr val="tx1"/>
              </a:solidFill>
            </a:endParaRPr>
          </a:p>
          <a:p>
            <a:r>
              <a:rPr lang="ja-JP" altLang="en-US" sz="1400" dirty="0" smtClean="0">
                <a:solidFill>
                  <a:schemeClr val="tx1"/>
                </a:solidFill>
              </a:rPr>
              <a:t>○その市町村の住民のみが</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サービス利用可能（Ａ市の同</a:t>
            </a:r>
            <a:r>
              <a:rPr lang="ja-JP" altLang="en-US" sz="1400" dirty="0">
                <a:solidFill>
                  <a:schemeClr val="tx1"/>
                </a:solidFill>
              </a:rPr>
              <a:t>意</a:t>
            </a:r>
            <a:r>
              <a:rPr lang="ja-JP" altLang="en-US" sz="1400" dirty="0" smtClean="0">
                <a:solidFill>
                  <a:schemeClr val="tx1"/>
                </a:solidFill>
              </a:rPr>
              <a:t>　</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を得た上で他の市町村が指</a:t>
            </a:r>
            <a:r>
              <a:rPr lang="ja-JP" altLang="en-US" sz="1400" dirty="0">
                <a:solidFill>
                  <a:schemeClr val="tx1"/>
                </a:solidFill>
              </a:rPr>
              <a:t>定</a:t>
            </a:r>
            <a:r>
              <a:rPr lang="ja-JP" altLang="en-US" sz="1400" dirty="0" smtClean="0">
                <a:solidFill>
                  <a:schemeClr val="tx1"/>
                </a:solidFill>
              </a:rPr>
              <a:t>　</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すれば、他の市町村の住民</a:t>
            </a:r>
            <a:r>
              <a:rPr lang="ja-JP" altLang="en-US" sz="1400" dirty="0">
                <a:solidFill>
                  <a:schemeClr val="tx1"/>
                </a:solidFill>
              </a:rPr>
              <a:t>が</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利用することも可能</a:t>
            </a:r>
            <a:endParaRPr kumimoji="1" lang="en-US" altLang="ja-JP" sz="1400" dirty="0" smtClean="0">
              <a:solidFill>
                <a:schemeClr val="tx1"/>
              </a:solidFill>
            </a:endParaRPr>
          </a:p>
        </p:txBody>
      </p:sp>
      <p:sp>
        <p:nvSpPr>
          <p:cNvPr id="2" name="テキスト ボックス 1"/>
          <p:cNvSpPr txBox="1"/>
          <p:nvPr/>
        </p:nvSpPr>
        <p:spPr>
          <a:xfrm>
            <a:off x="2141424" y="692696"/>
            <a:ext cx="5472608" cy="584775"/>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kumimoji="1" lang="ja-JP" altLang="en-US" sz="3200" b="1" dirty="0" smtClean="0">
                <a:solidFill>
                  <a:schemeClr val="bg1"/>
                </a:solidFill>
              </a:rPr>
              <a:t>地域密着型サービスの創設</a:t>
            </a:r>
            <a:endParaRPr kumimoji="1" lang="ja-JP" altLang="en-US" sz="3200" b="1" dirty="0">
              <a:solidFill>
                <a:schemeClr val="bg1"/>
              </a:solidFill>
            </a:endParaRPr>
          </a:p>
        </p:txBody>
      </p:sp>
      <p:sp>
        <p:nvSpPr>
          <p:cNvPr id="3" name="テキスト ボックス 2"/>
          <p:cNvSpPr txBox="1"/>
          <p:nvPr/>
        </p:nvSpPr>
        <p:spPr>
          <a:xfrm>
            <a:off x="17188" y="116632"/>
            <a:ext cx="4248472" cy="461665"/>
          </a:xfrm>
          <a:prstGeom prst="rect">
            <a:avLst/>
          </a:prstGeom>
          <a:noFill/>
        </p:spPr>
        <p:txBody>
          <a:bodyPr wrap="square" rtlCol="0">
            <a:spAutoFit/>
          </a:bodyPr>
          <a:lstStyle/>
          <a:p>
            <a:pPr algn="ctr"/>
            <a:r>
              <a:rPr lang="ja-JP" altLang="en-US" sz="2400" b="1" dirty="0" smtClean="0"/>
              <a:t>平成１７年度介護保険法改正</a:t>
            </a:r>
            <a:endParaRPr kumimoji="1" lang="ja-JP" altLang="en-US" sz="2400" b="1" dirty="0"/>
          </a:p>
        </p:txBody>
      </p:sp>
      <p:sp>
        <p:nvSpPr>
          <p:cNvPr id="4" name="テキスト ボックス 3"/>
          <p:cNvSpPr txBox="1"/>
          <p:nvPr/>
        </p:nvSpPr>
        <p:spPr>
          <a:xfrm>
            <a:off x="935856" y="1412776"/>
            <a:ext cx="7776864" cy="646331"/>
          </a:xfrm>
          <a:prstGeom prst="rect">
            <a:avLst/>
          </a:prstGeom>
          <a:solidFill>
            <a:srgbClr val="FFFF66"/>
          </a:solidFill>
          <a:ln>
            <a:solidFill>
              <a:schemeClr val="tx1"/>
            </a:solidFill>
          </a:ln>
        </p:spPr>
        <p:txBody>
          <a:bodyPr wrap="square" rtlCol="0">
            <a:spAutoFit/>
          </a:bodyPr>
          <a:lstStyle/>
          <a:p>
            <a:pPr algn="ctr"/>
            <a:r>
              <a:rPr kumimoji="1" lang="ja-JP" altLang="en-US" dirty="0" smtClean="0"/>
              <a:t>要介護者の住み慣れた地域での生活を支えるため、身近な市町村で提供</a:t>
            </a:r>
            <a:endParaRPr kumimoji="1" lang="en-US" altLang="ja-JP" dirty="0" smtClean="0"/>
          </a:p>
          <a:p>
            <a:pPr algn="ctr"/>
            <a:r>
              <a:rPr lang="ja-JP" altLang="en-US" dirty="0"/>
              <a:t>されること</a:t>
            </a:r>
            <a:r>
              <a:rPr lang="ja-JP" altLang="en-US" dirty="0" smtClean="0"/>
              <a:t>が適当なサービス類型（＝地域密着型サービス）を創設</a:t>
            </a:r>
            <a:endParaRPr kumimoji="1" lang="ja-JP" altLang="en-US" dirty="0"/>
          </a:p>
        </p:txBody>
      </p:sp>
      <p:cxnSp>
        <p:nvCxnSpPr>
          <p:cNvPr id="18" name="直線矢印コネクタ 17"/>
          <p:cNvCxnSpPr>
            <a:stCxn id="1027" idx="2"/>
            <a:endCxn id="9" idx="0"/>
          </p:cNvCxnSpPr>
          <p:nvPr/>
        </p:nvCxnSpPr>
        <p:spPr>
          <a:xfrm>
            <a:off x="4461261" y="4580921"/>
            <a:ext cx="24552" cy="3288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29" name="グループ化 1028"/>
          <p:cNvGrpSpPr/>
          <p:nvPr/>
        </p:nvGrpSpPr>
        <p:grpSpPr>
          <a:xfrm>
            <a:off x="409931" y="2420888"/>
            <a:ext cx="6626845" cy="3839303"/>
            <a:chOff x="429691" y="2236222"/>
            <a:chExt cx="6626845" cy="3839303"/>
          </a:xfrm>
        </p:grpSpPr>
        <p:sp>
          <p:nvSpPr>
            <p:cNvPr id="40" name="角丸四角形 39"/>
            <p:cNvSpPr/>
            <p:nvPr/>
          </p:nvSpPr>
          <p:spPr>
            <a:xfrm>
              <a:off x="429691" y="4966206"/>
              <a:ext cx="2880320" cy="110931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３：地域の実情に応じた</a:t>
              </a:r>
              <a:endParaRPr lang="en-US" altLang="ja-JP" sz="1600" b="1" dirty="0" smtClean="0">
                <a:solidFill>
                  <a:schemeClr val="tx1"/>
                </a:solidFill>
              </a:endParaRPr>
            </a:p>
            <a:p>
              <a:pPr algn="ctr"/>
              <a:r>
                <a:rPr lang="ja-JP" altLang="en-US" sz="1600" b="1" dirty="0">
                  <a:solidFill>
                    <a:schemeClr val="tx1"/>
                  </a:solidFill>
                </a:rPr>
                <a:t>　</a:t>
              </a:r>
              <a:r>
                <a:rPr lang="ja-JP" altLang="en-US" sz="1600" b="1" dirty="0" smtClean="0">
                  <a:solidFill>
                    <a:schemeClr val="tx1"/>
                  </a:solidFill>
                </a:rPr>
                <a:t>　指定基準、介護報酬</a:t>
              </a:r>
              <a:endParaRPr lang="en-US" altLang="ja-JP" sz="1600" b="1" dirty="0" smtClean="0">
                <a:solidFill>
                  <a:schemeClr val="tx1"/>
                </a:solidFill>
              </a:endParaRPr>
            </a:p>
            <a:p>
              <a:r>
                <a:rPr lang="ja-JP" altLang="en-US" sz="1600" b="1" dirty="0" smtClean="0">
                  <a:solidFill>
                    <a:schemeClr val="tx1"/>
                  </a:solidFill>
                </a:rPr>
                <a:t>　　　　の設定</a:t>
              </a:r>
              <a:endParaRPr lang="en-US" altLang="ja-JP" sz="1600" b="1" dirty="0" smtClean="0">
                <a:solidFill>
                  <a:schemeClr val="tx1"/>
                </a:solidFill>
              </a:endParaRPr>
            </a:p>
          </p:txBody>
        </p:sp>
        <p:sp>
          <p:nvSpPr>
            <p:cNvPr id="5" name="円/楕円 4"/>
            <p:cNvSpPr/>
            <p:nvPr/>
          </p:nvSpPr>
          <p:spPr>
            <a:xfrm>
              <a:off x="2952080" y="2420888"/>
              <a:ext cx="4104456" cy="352839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265660" y="2236222"/>
              <a:ext cx="1278708" cy="369332"/>
            </a:xfrm>
            <a:prstGeom prst="rect">
              <a:avLst/>
            </a:prstGeom>
            <a:solidFill>
              <a:schemeClr val="accent2">
                <a:lumMod val="20000"/>
                <a:lumOff val="80000"/>
              </a:schemeClr>
            </a:solidFill>
            <a:ln>
              <a:solidFill>
                <a:schemeClr val="accent2">
                  <a:lumMod val="60000"/>
                  <a:lumOff val="40000"/>
                </a:schemeClr>
              </a:solidFill>
            </a:ln>
          </p:spPr>
          <p:txBody>
            <a:bodyPr wrap="square" rtlCol="0">
              <a:spAutoFit/>
            </a:bodyPr>
            <a:lstStyle/>
            <a:p>
              <a:pPr algn="ctr"/>
              <a:r>
                <a:rPr kumimoji="1" lang="ja-JP" altLang="en-US" dirty="0" smtClean="0"/>
                <a:t>Ａ　市</a:t>
              </a:r>
              <a:endParaRPr kumimoji="1" lang="ja-JP"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754" y="3263828"/>
              <a:ext cx="686534" cy="113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KNUIP\AppData\Local\Microsoft\Windows\Temporary Internet Files\Content.IE5\50HXI09L\MC900079126[1].wmf"/>
            <p:cNvPicPr>
              <a:picLocks noChangeAspect="1" noChangeArrowheads="1"/>
            </p:cNvPicPr>
            <p:nvPr/>
          </p:nvPicPr>
          <p:blipFill>
            <a:blip r:embed="rId3" cstate="print">
              <a:lum bright="20000"/>
            </a:blip>
            <a:srcRect/>
            <a:stretch>
              <a:fillRect/>
            </a:stretch>
          </p:blipFill>
          <p:spPr bwMode="auto">
            <a:xfrm>
              <a:off x="4092588" y="4725144"/>
              <a:ext cx="825970" cy="641834"/>
            </a:xfrm>
            <a:prstGeom prst="rect">
              <a:avLst/>
            </a:prstGeom>
            <a:noFill/>
            <a:ln>
              <a:noFill/>
            </a:ln>
          </p:spPr>
          <p:style>
            <a:lnRef idx="1">
              <a:schemeClr val="accent3"/>
            </a:lnRef>
            <a:fillRef idx="2">
              <a:schemeClr val="accent3"/>
            </a:fillRef>
            <a:effectRef idx="1">
              <a:schemeClr val="accent3"/>
            </a:effectRef>
            <a:fontRef idx="minor">
              <a:schemeClr val="dk1"/>
            </a:fontRef>
          </p:style>
        </p:pic>
        <p:sp>
          <p:nvSpPr>
            <p:cNvPr id="7" name="テキスト ボックス 6"/>
            <p:cNvSpPr txBox="1"/>
            <p:nvPr/>
          </p:nvSpPr>
          <p:spPr>
            <a:xfrm>
              <a:off x="3544917" y="2953245"/>
              <a:ext cx="936104" cy="307777"/>
            </a:xfrm>
            <a:prstGeom prst="rect">
              <a:avLst/>
            </a:prstGeom>
            <a:noFill/>
          </p:spPr>
          <p:txBody>
            <a:bodyPr wrap="square" rtlCol="0">
              <a:spAutoFit/>
            </a:bodyPr>
            <a:lstStyle/>
            <a:p>
              <a:r>
                <a:rPr kumimoji="1" lang="ja-JP" altLang="en-US" sz="1400" dirty="0" smtClean="0"/>
                <a:t>保険給付</a:t>
              </a:r>
              <a:endParaRPr kumimoji="1" lang="ja-JP" altLang="en-US" sz="1400" dirty="0"/>
            </a:p>
          </p:txBody>
        </p:sp>
        <p:cxnSp>
          <p:nvCxnSpPr>
            <p:cNvPr id="10" name="直線矢印コネクタ 9"/>
            <p:cNvCxnSpPr>
              <a:endCxn id="1027" idx="0"/>
            </p:cNvCxnSpPr>
            <p:nvPr/>
          </p:nvCxnSpPr>
          <p:spPr>
            <a:xfrm>
              <a:off x="4481021" y="2708920"/>
              <a:ext cx="0" cy="5549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544917" y="4396255"/>
              <a:ext cx="936104" cy="307777"/>
            </a:xfrm>
            <a:prstGeom prst="rect">
              <a:avLst/>
            </a:prstGeom>
            <a:noFill/>
          </p:spPr>
          <p:txBody>
            <a:bodyPr wrap="square" rtlCol="0">
              <a:spAutoFit/>
            </a:bodyPr>
            <a:lstStyle/>
            <a:p>
              <a:r>
                <a:rPr lang="ja-JP" altLang="en-US" sz="1400" dirty="0" smtClean="0"/>
                <a:t>　　利用</a:t>
              </a:r>
              <a:endParaRPr kumimoji="1" lang="ja-JP" altLang="en-US" sz="1400" dirty="0"/>
            </a:p>
          </p:txBody>
        </p:sp>
        <p:cxnSp>
          <p:nvCxnSpPr>
            <p:cNvPr id="30" name="曲線コネクタ 29"/>
            <p:cNvCxnSpPr>
              <a:endCxn id="9" idx="3"/>
            </p:cNvCxnSpPr>
            <p:nvPr/>
          </p:nvCxnSpPr>
          <p:spPr>
            <a:xfrm rot="5400000">
              <a:off x="4029770" y="3597709"/>
              <a:ext cx="2337140" cy="55956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706071" y="5366978"/>
              <a:ext cx="2736304" cy="307777"/>
            </a:xfrm>
            <a:prstGeom prst="rect">
              <a:avLst/>
            </a:prstGeom>
            <a:noFill/>
          </p:spPr>
          <p:txBody>
            <a:bodyPr wrap="square" rtlCol="0">
              <a:spAutoFit/>
            </a:bodyPr>
            <a:lstStyle/>
            <a:p>
              <a:r>
                <a:rPr lang="ja-JP" altLang="en-US" sz="1400" dirty="0" smtClean="0"/>
                <a:t>　　地域密着型サービス事業所</a:t>
              </a:r>
              <a:endParaRPr kumimoji="1" lang="ja-JP" altLang="en-US" sz="1400" dirty="0"/>
            </a:p>
          </p:txBody>
        </p:sp>
        <p:sp>
          <p:nvSpPr>
            <p:cNvPr id="1028" name="角丸四角形 1027"/>
            <p:cNvSpPr/>
            <p:nvPr/>
          </p:nvSpPr>
          <p:spPr>
            <a:xfrm>
              <a:off x="5525570" y="3810781"/>
              <a:ext cx="1240636" cy="66221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指定</a:t>
              </a:r>
              <a:endParaRPr kumimoji="1" lang="en-US" altLang="ja-JP" sz="1400" dirty="0" smtClean="0">
                <a:solidFill>
                  <a:schemeClr val="tx1"/>
                </a:solidFill>
              </a:endParaRPr>
            </a:p>
            <a:p>
              <a:pPr algn="ctr"/>
              <a:r>
                <a:rPr lang="ja-JP" altLang="en-US" sz="1400" dirty="0" smtClean="0">
                  <a:solidFill>
                    <a:schemeClr val="tx1"/>
                  </a:solidFill>
                </a:rPr>
                <a:t>指導・監査</a:t>
              </a:r>
              <a:endParaRPr kumimoji="1" lang="ja-JP" altLang="en-US" sz="1400" dirty="0">
                <a:solidFill>
                  <a:schemeClr val="tx1"/>
                </a:solidFill>
              </a:endParaRPr>
            </a:p>
          </p:txBody>
        </p:sp>
      </p:grpSp>
      <p:sp>
        <p:nvSpPr>
          <p:cNvPr id="42"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4</a:t>
            </a:fld>
            <a:endParaRPr lang="en-US" altLang="ja-JP" sz="2000" dirty="0" smtClean="0">
              <a:solidFill>
                <a:prstClr val="black"/>
              </a:solidFill>
              <a:latin typeface="Calibri" pitchFamily="34" charset="0"/>
            </a:endParaRPr>
          </a:p>
        </p:txBody>
      </p:sp>
      <p:cxnSp>
        <p:nvCxnSpPr>
          <p:cNvPr id="22" name="直線矢印コネクタ 21"/>
          <p:cNvCxnSpPr/>
          <p:nvPr/>
        </p:nvCxnSpPr>
        <p:spPr>
          <a:xfrm>
            <a:off x="4461261" y="4580921"/>
            <a:ext cx="2290" cy="3077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68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0285" y="5865144"/>
            <a:ext cx="9613265" cy="784830"/>
          </a:xfrm>
          <a:prstGeom prst="rect">
            <a:avLst/>
          </a:prstGeom>
          <a:solidFill>
            <a:schemeClr val="accent5">
              <a:lumMod val="20000"/>
              <a:lumOff val="80000"/>
            </a:schemeClr>
          </a:solidFill>
          <a:ln>
            <a:solidFill>
              <a:schemeClr val="tx2"/>
            </a:solidFill>
          </a:ln>
        </p:spPr>
        <p:txBody>
          <a:bodyPr wrap="square">
            <a:spAutoFit/>
          </a:bodyPr>
          <a:lstStyle/>
          <a:p>
            <a:pPr>
              <a:lnSpc>
                <a:spcPts val="1800"/>
              </a:lnSpc>
            </a:pPr>
            <a:r>
              <a:rPr lang="ja-JP" altLang="en-US" sz="2000" dirty="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nSpc>
                <a:spcPts val="1800"/>
              </a:lnSpc>
            </a:pPr>
            <a:r>
              <a:rPr lang="ja-JP" altLang="en-US" sz="2000" dirty="0" smtClean="0">
                <a:solidFill>
                  <a:prstClr val="black"/>
                </a:solidFill>
                <a:latin typeface="ＭＳ Ｐゴシック" pitchFamily="50" charset="-128"/>
              </a:rPr>
              <a:t>○地域密着型通所介護</a:t>
            </a:r>
            <a:endParaRPr lang="en-US" altLang="ja-JP" sz="2000" dirty="0" smtClean="0">
              <a:solidFill>
                <a:prstClr val="black"/>
              </a:solidFill>
              <a:latin typeface="ＭＳ Ｐゴシック" pitchFamily="50" charset="-128"/>
            </a:endParaRPr>
          </a:p>
          <a:p>
            <a:pPr>
              <a:lnSpc>
                <a:spcPts val="1800"/>
              </a:lnSpc>
            </a:pPr>
            <a:endParaRPr lang="ja-JP" altLang="en-US" sz="2000" dirty="0" smtClean="0">
              <a:solidFill>
                <a:prstClr val="black"/>
              </a:solidFill>
              <a:latin typeface="ＭＳ Ｐゴシック" pitchFamily="50" charset="-128"/>
            </a:endParaRPr>
          </a:p>
        </p:txBody>
      </p:sp>
      <p:sp>
        <p:nvSpPr>
          <p:cNvPr id="4" name="テキスト ボックス 3"/>
          <p:cNvSpPr txBox="1"/>
          <p:nvPr/>
        </p:nvSpPr>
        <p:spPr>
          <a:xfrm>
            <a:off x="348068" y="204609"/>
            <a:ext cx="8448913" cy="400110"/>
          </a:xfrm>
          <a:prstGeom prst="rect">
            <a:avLst/>
          </a:prstGeom>
          <a:noFill/>
        </p:spPr>
        <p:txBody>
          <a:bodyPr wrap="square" rtlCol="0">
            <a:spAutoFit/>
          </a:bodyPr>
          <a:lstStyle/>
          <a:p>
            <a:r>
              <a:rPr lang="ja-JP" altLang="en-US" sz="2000" b="1" dirty="0" smtClean="0"/>
              <a:t>［平成１８年４月］　</a:t>
            </a:r>
            <a:r>
              <a:rPr lang="ja-JP" altLang="en-US" sz="2000" b="1" dirty="0" smtClean="0">
                <a:solidFill>
                  <a:prstClr val="black"/>
                </a:solidFill>
                <a:latin typeface="ＭＳ Ｐゴシック" pitchFamily="50" charset="-128"/>
              </a:rPr>
              <a:t>◎</a:t>
            </a:r>
            <a:r>
              <a:rPr lang="ja-JP" altLang="en-US" sz="2000" b="1" dirty="0">
                <a:solidFill>
                  <a:prstClr val="black"/>
                </a:solidFill>
                <a:latin typeface="ＭＳ Ｐゴシック" pitchFamily="50" charset="-128"/>
              </a:rPr>
              <a:t>６つの地域密着型サービスを</a:t>
            </a:r>
            <a:r>
              <a:rPr lang="ja-JP" altLang="en-US" sz="2000" b="1" dirty="0" smtClean="0">
                <a:solidFill>
                  <a:prstClr val="black"/>
                </a:solidFill>
                <a:latin typeface="ＭＳ Ｐゴシック" pitchFamily="50" charset="-128"/>
              </a:rPr>
              <a:t>創設</a:t>
            </a:r>
            <a:endParaRPr lang="en-US" altLang="ja-JP" sz="2000" b="1" dirty="0">
              <a:solidFill>
                <a:prstClr val="black"/>
              </a:solidFill>
              <a:latin typeface="ＭＳ Ｐゴシック" pitchFamily="50" charset="-128"/>
            </a:endParaRPr>
          </a:p>
        </p:txBody>
      </p:sp>
      <p:sp>
        <p:nvSpPr>
          <p:cNvPr id="5" name="正方形/長方形 4"/>
          <p:cNvSpPr/>
          <p:nvPr/>
        </p:nvSpPr>
        <p:spPr>
          <a:xfrm>
            <a:off x="176821" y="662090"/>
            <a:ext cx="9649071" cy="3093154"/>
          </a:xfrm>
          <a:prstGeom prst="rect">
            <a:avLst/>
          </a:prstGeom>
          <a:solidFill>
            <a:schemeClr val="accent2">
              <a:lumMod val="20000"/>
              <a:lumOff val="80000"/>
            </a:schemeClr>
          </a:solidFill>
          <a:ln>
            <a:solidFill>
              <a:schemeClr val="accent2"/>
            </a:solidFill>
          </a:ln>
        </p:spPr>
        <p:txBody>
          <a:bodyPr wrap="square" spcCol="108000">
            <a:spAutoFit/>
          </a:bodyPr>
          <a:lstStyle/>
          <a:p>
            <a:pPr>
              <a:lnSpc>
                <a:spcPts val="1800"/>
              </a:lnSpc>
            </a:pPr>
            <a:r>
              <a:rPr lang="ja-JP" altLang="en-US" sz="2000" dirty="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○夜間</a:t>
            </a:r>
            <a:r>
              <a:rPr lang="ja-JP" altLang="en-US" sz="2000" dirty="0">
                <a:solidFill>
                  <a:prstClr val="black"/>
                </a:solidFill>
                <a:latin typeface="ＭＳ Ｐゴシック" pitchFamily="50" charset="-128"/>
              </a:rPr>
              <a:t>対応型訪問</a:t>
            </a:r>
            <a:r>
              <a:rPr lang="ja-JP" altLang="en-US" sz="2000" dirty="0" smtClean="0">
                <a:solidFill>
                  <a:prstClr val="black"/>
                </a:solidFill>
                <a:latin typeface="ＭＳ Ｐゴシック" pitchFamily="50" charset="-128"/>
              </a:rPr>
              <a:t>介護</a:t>
            </a:r>
            <a:endParaRPr lang="en-US" altLang="ja-JP" sz="2000" dirty="0" smtClean="0">
              <a:solidFill>
                <a:prstClr val="black"/>
              </a:solidFill>
              <a:latin typeface="ＭＳ Ｐゴシック" pitchFamily="50" charset="-128"/>
            </a:endParaRPr>
          </a:p>
          <a:p>
            <a:pPr>
              <a:lnSpc>
                <a:spcPts val="1800"/>
              </a:lnSpc>
            </a:pP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○認知症対応型通所</a:t>
            </a:r>
            <a:r>
              <a:rPr lang="ja-JP" altLang="en-US" sz="2000" dirty="0" smtClean="0">
                <a:solidFill>
                  <a:prstClr val="black"/>
                </a:solidFill>
                <a:latin typeface="ＭＳ Ｐゴシック" pitchFamily="50" charset="-128"/>
              </a:rPr>
              <a:t>介護　（認知症デイサービス）</a:t>
            </a:r>
            <a:endParaRPr lang="en-US" altLang="ja-JP" sz="2000" dirty="0" smtClean="0">
              <a:solidFill>
                <a:prstClr val="black"/>
              </a:solidFill>
              <a:latin typeface="ＭＳ Ｐゴシック" pitchFamily="50" charset="-128"/>
            </a:endParaRPr>
          </a:p>
          <a:p>
            <a:pPr>
              <a:lnSpc>
                <a:spcPts val="1800"/>
              </a:lnSpc>
            </a:pP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○小規模多機能型居宅</a:t>
            </a:r>
            <a:r>
              <a:rPr lang="ja-JP" altLang="en-US" sz="2000" dirty="0" smtClean="0">
                <a:solidFill>
                  <a:prstClr val="black"/>
                </a:solidFill>
                <a:latin typeface="ＭＳ Ｐゴシック" pitchFamily="50" charset="-128"/>
              </a:rPr>
              <a:t>介護</a:t>
            </a:r>
            <a:endParaRPr lang="en-US" altLang="ja-JP" sz="2000" dirty="0" smtClean="0">
              <a:solidFill>
                <a:prstClr val="black"/>
              </a:solidFill>
              <a:latin typeface="ＭＳ Ｐゴシック" pitchFamily="50" charset="-128"/>
            </a:endParaRPr>
          </a:p>
          <a:p>
            <a:pPr>
              <a:lnSpc>
                <a:spcPts val="1800"/>
              </a:lnSpc>
            </a:pP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○認知症対応型共同生活</a:t>
            </a:r>
            <a:r>
              <a:rPr lang="ja-JP" altLang="en-US" sz="2000" dirty="0" smtClean="0">
                <a:solidFill>
                  <a:prstClr val="black"/>
                </a:solidFill>
                <a:latin typeface="ＭＳ Ｐゴシック" pitchFamily="50" charset="-128"/>
              </a:rPr>
              <a:t>介護</a:t>
            </a:r>
            <a:r>
              <a:rPr lang="ja-JP" altLang="en-US" sz="2000" dirty="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認知症高齢者グループホーム）</a:t>
            </a:r>
            <a:endParaRPr lang="en-US" altLang="ja-JP" sz="2000" dirty="0" smtClean="0">
              <a:solidFill>
                <a:prstClr val="black"/>
              </a:solidFill>
              <a:latin typeface="ＭＳ Ｐゴシック" pitchFamily="50" charset="-128"/>
            </a:endParaRPr>
          </a:p>
          <a:p>
            <a:pPr>
              <a:lnSpc>
                <a:spcPts val="1800"/>
              </a:lnSpc>
            </a:pP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○地域密着型特定施設入居者生活介護　（有料老人</a:t>
            </a:r>
            <a:r>
              <a:rPr lang="ja-JP" altLang="en-US" sz="2000" dirty="0" smtClean="0">
                <a:solidFill>
                  <a:prstClr val="black"/>
                </a:solidFill>
                <a:latin typeface="ＭＳ Ｐゴシック" pitchFamily="50" charset="-128"/>
              </a:rPr>
              <a:t>ホーム等）</a:t>
            </a:r>
            <a:endParaRPr lang="ja-JP" altLang="en-US" sz="2000" dirty="0"/>
          </a:p>
          <a:p>
            <a:pPr>
              <a:lnSpc>
                <a:spcPts val="1800"/>
              </a:lnSpc>
            </a:pP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○地域密着型介護老人福祉施設</a:t>
            </a:r>
            <a:r>
              <a:rPr lang="ja-JP" altLang="en-US" sz="2000" dirty="0" smtClean="0">
                <a:solidFill>
                  <a:prstClr val="black"/>
                </a:solidFill>
                <a:latin typeface="ＭＳ Ｐゴシック" pitchFamily="50" charset="-128"/>
              </a:rPr>
              <a:t>入所者生活</a:t>
            </a:r>
            <a:r>
              <a:rPr lang="ja-JP" altLang="en-US" sz="2000" dirty="0">
                <a:solidFill>
                  <a:prstClr val="black"/>
                </a:solidFill>
                <a:latin typeface="ＭＳ Ｐゴシック" pitchFamily="50" charset="-128"/>
              </a:rPr>
              <a:t>介護　（地域密着型特別養護老人ホーム）</a:t>
            </a:r>
            <a:endParaRPr lang="en-US" altLang="ja-JP" sz="2000" dirty="0">
              <a:solidFill>
                <a:prstClr val="black"/>
              </a:solidFill>
              <a:latin typeface="ＭＳ Ｐゴシック" pitchFamily="50" charset="-128"/>
            </a:endParaRPr>
          </a:p>
          <a:p>
            <a:pPr>
              <a:lnSpc>
                <a:spcPts val="1800"/>
              </a:lnSpc>
            </a:pPr>
            <a:endParaRPr lang="ja-JP" altLang="en-US" sz="2000" dirty="0"/>
          </a:p>
        </p:txBody>
      </p:sp>
      <p:sp>
        <p:nvSpPr>
          <p:cNvPr id="6" name="テキスト ボックス 5"/>
          <p:cNvSpPr txBox="1"/>
          <p:nvPr/>
        </p:nvSpPr>
        <p:spPr>
          <a:xfrm>
            <a:off x="368088" y="3774111"/>
            <a:ext cx="9317281" cy="400110"/>
          </a:xfrm>
          <a:prstGeom prst="rect">
            <a:avLst/>
          </a:prstGeom>
          <a:noFill/>
        </p:spPr>
        <p:txBody>
          <a:bodyPr wrap="square" rtlCol="0">
            <a:spAutoFit/>
          </a:bodyPr>
          <a:lstStyle/>
          <a:p>
            <a:r>
              <a:rPr lang="ja-JP" altLang="en-US" sz="2000" b="1" dirty="0" smtClean="0"/>
              <a:t>［平成２４年</a:t>
            </a:r>
            <a:r>
              <a:rPr lang="ja-JP" altLang="en-US" sz="2000" b="1" dirty="0"/>
              <a:t>４月</a:t>
            </a:r>
            <a:r>
              <a:rPr lang="ja-JP" altLang="en-US" sz="2000" b="1" dirty="0" smtClean="0"/>
              <a:t>］　</a:t>
            </a:r>
            <a:r>
              <a:rPr lang="ja-JP" altLang="en-US" sz="2000" b="1" dirty="0" smtClean="0">
                <a:solidFill>
                  <a:prstClr val="black"/>
                </a:solidFill>
                <a:latin typeface="ＭＳ Ｐゴシック" pitchFamily="50" charset="-128"/>
              </a:rPr>
              <a:t>◎</a:t>
            </a:r>
            <a:r>
              <a:rPr lang="ja-JP" altLang="en-US" sz="2000" b="1" dirty="0">
                <a:solidFill>
                  <a:prstClr val="black"/>
                </a:solidFill>
                <a:latin typeface="ＭＳ Ｐゴシック" pitchFamily="50" charset="-128"/>
              </a:rPr>
              <a:t>さらに２つの地域密着型サービスを</a:t>
            </a:r>
            <a:r>
              <a:rPr lang="ja-JP" altLang="en-US" sz="2000" b="1" dirty="0" smtClean="0">
                <a:solidFill>
                  <a:prstClr val="black"/>
                </a:solidFill>
                <a:latin typeface="ＭＳ Ｐゴシック" pitchFamily="50" charset="-128"/>
              </a:rPr>
              <a:t>創設</a:t>
            </a:r>
            <a:endParaRPr lang="en-US" altLang="ja-JP" sz="2000" b="1" dirty="0">
              <a:solidFill>
                <a:prstClr val="black"/>
              </a:solidFill>
              <a:latin typeface="ＭＳ Ｐゴシック" pitchFamily="50" charset="-128"/>
            </a:endParaRPr>
          </a:p>
        </p:txBody>
      </p:sp>
      <p:sp>
        <p:nvSpPr>
          <p:cNvPr id="8" name="正方形/長方形 7"/>
          <p:cNvSpPr/>
          <p:nvPr/>
        </p:nvSpPr>
        <p:spPr>
          <a:xfrm>
            <a:off x="202324" y="4174221"/>
            <a:ext cx="9623568" cy="1246495"/>
          </a:xfrm>
          <a:prstGeom prst="rect">
            <a:avLst/>
          </a:prstGeom>
          <a:solidFill>
            <a:schemeClr val="accent4">
              <a:lumMod val="20000"/>
              <a:lumOff val="80000"/>
            </a:schemeClr>
          </a:solidFill>
          <a:ln>
            <a:solidFill>
              <a:srgbClr val="7030A0"/>
            </a:solidFill>
          </a:ln>
        </p:spPr>
        <p:txBody>
          <a:bodyPr wrap="square">
            <a:spAutoFit/>
          </a:bodyPr>
          <a:lstStyle/>
          <a:p>
            <a:pPr>
              <a:lnSpc>
                <a:spcPts val="1800"/>
              </a:lnSpc>
            </a:pPr>
            <a:r>
              <a:rPr lang="ja-JP" altLang="en-US" sz="2000" dirty="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a:t>
            </a:r>
            <a:r>
              <a:rPr lang="ja-JP" altLang="en-US" sz="2000" dirty="0">
                <a:solidFill>
                  <a:prstClr val="black"/>
                </a:solidFill>
                <a:latin typeface="ＭＳ Ｐゴシック" pitchFamily="50" charset="-128"/>
              </a:rPr>
              <a:t>定期巡回・</a:t>
            </a:r>
            <a:r>
              <a:rPr lang="ja-JP" altLang="en-US" sz="2000" dirty="0" smtClean="0">
                <a:solidFill>
                  <a:prstClr val="black"/>
                </a:solidFill>
                <a:latin typeface="ＭＳ Ｐゴシック" pitchFamily="50" charset="-128"/>
              </a:rPr>
              <a:t>随時対応型訪問介護看護　（２４時間地域巡回型訪問サービス）</a:t>
            </a:r>
          </a:p>
          <a:p>
            <a:pPr>
              <a:lnSpc>
                <a:spcPts val="1800"/>
              </a:lnSpc>
            </a:pPr>
            <a:endParaRPr lang="en-US" altLang="ja-JP" sz="2000" dirty="0" smtClean="0">
              <a:solidFill>
                <a:prstClr val="black"/>
              </a:solidFill>
              <a:latin typeface="ＭＳ Ｐゴシック" pitchFamily="50" charset="-128"/>
            </a:endParaRPr>
          </a:p>
          <a:p>
            <a:pPr>
              <a:lnSpc>
                <a:spcPts val="1800"/>
              </a:lnSpc>
            </a:pPr>
            <a:r>
              <a:rPr lang="ja-JP" altLang="en-US" sz="2000" dirty="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○複合型サービス</a:t>
            </a:r>
            <a:r>
              <a:rPr lang="en-US" altLang="ja-JP" sz="2000" dirty="0" smtClean="0">
                <a:solidFill>
                  <a:prstClr val="black"/>
                </a:solidFill>
                <a:latin typeface="ＭＳ Ｐゴシック" pitchFamily="50" charset="-128"/>
              </a:rPr>
              <a:t>※</a:t>
            </a:r>
            <a:r>
              <a:rPr lang="ja-JP" altLang="en-US" sz="2000" dirty="0" smtClean="0">
                <a:solidFill>
                  <a:prstClr val="black"/>
                </a:solidFill>
                <a:latin typeface="ＭＳ Ｐゴシック" pitchFamily="50" charset="-128"/>
              </a:rPr>
              <a:t>２０１５年に</a:t>
            </a:r>
            <a:r>
              <a:rPr lang="ja-JP" altLang="en-US" sz="2000" dirty="0">
                <a:solidFill>
                  <a:srgbClr val="000000"/>
                </a:solidFill>
                <a:latin typeface="ＭＳ Ｐゴシック"/>
                <a:ea typeface="ＭＳ Ｐゴシック" panose="020B0600070205080204" pitchFamily="50" charset="-128"/>
              </a:rPr>
              <a:t>看護小規模多機能型居宅</a:t>
            </a:r>
            <a:r>
              <a:rPr lang="ja-JP" altLang="en-US" sz="2000" dirty="0" smtClean="0">
                <a:solidFill>
                  <a:srgbClr val="000000"/>
                </a:solidFill>
                <a:latin typeface="ＭＳ Ｐゴシック"/>
                <a:ea typeface="ＭＳ Ｐゴシック" panose="020B0600070205080204" pitchFamily="50" charset="-128"/>
              </a:rPr>
              <a:t>介護に名称変更</a:t>
            </a:r>
            <a:endParaRPr lang="en-US" altLang="ja-JP" sz="2000" dirty="0" smtClean="0">
              <a:solidFill>
                <a:srgbClr val="000000"/>
              </a:solidFill>
              <a:latin typeface="ＭＳ Ｐゴシック"/>
              <a:ea typeface="ＭＳ Ｐゴシック" panose="020B0600070205080204" pitchFamily="50" charset="-128"/>
            </a:endParaRPr>
          </a:p>
          <a:p>
            <a:pPr>
              <a:lnSpc>
                <a:spcPts val="1800"/>
              </a:lnSpc>
            </a:pPr>
            <a:endParaRPr lang="ja-JP" altLang="en-US" sz="2000" dirty="0">
              <a:solidFill>
                <a:prstClr val="black"/>
              </a:solidFill>
              <a:latin typeface="ＭＳ Ｐゴシック" pitchFamily="50" charset="-128"/>
            </a:endParaRPr>
          </a:p>
        </p:txBody>
      </p:sp>
      <p:sp>
        <p:nvSpPr>
          <p:cNvPr id="9"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5</a:t>
            </a:fld>
            <a:endParaRPr lang="en-US" altLang="ja-JP" sz="2000" dirty="0" smtClean="0">
              <a:solidFill>
                <a:prstClr val="black"/>
              </a:solidFill>
              <a:latin typeface="Calibri" pitchFamily="34" charset="0"/>
            </a:endParaRPr>
          </a:p>
        </p:txBody>
      </p:sp>
      <p:sp>
        <p:nvSpPr>
          <p:cNvPr id="11" name="テキスト ボックス 10"/>
          <p:cNvSpPr txBox="1"/>
          <p:nvPr/>
        </p:nvSpPr>
        <p:spPr>
          <a:xfrm>
            <a:off x="382494" y="5493498"/>
            <a:ext cx="9443398" cy="400110"/>
          </a:xfrm>
          <a:prstGeom prst="rect">
            <a:avLst/>
          </a:prstGeom>
          <a:noFill/>
        </p:spPr>
        <p:txBody>
          <a:bodyPr wrap="square" rtlCol="0">
            <a:spAutoFit/>
          </a:bodyPr>
          <a:lstStyle/>
          <a:p>
            <a:r>
              <a:rPr lang="ja-JP" altLang="en-US" sz="2000" b="1" dirty="0" smtClean="0"/>
              <a:t>［平成２８年４月］　◎小規模型通所介護の移行</a:t>
            </a:r>
            <a:endParaRPr kumimoji="1" lang="ja-JP" altLang="en-US" sz="2000" b="1" dirty="0"/>
          </a:p>
        </p:txBody>
      </p:sp>
    </p:spTree>
    <p:extLst>
      <p:ext uri="{BB962C8B-B14F-4D97-AF65-F5344CB8AC3E}">
        <p14:creationId xmlns:p14="http://schemas.microsoft.com/office/powerpoint/2010/main" val="2158873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04008" y="3179"/>
            <a:ext cx="5040560" cy="461665"/>
          </a:xfrm>
          <a:prstGeom prst="rect">
            <a:avLst/>
          </a:prstGeom>
          <a:noFill/>
        </p:spPr>
        <p:txBody>
          <a:bodyPr wrap="square" rtlCol="0">
            <a:spAutoFit/>
          </a:bodyPr>
          <a:lstStyle/>
          <a:p>
            <a:pPr algn="ctr"/>
            <a:r>
              <a:rPr kumimoji="1" lang="ja-JP" altLang="en-US" sz="2400" b="1" dirty="0" smtClean="0"/>
              <a:t>地域密着型サービスの</a:t>
            </a:r>
            <a:r>
              <a:rPr lang="ja-JP" altLang="en-US" sz="2400" b="1" dirty="0"/>
              <a:t>種類</a:t>
            </a:r>
            <a:r>
              <a:rPr lang="ja-JP" altLang="en-US" sz="2400" b="1" dirty="0" smtClean="0"/>
              <a:t>と概要</a:t>
            </a:r>
            <a:endParaRPr kumimoji="1" lang="ja-JP" altLang="en-US" sz="2400" b="1" dirty="0"/>
          </a:p>
        </p:txBody>
      </p:sp>
      <p:sp>
        <p:nvSpPr>
          <p:cNvPr id="4" name="正方形/長方形 3"/>
          <p:cNvSpPr/>
          <p:nvPr/>
        </p:nvSpPr>
        <p:spPr>
          <a:xfrm>
            <a:off x="204861" y="479433"/>
            <a:ext cx="3762568" cy="369332"/>
          </a:xfrm>
          <a:prstGeom prst="rect">
            <a:avLst/>
          </a:prstGeom>
          <a:solidFill>
            <a:srgbClr val="FFFF66"/>
          </a:solidFill>
          <a:ln>
            <a:solidFill>
              <a:schemeClr val="tx2"/>
            </a:solidFill>
          </a:ln>
        </p:spPr>
        <p:txBody>
          <a:bodyPr wrap="none">
            <a:spAutoFit/>
          </a:bodyPr>
          <a:lstStyle/>
          <a:p>
            <a:pPr algn="ctr" fontAlgn="ctr"/>
            <a:r>
              <a:rPr lang="ja-JP" altLang="en-US" dirty="0">
                <a:solidFill>
                  <a:srgbClr val="000000"/>
                </a:solidFill>
                <a:latin typeface="ＭＳ Ｐゴシック"/>
              </a:rPr>
              <a:t>定期巡回・随時対応型訪問介護看護</a:t>
            </a:r>
          </a:p>
        </p:txBody>
      </p:sp>
      <p:sp>
        <p:nvSpPr>
          <p:cNvPr id="6" name="正方形/長方形 5"/>
          <p:cNvSpPr/>
          <p:nvPr/>
        </p:nvSpPr>
        <p:spPr>
          <a:xfrm>
            <a:off x="124428" y="1218097"/>
            <a:ext cx="9892586" cy="1754326"/>
          </a:xfrm>
          <a:prstGeom prst="rect">
            <a:avLst/>
          </a:prstGeom>
          <a:ln>
            <a:solidFill>
              <a:schemeClr val="tx2"/>
            </a:solidFill>
          </a:ln>
        </p:spPr>
        <p:txBody>
          <a:bodyPr wrap="square">
            <a:spAutoFit/>
          </a:bodyPr>
          <a:lstStyle/>
          <a:p>
            <a:r>
              <a:rPr lang="ja-JP" altLang="en-US" dirty="0" smtClean="0"/>
              <a:t>指定定期</a:t>
            </a:r>
            <a:r>
              <a:rPr lang="ja-JP" altLang="en-US" dirty="0"/>
              <a:t>巡回・随時対応型訪問介護</a:t>
            </a:r>
            <a:r>
              <a:rPr lang="ja-JP" altLang="en-US" dirty="0" smtClean="0"/>
              <a:t>看護の</a:t>
            </a:r>
            <a:r>
              <a:rPr lang="ja-JP" altLang="en-US" dirty="0"/>
              <a:t>事業は、</a:t>
            </a:r>
            <a:r>
              <a:rPr lang="ja-JP" altLang="en-US" u="sng" dirty="0"/>
              <a:t>要介護状態となった場合においても、その利用者が尊厳を保持し、可能な限りその居宅において、その有する能力に応じ自立した日常生活を営むことができるよう</a:t>
            </a:r>
            <a:r>
              <a:rPr lang="ja-JP" altLang="en-US" dirty="0"/>
              <a:t>、定期的な巡回又は随時通報によりその者の居宅を訪問し、入浴、排せつ、食事等の介護、日常生活上の緊急時の対応その他の安心してその居宅において生活を送ることができるようにするための援助を行うとともに、その</a:t>
            </a:r>
            <a:r>
              <a:rPr lang="ja-JP" altLang="en-US" u="sng" dirty="0"/>
              <a:t>療養生活を支援し、心身の機能の維持回復を目指す</a:t>
            </a:r>
            <a:r>
              <a:rPr lang="ja-JP" altLang="en-US" dirty="0"/>
              <a:t>ものでなければならない。 </a:t>
            </a:r>
          </a:p>
        </p:txBody>
      </p:sp>
      <p:sp>
        <p:nvSpPr>
          <p:cNvPr id="7" name="テキスト ボックス 6"/>
          <p:cNvSpPr txBox="1"/>
          <p:nvPr/>
        </p:nvSpPr>
        <p:spPr>
          <a:xfrm>
            <a:off x="204860" y="848765"/>
            <a:ext cx="9812154" cy="369332"/>
          </a:xfrm>
          <a:prstGeom prst="rect">
            <a:avLst/>
          </a:prstGeom>
          <a:noFill/>
        </p:spPr>
        <p:txBody>
          <a:bodyPr wrap="square" rtlCol="0">
            <a:spAutoFit/>
          </a:bodyPr>
          <a:lstStyle/>
          <a:p>
            <a:r>
              <a:rPr kumimoji="1" lang="ja-JP" altLang="en-US" dirty="0" smtClean="0"/>
              <a:t>基本方針（指定地域密着型サービスの事業の人員、設備及び運営に関する基準第３条の２）</a:t>
            </a:r>
            <a:endParaRPr kumimoji="1" lang="ja-JP" altLang="en-US" dirty="0"/>
          </a:p>
        </p:txBody>
      </p:sp>
      <p:grpSp>
        <p:nvGrpSpPr>
          <p:cNvPr id="10" name="グループ化 9"/>
          <p:cNvGrpSpPr/>
          <p:nvPr/>
        </p:nvGrpSpPr>
        <p:grpSpPr>
          <a:xfrm>
            <a:off x="317052" y="4563865"/>
            <a:ext cx="6337140" cy="1783292"/>
            <a:chOff x="423840" y="1988842"/>
            <a:chExt cx="6337140" cy="1783292"/>
          </a:xfrm>
        </p:grpSpPr>
        <p:sp>
          <p:nvSpPr>
            <p:cNvPr id="11" name="Oval 4" descr="30%"/>
            <p:cNvSpPr>
              <a:spLocks noChangeArrowheads="1"/>
            </p:cNvSpPr>
            <p:nvPr/>
          </p:nvSpPr>
          <p:spPr bwMode="auto">
            <a:xfrm>
              <a:off x="597015" y="2079161"/>
              <a:ext cx="6163965" cy="1665044"/>
            </a:xfrm>
            <a:prstGeom prst="ellipse">
              <a:avLst/>
            </a:prstGeom>
            <a:solidFill>
              <a:srgbClr val="FFFF99">
                <a:alpha val="69804"/>
              </a:srgbClr>
            </a:solidFill>
            <a:ln w="9525">
              <a:solidFill>
                <a:schemeClr val="tx1"/>
              </a:solidFill>
              <a:round/>
              <a:headEnd/>
              <a:tailEnd/>
            </a:ln>
          </p:spPr>
          <p:txBody>
            <a:bodyPr wrap="none" lIns="86971" tIns="43491" rIns="86971" bIns="43491" anchor="ctr"/>
            <a:lstStyle/>
            <a:p>
              <a:pPr algn="ctr"/>
              <a:r>
                <a:rPr lang="en-US" altLang="ja-JP" sz="2200" dirty="0">
                  <a:solidFill>
                    <a:srgbClr val="000000"/>
                  </a:solidFill>
                  <a:latin typeface="Times New Roman" pitchFamily="18" charset="0"/>
                </a:rPr>
                <a:t> </a:t>
              </a:r>
            </a:p>
          </p:txBody>
        </p:sp>
        <p:sp>
          <p:nvSpPr>
            <p:cNvPr id="12" name="Text Box 7"/>
            <p:cNvSpPr txBox="1">
              <a:spLocks noChangeArrowheads="1"/>
            </p:cNvSpPr>
            <p:nvPr/>
          </p:nvSpPr>
          <p:spPr bwMode="auto">
            <a:xfrm>
              <a:off x="3143283" y="2891558"/>
              <a:ext cx="1088704" cy="249414"/>
            </a:xfrm>
            <a:prstGeom prst="rect">
              <a:avLst/>
            </a:prstGeom>
            <a:noFill/>
            <a:ln w="9525">
              <a:noFill/>
              <a:miter lim="800000"/>
              <a:headEnd/>
              <a:tailEnd/>
            </a:ln>
          </p:spPr>
          <p:txBody>
            <a:bodyPr wrap="square" lIns="86971" tIns="43491" rIns="86971" bIns="43491">
              <a:spAutoFit/>
            </a:bodyPr>
            <a:lstStyle/>
            <a:p>
              <a:pPr algn="ctr">
                <a:spcBef>
                  <a:spcPct val="50000"/>
                </a:spcBef>
              </a:pPr>
              <a:r>
                <a:rPr lang="ja-JP" altLang="en-US" sz="1050" b="1" dirty="0" smtClean="0">
                  <a:solidFill>
                    <a:srgbClr val="000000"/>
                  </a:solidFill>
                  <a:latin typeface="HG丸ｺﾞｼｯｸM-PRO" pitchFamily="50" charset="-128"/>
                  <a:ea typeface="HG丸ｺﾞｼｯｸM-PRO" pitchFamily="50" charset="-128"/>
                </a:rPr>
                <a:t>オペレーター</a:t>
              </a:r>
              <a:endParaRPr lang="ja-JP" altLang="en-US" sz="700" b="1" dirty="0">
                <a:solidFill>
                  <a:srgbClr val="000000"/>
                </a:solidFill>
                <a:latin typeface="HG丸ｺﾞｼｯｸM-PRO" pitchFamily="50" charset="-128"/>
                <a:ea typeface="HG丸ｺﾞｼｯｸM-PRO" pitchFamily="50" charset="-128"/>
              </a:endParaRPr>
            </a:p>
          </p:txBody>
        </p:sp>
        <p:sp>
          <p:nvSpPr>
            <p:cNvPr id="13" name="Oval 8"/>
            <p:cNvSpPr>
              <a:spLocks noChangeArrowheads="1"/>
            </p:cNvSpPr>
            <p:nvPr/>
          </p:nvSpPr>
          <p:spPr bwMode="auto">
            <a:xfrm rot="21072760">
              <a:off x="2127845" y="2557040"/>
              <a:ext cx="3801226" cy="840951"/>
            </a:xfrm>
            <a:prstGeom prst="ellipse">
              <a:avLst/>
            </a:prstGeom>
            <a:noFill/>
            <a:ln w="44450" cap="rnd">
              <a:solidFill>
                <a:schemeClr val="accent2"/>
              </a:solidFill>
              <a:prstDash val="sysDot"/>
              <a:round/>
              <a:headEnd/>
              <a:tailEnd/>
            </a:ln>
          </p:spPr>
          <p:txBody>
            <a:bodyPr wrap="none" lIns="86971" tIns="43491" rIns="86971" bIns="43491" anchor="ctr"/>
            <a:lstStyle/>
            <a:p>
              <a:pPr algn="ctr"/>
              <a:endParaRPr lang="ja-JP" altLang="en-US" sz="1000" dirty="0">
                <a:solidFill>
                  <a:srgbClr val="000000"/>
                </a:solidFill>
                <a:latin typeface="Times New Roman" pitchFamily="18" charset="0"/>
              </a:endParaRPr>
            </a:p>
          </p:txBody>
        </p:sp>
        <p:pic>
          <p:nvPicPr>
            <p:cNvPr id="14" name="Picture 12" descr="BD06775_"/>
            <p:cNvPicPr>
              <a:picLocks noChangeAspect="1" noChangeArrowheads="1"/>
            </p:cNvPicPr>
            <p:nvPr/>
          </p:nvPicPr>
          <p:blipFill>
            <a:blip r:embed="rId2" cstate="print"/>
            <a:srcRect/>
            <a:stretch>
              <a:fillRect/>
            </a:stretch>
          </p:blipFill>
          <p:spPr bwMode="auto">
            <a:xfrm>
              <a:off x="3501489" y="2636912"/>
              <a:ext cx="455835" cy="360040"/>
            </a:xfrm>
            <a:prstGeom prst="rect">
              <a:avLst/>
            </a:prstGeom>
            <a:noFill/>
            <a:ln w="9525">
              <a:noFill/>
              <a:miter lim="800000"/>
              <a:headEnd/>
              <a:tailEnd/>
            </a:ln>
          </p:spPr>
        </p:pic>
        <p:sp>
          <p:nvSpPr>
            <p:cNvPr id="15" name="Line 14"/>
            <p:cNvSpPr>
              <a:spLocks noChangeShapeType="1"/>
            </p:cNvSpPr>
            <p:nvPr/>
          </p:nvSpPr>
          <p:spPr bwMode="auto">
            <a:xfrm>
              <a:off x="3077248" y="2312409"/>
              <a:ext cx="565965" cy="362743"/>
            </a:xfrm>
            <a:prstGeom prst="line">
              <a:avLst/>
            </a:prstGeom>
            <a:noFill/>
            <a:ln w="38100">
              <a:solidFill>
                <a:schemeClr val="tx1"/>
              </a:solidFill>
              <a:round/>
              <a:headEnd/>
              <a:tailEnd type="triangle" w="med" len="med"/>
            </a:ln>
          </p:spPr>
          <p:txBody>
            <a:bodyPr lIns="86971" tIns="43491" rIns="86971" bIns="43491"/>
            <a:lstStyle/>
            <a:p>
              <a:endParaRPr lang="ja-JP" altLang="en-US" sz="1000" dirty="0">
                <a:solidFill>
                  <a:prstClr val="black"/>
                </a:solidFill>
                <a:latin typeface="Times New Roman" pitchFamily="18" charset="0"/>
              </a:endParaRPr>
            </a:p>
          </p:txBody>
        </p:sp>
        <p:sp>
          <p:nvSpPr>
            <p:cNvPr id="16" name="Line 15"/>
            <p:cNvSpPr>
              <a:spLocks noChangeShapeType="1"/>
            </p:cNvSpPr>
            <p:nvPr/>
          </p:nvSpPr>
          <p:spPr bwMode="auto">
            <a:xfrm>
              <a:off x="2851573" y="2374133"/>
              <a:ext cx="604843" cy="370479"/>
            </a:xfrm>
            <a:prstGeom prst="line">
              <a:avLst/>
            </a:prstGeom>
            <a:noFill/>
            <a:ln w="38100">
              <a:solidFill>
                <a:schemeClr val="tx1"/>
              </a:solidFill>
              <a:round/>
              <a:headEnd type="triangle" w="med" len="med"/>
              <a:tailEnd/>
            </a:ln>
          </p:spPr>
          <p:txBody>
            <a:bodyPr lIns="86971" tIns="43491" rIns="86971" bIns="43491"/>
            <a:lstStyle/>
            <a:p>
              <a:endParaRPr lang="ja-JP" altLang="en-US" sz="1000" dirty="0">
                <a:solidFill>
                  <a:prstClr val="black"/>
                </a:solidFill>
                <a:latin typeface="Times New Roman" pitchFamily="18" charset="0"/>
              </a:endParaRPr>
            </a:p>
          </p:txBody>
        </p:sp>
        <p:sp>
          <p:nvSpPr>
            <p:cNvPr id="17" name="AutoShape 16"/>
            <p:cNvSpPr>
              <a:spLocks noChangeArrowheads="1"/>
            </p:cNvSpPr>
            <p:nvPr/>
          </p:nvSpPr>
          <p:spPr bwMode="auto">
            <a:xfrm>
              <a:off x="2658796" y="2483270"/>
              <a:ext cx="628749" cy="15364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a:r>
                <a:rPr lang="ja-JP" altLang="en-US" sz="1050" b="1" dirty="0" smtClean="0">
                  <a:solidFill>
                    <a:srgbClr val="F79646">
                      <a:lumMod val="75000"/>
                    </a:srgbClr>
                  </a:solidFill>
                  <a:latin typeface="HG丸ｺﾞｼｯｸM-PRO" pitchFamily="50" charset="-128"/>
                  <a:ea typeface="HG丸ｺﾞｼｯｸM-PRO" pitchFamily="50" charset="-128"/>
                </a:rPr>
                <a:t>随時対応</a:t>
              </a:r>
              <a:endParaRPr lang="ja-JP" altLang="en-US" sz="1050" b="1" dirty="0">
                <a:solidFill>
                  <a:srgbClr val="F79646">
                    <a:lumMod val="75000"/>
                  </a:srgbClr>
                </a:solidFill>
                <a:latin typeface="HG丸ｺﾞｼｯｸM-PRO" pitchFamily="50" charset="-128"/>
                <a:ea typeface="HG丸ｺﾞｼｯｸM-PRO" pitchFamily="50" charset="-128"/>
              </a:endParaRPr>
            </a:p>
          </p:txBody>
        </p:sp>
        <p:sp>
          <p:nvSpPr>
            <p:cNvPr id="18" name="AutoShape 17"/>
            <p:cNvSpPr>
              <a:spLocks noChangeArrowheads="1"/>
            </p:cNvSpPr>
            <p:nvPr/>
          </p:nvSpPr>
          <p:spPr bwMode="auto">
            <a:xfrm>
              <a:off x="423840" y="2325992"/>
              <a:ext cx="2124956" cy="506160"/>
            </a:xfrm>
            <a:prstGeom prst="wedgeRoundRectCallout">
              <a:avLst>
                <a:gd name="adj1" fmla="val 55994"/>
                <a:gd name="adj2" fmla="val -14409"/>
                <a:gd name="adj3" fmla="val 16667"/>
              </a:avLst>
            </a:prstGeom>
            <a:solidFill>
              <a:schemeClr val="bg1"/>
            </a:solidFill>
            <a:ln w="9525">
              <a:solidFill>
                <a:srgbClr val="FF9933"/>
              </a:solidFill>
              <a:miter lim="800000"/>
              <a:headEnd/>
              <a:tailEnd/>
            </a:ln>
          </p:spPr>
          <p:txBody>
            <a:bodyPr lIns="72000" tIns="36000" rIns="72000" bIns="36000"/>
            <a:lstStyle/>
            <a:p>
              <a:pPr algn="l">
                <a:lnSpc>
                  <a:spcPct val="90000"/>
                </a:lnSpc>
                <a:spcBef>
                  <a:spcPct val="50000"/>
                </a:spcBef>
              </a:pPr>
              <a:r>
                <a:rPr lang="ja-JP" altLang="en-US" sz="1000" dirty="0">
                  <a:solidFill>
                    <a:prstClr val="black"/>
                  </a:solidFill>
                  <a:latin typeface="HG丸ｺﾞｼｯｸM-PRO" pitchFamily="50" charset="-128"/>
                  <a:ea typeface="HG丸ｺﾞｼｯｸM-PRO" pitchFamily="50" charset="-128"/>
                </a:rPr>
                <a:t>利用者からの通報に</a:t>
              </a:r>
              <a:r>
                <a:rPr lang="ja-JP" altLang="en-US" sz="1000" dirty="0" smtClean="0">
                  <a:solidFill>
                    <a:prstClr val="black"/>
                  </a:solidFill>
                  <a:latin typeface="HG丸ｺﾞｼｯｸM-PRO" pitchFamily="50" charset="-128"/>
                  <a:ea typeface="HG丸ｺﾞｼｯｸM-PRO" pitchFamily="50" charset="-128"/>
                </a:rPr>
                <a:t>より、</a:t>
              </a:r>
              <a:endParaRPr lang="en-US" altLang="ja-JP" sz="1000" dirty="0" smtClean="0">
                <a:solidFill>
                  <a:prstClr val="black"/>
                </a:solidFill>
                <a:latin typeface="HG丸ｺﾞｼｯｸM-PRO" pitchFamily="50" charset="-128"/>
                <a:ea typeface="HG丸ｺﾞｼｯｸM-PRO" pitchFamily="50" charset="-128"/>
              </a:endParaRPr>
            </a:p>
            <a:p>
              <a:pPr algn="l">
                <a:lnSpc>
                  <a:spcPct val="90000"/>
                </a:lnSpc>
              </a:pPr>
              <a:r>
                <a:rPr lang="ja-JP" altLang="en-US" sz="1000" dirty="0" smtClean="0">
                  <a:solidFill>
                    <a:prstClr val="black"/>
                  </a:solidFill>
                  <a:latin typeface="HG丸ｺﾞｼｯｸM-PRO" pitchFamily="50" charset="-128"/>
                  <a:ea typeface="HG丸ｺﾞｼｯｸM-PRO" pitchFamily="50" charset="-128"/>
                </a:rPr>
                <a:t>電話や</a:t>
              </a:r>
              <a:r>
                <a:rPr lang="en-US" altLang="ja-JP" sz="1000" dirty="0" smtClean="0">
                  <a:solidFill>
                    <a:prstClr val="black"/>
                  </a:solidFill>
                  <a:latin typeface="HG丸ｺﾞｼｯｸM-PRO" pitchFamily="50" charset="-128"/>
                  <a:ea typeface="HG丸ｺﾞｼｯｸM-PRO" pitchFamily="50" charset="-128"/>
                </a:rPr>
                <a:t>ICT</a:t>
              </a:r>
              <a:r>
                <a:rPr lang="ja-JP" altLang="en-US" sz="1000" dirty="0" smtClean="0">
                  <a:solidFill>
                    <a:prstClr val="black"/>
                  </a:solidFill>
                  <a:latin typeface="HG丸ｺﾞｼｯｸM-PRO" pitchFamily="50" charset="-128"/>
                  <a:ea typeface="HG丸ｺﾞｼｯｸM-PRO" pitchFamily="50" charset="-128"/>
                </a:rPr>
                <a:t>機器等による応対・訪問などの随時対応を行う</a:t>
              </a:r>
              <a:endParaRPr lang="ja-JP" altLang="en-US" sz="1000" dirty="0">
                <a:solidFill>
                  <a:prstClr val="black"/>
                </a:solidFill>
                <a:latin typeface="HG丸ｺﾞｼｯｸM-PRO" pitchFamily="50" charset="-128"/>
                <a:ea typeface="HG丸ｺﾞｼｯｸM-PRO" pitchFamily="50" charset="-128"/>
              </a:endParaRPr>
            </a:p>
          </p:txBody>
        </p:sp>
        <p:sp>
          <p:nvSpPr>
            <p:cNvPr id="19" name="AutoShape 22"/>
            <p:cNvSpPr>
              <a:spLocks noChangeArrowheads="1"/>
            </p:cNvSpPr>
            <p:nvPr/>
          </p:nvSpPr>
          <p:spPr bwMode="auto">
            <a:xfrm>
              <a:off x="3332031" y="2348881"/>
              <a:ext cx="418832" cy="15766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a:spcBef>
                  <a:spcPct val="50000"/>
                </a:spcBef>
              </a:pPr>
              <a:r>
                <a:rPr lang="ja-JP" altLang="en-US" sz="1050" b="1" dirty="0">
                  <a:solidFill>
                    <a:srgbClr val="F79646">
                      <a:lumMod val="75000"/>
                    </a:srgbClr>
                  </a:solidFill>
                  <a:latin typeface="HG丸ｺﾞｼｯｸM-PRO" pitchFamily="50" charset="-128"/>
                  <a:ea typeface="HG丸ｺﾞｼｯｸM-PRO" pitchFamily="50" charset="-128"/>
                </a:rPr>
                <a:t>通報</a:t>
              </a:r>
            </a:p>
          </p:txBody>
        </p:sp>
        <p:pic>
          <p:nvPicPr>
            <p:cNvPr id="20" name="Picture 76" descr="BD07273_"/>
            <p:cNvPicPr>
              <a:picLocks noChangeAspect="1" noChangeArrowheads="1"/>
            </p:cNvPicPr>
            <p:nvPr/>
          </p:nvPicPr>
          <p:blipFill>
            <a:blip r:embed="rId3" cstate="print"/>
            <a:srcRect/>
            <a:stretch>
              <a:fillRect/>
            </a:stretch>
          </p:blipFill>
          <p:spPr bwMode="auto">
            <a:xfrm flipH="1">
              <a:off x="3036657" y="3356997"/>
              <a:ext cx="438594" cy="201809"/>
            </a:xfrm>
            <a:prstGeom prst="rect">
              <a:avLst/>
            </a:prstGeom>
            <a:noFill/>
            <a:ln w="9525">
              <a:noFill/>
              <a:miter lim="800000"/>
              <a:headEnd/>
              <a:tailEnd/>
            </a:ln>
          </p:spPr>
        </p:pic>
        <p:pic>
          <p:nvPicPr>
            <p:cNvPr id="21" name="Picture 78" descr="BD07273_"/>
            <p:cNvPicPr>
              <a:picLocks noChangeAspect="1" noChangeArrowheads="1"/>
            </p:cNvPicPr>
            <p:nvPr/>
          </p:nvPicPr>
          <p:blipFill>
            <a:blip r:embed="rId3" cstate="print"/>
            <a:srcRect/>
            <a:stretch>
              <a:fillRect/>
            </a:stretch>
          </p:blipFill>
          <p:spPr bwMode="auto">
            <a:xfrm>
              <a:off x="4821841" y="2348880"/>
              <a:ext cx="422632" cy="217180"/>
            </a:xfrm>
            <a:prstGeom prst="rect">
              <a:avLst/>
            </a:prstGeom>
            <a:noFill/>
            <a:ln w="9525">
              <a:noFill/>
              <a:miter lim="800000"/>
              <a:headEnd/>
              <a:tailEnd/>
            </a:ln>
          </p:spPr>
        </p:pic>
        <p:grpSp>
          <p:nvGrpSpPr>
            <p:cNvPr id="22" name="グループ化 97"/>
            <p:cNvGrpSpPr/>
            <p:nvPr/>
          </p:nvGrpSpPr>
          <p:grpSpPr>
            <a:xfrm>
              <a:off x="1218515" y="2855966"/>
              <a:ext cx="534337" cy="307977"/>
              <a:chOff x="1063689" y="4163175"/>
              <a:chExt cx="810821" cy="533375"/>
            </a:xfrm>
          </p:grpSpPr>
          <p:sp>
            <p:nvSpPr>
              <p:cNvPr id="53" name="Rectangle 18"/>
              <p:cNvSpPr>
                <a:spLocks noChangeArrowheads="1"/>
              </p:cNvSpPr>
              <p:nvPr/>
            </p:nvSpPr>
            <p:spPr bwMode="auto">
              <a:xfrm>
                <a:off x="1192197" y="4340079"/>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54" name="AutoShape 19"/>
              <p:cNvSpPr>
                <a:spLocks noChangeArrowheads="1"/>
              </p:cNvSpPr>
              <p:nvPr/>
            </p:nvSpPr>
            <p:spPr bwMode="auto">
              <a:xfrm>
                <a:off x="1063689" y="4163175"/>
                <a:ext cx="810821"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55" name="Picture 20" descr="GUM13_CL11105"/>
              <p:cNvPicPr>
                <a:picLocks noChangeAspect="1" noChangeArrowheads="1"/>
              </p:cNvPicPr>
              <p:nvPr/>
            </p:nvPicPr>
            <p:blipFill>
              <a:blip r:embed="rId4" cstate="print"/>
              <a:srcRect/>
              <a:stretch>
                <a:fillRect/>
              </a:stretch>
            </p:blipFill>
            <p:spPr bwMode="auto">
              <a:xfrm>
                <a:off x="1308155" y="4400614"/>
                <a:ext cx="297298" cy="244673"/>
              </a:xfrm>
              <a:prstGeom prst="rect">
                <a:avLst/>
              </a:prstGeom>
              <a:noFill/>
              <a:ln w="9525">
                <a:noFill/>
                <a:miter lim="800000"/>
                <a:headEnd/>
                <a:tailEnd/>
              </a:ln>
            </p:spPr>
          </p:pic>
        </p:grpSp>
        <p:sp>
          <p:nvSpPr>
            <p:cNvPr id="23" name="テキスト ボックス 101"/>
            <p:cNvSpPr txBox="1">
              <a:spLocks noChangeArrowheads="1"/>
            </p:cNvSpPr>
            <p:nvPr/>
          </p:nvSpPr>
          <p:spPr bwMode="auto">
            <a:xfrm>
              <a:off x="4745979" y="2503693"/>
              <a:ext cx="1186138" cy="249432"/>
            </a:xfrm>
            <a:prstGeom prst="rect">
              <a:avLst/>
            </a:prstGeom>
            <a:noFill/>
            <a:ln w="9525">
              <a:noFill/>
              <a:miter lim="800000"/>
              <a:headEnd/>
              <a:tailEnd/>
            </a:ln>
          </p:spPr>
          <p:txBody>
            <a:bodyPr wrap="square" lIns="86991" tIns="43500" rIns="86991" bIns="43500">
              <a:spAutoFit/>
            </a:bodyPr>
            <a:lstStyle/>
            <a:p>
              <a:r>
                <a:rPr lang="ja-JP" altLang="en-US" sz="1050" b="1" dirty="0" smtClean="0">
                  <a:solidFill>
                    <a:srgbClr val="C0504D">
                      <a:lumMod val="75000"/>
                    </a:srgbClr>
                  </a:solidFill>
                  <a:latin typeface="HG丸ｺﾞｼｯｸM-PRO" pitchFamily="50" charset="-128"/>
                  <a:ea typeface="HG丸ｺﾞｼｯｸM-PRO" pitchFamily="50" charset="-128"/>
                </a:rPr>
                <a:t>定期巡回型</a:t>
              </a:r>
              <a:r>
                <a:rPr lang="ja-JP" altLang="en-US" sz="1050" b="1" dirty="0">
                  <a:solidFill>
                    <a:srgbClr val="C0504D">
                      <a:lumMod val="75000"/>
                    </a:srgbClr>
                  </a:solidFill>
                  <a:latin typeface="HG丸ｺﾞｼｯｸM-PRO" pitchFamily="50" charset="-128"/>
                  <a:ea typeface="HG丸ｺﾞｼｯｸM-PRO" pitchFamily="50" charset="-128"/>
                </a:rPr>
                <a:t>訪問</a:t>
              </a:r>
            </a:p>
          </p:txBody>
        </p:sp>
        <p:sp>
          <p:nvSpPr>
            <p:cNvPr id="24" name="テキスト ボックス 104"/>
            <p:cNvSpPr txBox="1">
              <a:spLocks noChangeArrowheads="1"/>
            </p:cNvSpPr>
            <p:nvPr/>
          </p:nvSpPr>
          <p:spPr bwMode="auto">
            <a:xfrm>
              <a:off x="3031972" y="3522702"/>
              <a:ext cx="1569749" cy="249432"/>
            </a:xfrm>
            <a:prstGeom prst="rect">
              <a:avLst/>
            </a:prstGeom>
            <a:noFill/>
            <a:ln w="9525">
              <a:noFill/>
              <a:miter lim="800000"/>
              <a:headEnd/>
              <a:tailEnd/>
            </a:ln>
          </p:spPr>
          <p:txBody>
            <a:bodyPr wrap="square" lIns="86991" tIns="43500" rIns="86991" bIns="43500">
              <a:spAutoFit/>
            </a:bodyPr>
            <a:lstStyle/>
            <a:p>
              <a:r>
                <a:rPr lang="ja-JP" altLang="en-US" sz="1050" b="1" dirty="0" smtClean="0">
                  <a:solidFill>
                    <a:srgbClr val="C0504D">
                      <a:lumMod val="75000"/>
                    </a:srgbClr>
                  </a:solidFill>
                  <a:latin typeface="HG丸ｺﾞｼｯｸM-PRO" pitchFamily="50" charset="-128"/>
                  <a:ea typeface="HG丸ｺﾞｼｯｸM-PRO" pitchFamily="50" charset="-128"/>
                </a:rPr>
                <a:t>定期巡回型</a:t>
              </a:r>
              <a:r>
                <a:rPr lang="ja-JP" altLang="en-US" sz="1050" b="1" dirty="0">
                  <a:solidFill>
                    <a:srgbClr val="C0504D">
                      <a:lumMod val="75000"/>
                    </a:srgbClr>
                  </a:solidFill>
                  <a:latin typeface="HG丸ｺﾞｼｯｸM-PRO" pitchFamily="50" charset="-128"/>
                  <a:ea typeface="HG丸ｺﾞｼｯｸM-PRO" pitchFamily="50" charset="-128"/>
                </a:rPr>
                <a:t>訪問</a:t>
              </a:r>
            </a:p>
          </p:txBody>
        </p:sp>
        <p:grpSp>
          <p:nvGrpSpPr>
            <p:cNvPr id="25" name="グループ化 98"/>
            <p:cNvGrpSpPr/>
            <p:nvPr/>
          </p:nvGrpSpPr>
          <p:grpSpPr>
            <a:xfrm>
              <a:off x="2581912" y="1988842"/>
              <a:ext cx="534337" cy="348793"/>
              <a:chOff x="5046583" y="2011680"/>
              <a:chExt cx="810822" cy="533378"/>
            </a:xfrm>
          </p:grpSpPr>
          <p:sp>
            <p:nvSpPr>
              <p:cNvPr id="50"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51"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52" name="Picture 20" descr="GUM13_CL11105"/>
              <p:cNvPicPr>
                <a:picLocks noChangeAspect="1" noChangeArrowheads="1"/>
              </p:cNvPicPr>
              <p:nvPr/>
            </p:nvPicPr>
            <p:blipFill>
              <a:blip r:embed="rId4"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26" name="グループ化 102"/>
            <p:cNvGrpSpPr/>
            <p:nvPr/>
          </p:nvGrpSpPr>
          <p:grpSpPr>
            <a:xfrm>
              <a:off x="4230725" y="2207894"/>
              <a:ext cx="534337" cy="385423"/>
              <a:chOff x="5046583" y="2011680"/>
              <a:chExt cx="810822" cy="533378"/>
            </a:xfrm>
          </p:grpSpPr>
          <p:sp>
            <p:nvSpPr>
              <p:cNvPr id="47"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48"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49" name="Picture 20" descr="GUM13_CL11105"/>
              <p:cNvPicPr>
                <a:picLocks noChangeAspect="1" noChangeArrowheads="1"/>
              </p:cNvPicPr>
              <p:nvPr/>
            </p:nvPicPr>
            <p:blipFill>
              <a:blip r:embed="rId4"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27" name="グループ化 106"/>
            <p:cNvGrpSpPr/>
            <p:nvPr/>
          </p:nvGrpSpPr>
          <p:grpSpPr>
            <a:xfrm>
              <a:off x="5479977" y="2711950"/>
              <a:ext cx="534337" cy="408193"/>
              <a:chOff x="5046583" y="2011680"/>
              <a:chExt cx="810822" cy="533378"/>
            </a:xfrm>
          </p:grpSpPr>
          <p:sp>
            <p:nvSpPr>
              <p:cNvPr id="44"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45"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46" name="Picture 20" descr="GUM13_CL11105"/>
              <p:cNvPicPr>
                <a:picLocks noChangeAspect="1" noChangeArrowheads="1"/>
              </p:cNvPicPr>
              <p:nvPr/>
            </p:nvPicPr>
            <p:blipFill>
              <a:blip r:embed="rId4"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28" name="グループ化 114"/>
            <p:cNvGrpSpPr/>
            <p:nvPr/>
          </p:nvGrpSpPr>
          <p:grpSpPr>
            <a:xfrm>
              <a:off x="4820481" y="2927974"/>
              <a:ext cx="534337" cy="358957"/>
              <a:chOff x="5046583" y="2011680"/>
              <a:chExt cx="810822" cy="533378"/>
            </a:xfrm>
          </p:grpSpPr>
          <p:sp>
            <p:nvSpPr>
              <p:cNvPr id="4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4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43" name="Picture 20" descr="GUM13_CL11105"/>
              <p:cNvPicPr>
                <a:picLocks noChangeAspect="1" noChangeArrowheads="1"/>
              </p:cNvPicPr>
              <p:nvPr/>
            </p:nvPicPr>
            <p:blipFill>
              <a:blip r:embed="rId4"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29" name="グループ化 118"/>
            <p:cNvGrpSpPr/>
            <p:nvPr/>
          </p:nvGrpSpPr>
          <p:grpSpPr>
            <a:xfrm>
              <a:off x="4160983" y="3143998"/>
              <a:ext cx="534337" cy="368971"/>
              <a:chOff x="5046583" y="2011680"/>
              <a:chExt cx="810822" cy="533378"/>
            </a:xfrm>
          </p:grpSpPr>
          <p:sp>
            <p:nvSpPr>
              <p:cNvPr id="38"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39"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40" name="Picture 20" descr="GUM13_CL11105"/>
              <p:cNvPicPr>
                <a:picLocks noChangeAspect="1" noChangeArrowheads="1"/>
              </p:cNvPicPr>
              <p:nvPr/>
            </p:nvPicPr>
            <p:blipFill>
              <a:blip r:embed="rId4"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30" name="グループ化 122"/>
            <p:cNvGrpSpPr/>
            <p:nvPr/>
          </p:nvGrpSpPr>
          <p:grpSpPr>
            <a:xfrm>
              <a:off x="2047855" y="2780929"/>
              <a:ext cx="534337" cy="346200"/>
              <a:chOff x="5046583" y="2011680"/>
              <a:chExt cx="810822" cy="533378"/>
            </a:xfrm>
          </p:grpSpPr>
          <p:sp>
            <p:nvSpPr>
              <p:cNvPr id="3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3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37" name="Picture 20" descr="GUM13_CL11105"/>
              <p:cNvPicPr>
                <a:picLocks noChangeAspect="1" noChangeArrowheads="1"/>
              </p:cNvPicPr>
              <p:nvPr/>
            </p:nvPicPr>
            <p:blipFill>
              <a:blip r:embed="rId4"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31" name="グループ化 126"/>
            <p:cNvGrpSpPr/>
            <p:nvPr/>
          </p:nvGrpSpPr>
          <p:grpSpPr>
            <a:xfrm>
              <a:off x="2109218" y="3212976"/>
              <a:ext cx="534337" cy="325218"/>
              <a:chOff x="5046583" y="2011680"/>
              <a:chExt cx="810822" cy="533378"/>
            </a:xfrm>
          </p:grpSpPr>
          <p:sp>
            <p:nvSpPr>
              <p:cNvPr id="32"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33"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34" name="Picture 20" descr="GUM13_CL11105"/>
              <p:cNvPicPr>
                <a:picLocks noChangeAspect="1" noChangeArrowheads="1"/>
              </p:cNvPicPr>
              <p:nvPr/>
            </p:nvPicPr>
            <p:blipFill>
              <a:blip r:embed="rId4" cstate="print"/>
              <a:srcRect/>
              <a:stretch>
                <a:fillRect/>
              </a:stretch>
            </p:blipFill>
            <p:spPr bwMode="auto">
              <a:xfrm>
                <a:off x="5291052" y="2249118"/>
                <a:ext cx="297298" cy="244672"/>
              </a:xfrm>
              <a:prstGeom prst="rect">
                <a:avLst/>
              </a:prstGeom>
              <a:noFill/>
              <a:ln w="9525">
                <a:noFill/>
                <a:miter lim="800000"/>
                <a:headEnd/>
                <a:tailEnd/>
              </a:ln>
            </p:spPr>
          </p:pic>
        </p:grpSp>
      </p:grpSp>
      <p:sp>
        <p:nvSpPr>
          <p:cNvPr id="56" name="正方形/長方形 55"/>
          <p:cNvSpPr/>
          <p:nvPr/>
        </p:nvSpPr>
        <p:spPr>
          <a:xfrm>
            <a:off x="427478" y="4073718"/>
            <a:ext cx="3561513" cy="281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＜定期巡回・随時対応サービスのイメージ＞</a:t>
            </a:r>
            <a:endParaRPr kumimoji="1" lang="ja-JP" altLang="en-US" sz="1400" dirty="0">
              <a:solidFill>
                <a:schemeClr val="tx1"/>
              </a:solidFill>
            </a:endParaRPr>
          </a:p>
        </p:txBody>
      </p:sp>
      <p:sp>
        <p:nvSpPr>
          <p:cNvPr id="57" name="AutoShape 17"/>
          <p:cNvSpPr>
            <a:spLocks noChangeArrowheads="1"/>
          </p:cNvSpPr>
          <p:nvPr/>
        </p:nvSpPr>
        <p:spPr bwMode="auto">
          <a:xfrm>
            <a:off x="4556810" y="4257290"/>
            <a:ext cx="1954971" cy="525627"/>
          </a:xfrm>
          <a:prstGeom prst="wedgeRoundRectCallout">
            <a:avLst>
              <a:gd name="adj1" fmla="val -26272"/>
              <a:gd name="adj2" fmla="val 59322"/>
              <a:gd name="adj3" fmla="val 16667"/>
            </a:avLst>
          </a:prstGeom>
          <a:solidFill>
            <a:schemeClr val="bg1"/>
          </a:solidFill>
          <a:ln w="12700">
            <a:solidFill>
              <a:schemeClr val="accent2">
                <a:lumMod val="60000"/>
                <a:lumOff val="40000"/>
              </a:schemeClr>
            </a:solidFill>
            <a:miter lim="800000"/>
            <a:headEnd/>
            <a:tailEnd/>
          </a:ln>
        </p:spPr>
        <p:txBody>
          <a:bodyPr lIns="72000" tIns="36000" rIns="72000" bIns="36000"/>
          <a:lstStyle/>
          <a:p>
            <a:pPr algn="l">
              <a:lnSpc>
                <a:spcPct val="90000"/>
              </a:lnSpc>
            </a:pPr>
            <a:r>
              <a:rPr lang="ja-JP" altLang="en-US" sz="1000" dirty="0" smtClean="0">
                <a:solidFill>
                  <a:prstClr val="black"/>
                </a:solidFill>
                <a:latin typeface="HG丸ｺﾞｼｯｸM-PRO" pitchFamily="50" charset="-128"/>
                <a:ea typeface="HG丸ｺﾞｼｯｸM-PRO" pitchFamily="50" charset="-128"/>
              </a:rPr>
              <a:t>訪問介護と訪問看護が一体的又は密接に連携しながら、</a:t>
            </a:r>
            <a:endParaRPr lang="en-US" altLang="ja-JP" sz="1000" dirty="0" smtClean="0">
              <a:solidFill>
                <a:prstClr val="black"/>
              </a:solidFill>
              <a:latin typeface="HG丸ｺﾞｼｯｸM-PRO" pitchFamily="50" charset="-128"/>
              <a:ea typeface="HG丸ｺﾞｼｯｸM-PRO" pitchFamily="50" charset="-128"/>
            </a:endParaRPr>
          </a:p>
          <a:p>
            <a:pPr algn="l">
              <a:lnSpc>
                <a:spcPct val="90000"/>
              </a:lnSpc>
            </a:pPr>
            <a:r>
              <a:rPr lang="ja-JP" altLang="en-US" sz="1000" dirty="0" smtClean="0">
                <a:solidFill>
                  <a:prstClr val="black"/>
                </a:solidFill>
                <a:latin typeface="HG丸ｺﾞｼｯｸM-PRO" pitchFamily="50" charset="-128"/>
                <a:ea typeface="HG丸ｺﾞｼｯｸM-PRO" pitchFamily="50" charset="-128"/>
              </a:rPr>
              <a:t>定期巡回型</a:t>
            </a:r>
            <a:r>
              <a:rPr lang="ja-JP" altLang="en-US" sz="1000" dirty="0">
                <a:solidFill>
                  <a:prstClr val="black"/>
                </a:solidFill>
                <a:latin typeface="HG丸ｺﾞｼｯｸM-PRO" pitchFamily="50" charset="-128"/>
                <a:ea typeface="HG丸ｺﾞｼｯｸM-PRO" pitchFamily="50" charset="-128"/>
              </a:rPr>
              <a:t>訪問を行う</a:t>
            </a:r>
          </a:p>
        </p:txBody>
      </p:sp>
      <p:sp>
        <p:nvSpPr>
          <p:cNvPr id="62" name="正方形/長方形 61"/>
          <p:cNvSpPr/>
          <p:nvPr/>
        </p:nvSpPr>
        <p:spPr>
          <a:xfrm>
            <a:off x="6942440" y="4316627"/>
            <a:ext cx="2880320" cy="16153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a:t>
            </a:r>
            <a:r>
              <a:rPr lang="ja-JP" altLang="en-US" sz="1200" b="1" u="sng" dirty="0" smtClean="0">
                <a:solidFill>
                  <a:srgbClr val="FF0000"/>
                </a:solidFill>
              </a:rPr>
              <a:t>日中・夜間を通じて</a:t>
            </a:r>
            <a:r>
              <a:rPr lang="ja-JP" altLang="en-US" sz="1200" dirty="0" smtClean="0">
                <a:solidFill>
                  <a:schemeClr val="tx1"/>
                </a:solidFill>
              </a:rPr>
              <a:t>サービスを受けることが可能</a:t>
            </a:r>
            <a:endParaRPr lang="en-US" altLang="ja-JP" sz="1200" dirty="0" smtClean="0">
              <a:solidFill>
                <a:schemeClr val="tx1"/>
              </a:solidFill>
            </a:endParaRPr>
          </a:p>
          <a:p>
            <a:pPr>
              <a:spcBef>
                <a:spcPts val="600"/>
              </a:spcBef>
            </a:pPr>
            <a:r>
              <a:rPr kumimoji="1" lang="ja-JP" altLang="en-US" sz="1200" dirty="0" smtClean="0">
                <a:solidFill>
                  <a:schemeClr val="tx1"/>
                </a:solidFill>
              </a:rPr>
              <a:t>・</a:t>
            </a:r>
            <a:r>
              <a:rPr kumimoji="1" lang="ja-JP" altLang="en-US" sz="1200" b="1" u="sng" dirty="0" smtClean="0">
                <a:solidFill>
                  <a:srgbClr val="FF0000"/>
                </a:solidFill>
              </a:rPr>
              <a:t>訪問介護と訪問看護を一体的に</a:t>
            </a:r>
            <a:r>
              <a:rPr kumimoji="1" lang="ja-JP" altLang="en-US" sz="1200" dirty="0" smtClean="0">
                <a:solidFill>
                  <a:schemeClr val="tx1"/>
                </a:solidFill>
              </a:rPr>
              <a:t>受けることが可能</a:t>
            </a:r>
            <a:endParaRPr kumimoji="1" lang="en-US" altLang="ja-JP" sz="1200" dirty="0" smtClean="0">
              <a:solidFill>
                <a:schemeClr val="tx1"/>
              </a:solidFill>
            </a:endParaRPr>
          </a:p>
          <a:p>
            <a:pPr>
              <a:spcBef>
                <a:spcPts val="600"/>
              </a:spcBef>
            </a:pPr>
            <a:r>
              <a:rPr lang="ja-JP" altLang="en-US" sz="1200" dirty="0" smtClean="0">
                <a:solidFill>
                  <a:schemeClr val="tx1"/>
                </a:solidFill>
              </a:rPr>
              <a:t>・定期的な訪問だけではなく、</a:t>
            </a:r>
            <a:r>
              <a:rPr lang="ja-JP" altLang="en-US" sz="1200" b="1" u="sng" dirty="0" smtClean="0">
                <a:solidFill>
                  <a:srgbClr val="FF0000"/>
                </a:solidFill>
              </a:rPr>
              <a:t>必要なときに随時サービス</a:t>
            </a:r>
            <a:r>
              <a:rPr lang="ja-JP" altLang="en-US" sz="1200" dirty="0" smtClean="0">
                <a:solidFill>
                  <a:schemeClr val="tx1"/>
                </a:solidFill>
              </a:rPr>
              <a:t>を受けることが可能</a:t>
            </a:r>
            <a:endParaRPr kumimoji="1" lang="ja-JP" altLang="en-US" sz="1200" dirty="0">
              <a:solidFill>
                <a:schemeClr val="tx1"/>
              </a:solidFill>
            </a:endParaRPr>
          </a:p>
        </p:txBody>
      </p:sp>
      <p:sp>
        <p:nvSpPr>
          <p:cNvPr id="58"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6</a:t>
            </a:fld>
            <a:endParaRPr lang="en-US" altLang="ja-JP" sz="2000" dirty="0" smtClean="0">
              <a:solidFill>
                <a:prstClr val="black"/>
              </a:solidFill>
              <a:latin typeface="Calibri" pitchFamily="34" charset="0"/>
            </a:endParaRPr>
          </a:p>
        </p:txBody>
      </p:sp>
      <p:sp>
        <p:nvSpPr>
          <p:cNvPr id="3" name="正方形/長方形 2"/>
          <p:cNvSpPr/>
          <p:nvPr/>
        </p:nvSpPr>
        <p:spPr>
          <a:xfrm>
            <a:off x="124428" y="3140968"/>
            <a:ext cx="9892586" cy="646331"/>
          </a:xfrm>
          <a:prstGeom prst="rect">
            <a:avLst/>
          </a:prstGeom>
        </p:spPr>
        <p:txBody>
          <a:bodyPr wrap="square">
            <a:spAutoFit/>
          </a:bodyPr>
          <a:lstStyle/>
          <a:p>
            <a:r>
              <a:rPr lang="ja-JP" altLang="en-US" dirty="0" smtClean="0"/>
              <a:t>○　定期的</a:t>
            </a:r>
            <a:r>
              <a:rPr lang="ja-JP" altLang="en-US" dirty="0"/>
              <a:t>な巡回や随時通報への対応など、利用者の心身の状況に応じて</a:t>
            </a:r>
            <a:r>
              <a:rPr lang="ja-JP" altLang="en-US" dirty="0" smtClean="0"/>
              <a:t>、２４時間３６５日介護と</a:t>
            </a:r>
            <a:endParaRPr lang="en-US" altLang="ja-JP" dirty="0" smtClean="0"/>
          </a:p>
          <a:p>
            <a:r>
              <a:rPr lang="ja-JP" altLang="en-US" dirty="0"/>
              <a:t>　</a:t>
            </a:r>
            <a:r>
              <a:rPr lang="ja-JP" altLang="en-US" dirty="0" smtClean="0"/>
              <a:t>看護のサービス</a:t>
            </a:r>
            <a:r>
              <a:rPr lang="ja-JP" altLang="en-US" dirty="0"/>
              <a:t>を必要なタイミングで柔軟に</a:t>
            </a:r>
            <a:r>
              <a:rPr lang="ja-JP" altLang="en-US" dirty="0" smtClean="0"/>
              <a:t>提供。</a:t>
            </a:r>
            <a:endParaRPr lang="ja-JP" altLang="en-US" dirty="0"/>
          </a:p>
        </p:txBody>
      </p:sp>
    </p:spTree>
    <p:extLst>
      <p:ext uri="{BB962C8B-B14F-4D97-AF65-F5344CB8AC3E}">
        <p14:creationId xmlns:p14="http://schemas.microsoft.com/office/powerpoint/2010/main" val="1139310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4" descr="30%"/>
          <p:cNvSpPr>
            <a:spLocks noChangeArrowheads="1"/>
          </p:cNvSpPr>
          <p:nvPr/>
        </p:nvSpPr>
        <p:spPr bwMode="auto">
          <a:xfrm>
            <a:off x="276567" y="4885009"/>
            <a:ext cx="9447049" cy="1933304"/>
          </a:xfrm>
          <a:prstGeom prst="ellipse">
            <a:avLst/>
          </a:prstGeom>
          <a:pattFill prst="pct30">
            <a:fgClr>
              <a:srgbClr val="CCFFFF"/>
            </a:fgClr>
            <a:bgClr>
              <a:schemeClr val="bg1"/>
            </a:bgClr>
          </a:pattFill>
          <a:ln w="9525">
            <a:solidFill>
              <a:schemeClr val="tx1"/>
            </a:solidFill>
            <a:round/>
            <a:headEnd/>
            <a:tailEnd/>
          </a:ln>
        </p:spPr>
        <p:txBody>
          <a:bodyPr wrap="none" lIns="91414" tIns="45708" rIns="91414" bIns="45708" anchor="ctr"/>
          <a:lstStyle/>
          <a:p>
            <a:pPr algn="ctr" rtl="0" fontAlgn="base">
              <a:spcBef>
                <a:spcPct val="0"/>
              </a:spcBef>
              <a:spcAft>
                <a:spcPct val="0"/>
              </a:spcAft>
            </a:pPr>
            <a:r>
              <a:rPr kumimoji="1" lang="en-US" altLang="ja-JP" sz="2400" kern="1200">
                <a:solidFill>
                  <a:srgbClr val="000000"/>
                </a:solidFill>
                <a:latin typeface="Times New Roman" pitchFamily="18" charset="0"/>
                <a:ea typeface="ＭＳ Ｐゴシック" charset="-128"/>
                <a:cs typeface="+mn-cs"/>
              </a:rPr>
              <a:t> </a:t>
            </a:r>
          </a:p>
        </p:txBody>
      </p:sp>
      <p:sp>
        <p:nvSpPr>
          <p:cNvPr id="2" name="正方形/長方形 1"/>
          <p:cNvSpPr/>
          <p:nvPr/>
        </p:nvSpPr>
        <p:spPr>
          <a:xfrm>
            <a:off x="224352" y="219582"/>
            <a:ext cx="2262158" cy="369332"/>
          </a:xfrm>
          <a:prstGeom prst="rect">
            <a:avLst/>
          </a:prstGeom>
          <a:solidFill>
            <a:srgbClr val="FFFF66"/>
          </a:solidFill>
          <a:ln>
            <a:solidFill>
              <a:schemeClr val="accent1"/>
            </a:solidFill>
          </a:ln>
        </p:spPr>
        <p:txBody>
          <a:bodyPr wrap="none">
            <a:spAutoFit/>
          </a:bodyPr>
          <a:lstStyle/>
          <a:p>
            <a:pPr algn="ctr" fontAlgn="ctr"/>
            <a:r>
              <a:rPr lang="zh-TW" altLang="en-US" dirty="0">
                <a:solidFill>
                  <a:srgbClr val="000000"/>
                </a:solidFill>
                <a:latin typeface="ＭＳ Ｐゴシック"/>
                <a:ea typeface="ＭＳ Ｐゴシック" panose="020B0600070205080204" pitchFamily="50" charset="-128"/>
              </a:rPr>
              <a:t>夜間対応型訪問介護</a:t>
            </a:r>
          </a:p>
        </p:txBody>
      </p:sp>
      <p:sp>
        <p:nvSpPr>
          <p:cNvPr id="3" name="テキスト ボックス 2"/>
          <p:cNvSpPr txBox="1"/>
          <p:nvPr/>
        </p:nvSpPr>
        <p:spPr>
          <a:xfrm>
            <a:off x="219023" y="608062"/>
            <a:ext cx="9645824" cy="646331"/>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基準第４条）</a:t>
            </a:r>
            <a:endParaRPr lang="ja-JP" altLang="en-US" dirty="0"/>
          </a:p>
          <a:p>
            <a:endParaRPr kumimoji="1" lang="ja-JP" altLang="en-US" dirty="0"/>
          </a:p>
        </p:txBody>
      </p:sp>
      <p:sp>
        <p:nvSpPr>
          <p:cNvPr id="4" name="正方形/長方形 3"/>
          <p:cNvSpPr/>
          <p:nvPr/>
        </p:nvSpPr>
        <p:spPr>
          <a:xfrm>
            <a:off x="196739" y="977394"/>
            <a:ext cx="9665597" cy="1477328"/>
          </a:xfrm>
          <a:prstGeom prst="rect">
            <a:avLst/>
          </a:prstGeom>
          <a:noFill/>
          <a:ln>
            <a:solidFill>
              <a:schemeClr val="accent1"/>
            </a:solidFill>
          </a:ln>
        </p:spPr>
        <p:txBody>
          <a:bodyPr wrap="square">
            <a:spAutoFit/>
          </a:bodyPr>
          <a:lstStyle/>
          <a:p>
            <a:r>
              <a:rPr lang="ja-JP" altLang="en-US" dirty="0"/>
              <a:t>　</a:t>
            </a:r>
            <a:r>
              <a:rPr lang="ja-JP" altLang="en-US" dirty="0" smtClean="0"/>
              <a:t>指定夜間</a:t>
            </a:r>
            <a:r>
              <a:rPr lang="ja-JP" altLang="en-US" dirty="0"/>
              <a:t>対応型訪問</a:t>
            </a:r>
            <a:r>
              <a:rPr lang="ja-JP" altLang="en-US" dirty="0" smtClean="0"/>
              <a:t>介護の</a:t>
            </a:r>
            <a:r>
              <a:rPr lang="ja-JP" altLang="en-US" dirty="0"/>
              <a:t>事業は</a:t>
            </a:r>
            <a:r>
              <a:rPr lang="ja-JP" altLang="en-US" u="sng" dirty="0"/>
              <a:t>、要介護状態となった場合においても、その利用者が可能な限りその居宅において、その有する能力に応じ自立した日常生活を営むことができるよう</a:t>
            </a:r>
            <a:r>
              <a:rPr lang="ja-JP" altLang="en-US" dirty="0"/>
              <a:t>、夜間において、定期的な巡回又は随時通報によりその者の居宅を訪問し、排せつの介護、日常生活上の緊急時の対応その他の夜間において</a:t>
            </a:r>
            <a:r>
              <a:rPr lang="ja-JP" altLang="en-US" u="sng" dirty="0"/>
              <a:t>安心してその居宅において生活を送ることができるようにするための援助</a:t>
            </a:r>
            <a:r>
              <a:rPr lang="ja-JP" altLang="en-US" dirty="0"/>
              <a:t>を行うものでなければならない。 </a:t>
            </a:r>
          </a:p>
        </p:txBody>
      </p:sp>
      <p:grpSp>
        <p:nvGrpSpPr>
          <p:cNvPr id="6" name="グループ化 5"/>
          <p:cNvGrpSpPr/>
          <p:nvPr/>
        </p:nvGrpSpPr>
        <p:grpSpPr>
          <a:xfrm>
            <a:off x="472048" y="3523015"/>
            <a:ext cx="9089430" cy="3246360"/>
            <a:chOff x="31558" y="1873018"/>
            <a:chExt cx="9886283" cy="4851475"/>
          </a:xfrm>
        </p:grpSpPr>
        <p:sp>
          <p:nvSpPr>
            <p:cNvPr id="7" name="Oval 5"/>
            <p:cNvSpPr>
              <a:spLocks noChangeArrowheads="1"/>
            </p:cNvSpPr>
            <p:nvPr/>
          </p:nvSpPr>
          <p:spPr bwMode="auto">
            <a:xfrm rot="2619866">
              <a:off x="2240448" y="3740870"/>
              <a:ext cx="3911353" cy="1317525"/>
            </a:xfrm>
            <a:prstGeom prst="ellipse">
              <a:avLst/>
            </a:prstGeom>
            <a:solidFill>
              <a:srgbClr val="99FF99"/>
            </a:solidFill>
            <a:ln w="25400">
              <a:solidFill>
                <a:schemeClr val="tx1"/>
              </a:solidFill>
              <a:round/>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sp>
          <p:nvSpPr>
            <p:cNvPr id="9" name="Text Box 7"/>
            <p:cNvSpPr txBox="1">
              <a:spLocks noChangeArrowheads="1"/>
            </p:cNvSpPr>
            <p:nvPr/>
          </p:nvSpPr>
          <p:spPr bwMode="auto">
            <a:xfrm>
              <a:off x="4232993" y="5088022"/>
              <a:ext cx="1511204" cy="307752"/>
            </a:xfrm>
            <a:prstGeom prst="rect">
              <a:avLst/>
            </a:prstGeom>
            <a:noFill/>
            <a:ln w="9525">
              <a:noFill/>
              <a:miter lim="800000"/>
              <a:headEnd/>
              <a:tailEnd/>
            </a:ln>
          </p:spPr>
          <p:txBody>
            <a:bodyPr wrap="square" lIns="91414" tIns="45708" rIns="91414" bIns="45708">
              <a:spAutoFit/>
            </a:bodyPr>
            <a:lstStyle/>
            <a:p>
              <a:pPr algn="l" rtl="0" fontAlgn="base">
                <a:spcBef>
                  <a:spcPct val="50000"/>
                </a:spcBef>
                <a:spcAft>
                  <a:spcPct val="0"/>
                </a:spcAft>
              </a:pPr>
              <a:r>
                <a:rPr kumimoji="1" lang="ja-JP" altLang="en-US" sz="1400" b="1" kern="1200">
                  <a:solidFill>
                    <a:srgbClr val="000000"/>
                  </a:solidFill>
                  <a:latin typeface="Times New Roman" pitchFamily="18" charset="0"/>
                  <a:ea typeface="HGPｺﾞｼｯｸM" pitchFamily="50" charset="-128"/>
                  <a:cs typeface="+mn-cs"/>
                </a:rPr>
                <a:t>常駐オペレータ</a:t>
              </a:r>
            </a:p>
          </p:txBody>
        </p:sp>
        <p:sp>
          <p:nvSpPr>
            <p:cNvPr id="10" name="Text Box 9"/>
            <p:cNvSpPr txBox="1">
              <a:spLocks noChangeArrowheads="1"/>
            </p:cNvSpPr>
            <p:nvPr/>
          </p:nvSpPr>
          <p:spPr bwMode="auto">
            <a:xfrm>
              <a:off x="6628733" y="5319496"/>
              <a:ext cx="1111989" cy="338530"/>
            </a:xfrm>
            <a:prstGeom prst="rect">
              <a:avLst/>
            </a:prstGeom>
            <a:noFill/>
            <a:ln w="9525">
              <a:noFill/>
              <a:miter lim="800000"/>
              <a:headEnd/>
              <a:tailEnd/>
            </a:ln>
          </p:spPr>
          <p:txBody>
            <a:bodyPr wrap="square" lIns="91414" tIns="45708" rIns="91414" bIns="45708">
              <a:spAutoFit/>
            </a:bodyPr>
            <a:lstStyle/>
            <a:p>
              <a:pPr algn="l" rtl="0" fontAlgn="base">
                <a:spcBef>
                  <a:spcPct val="50000"/>
                </a:spcBef>
                <a:spcAft>
                  <a:spcPct val="0"/>
                </a:spcAft>
              </a:pPr>
              <a:r>
                <a:rPr kumimoji="1" lang="ja-JP" altLang="en-US" sz="1600" kern="1200">
                  <a:solidFill>
                    <a:srgbClr val="FF0000"/>
                  </a:solidFill>
                  <a:latin typeface="Times New Roman" pitchFamily="18" charset="0"/>
                  <a:ea typeface="HGP創英角ｺﾞｼｯｸUB" pitchFamily="50" charset="-128"/>
                  <a:cs typeface="+mn-cs"/>
                </a:rPr>
                <a:t>定期巡回</a:t>
              </a:r>
            </a:p>
          </p:txBody>
        </p:sp>
        <p:sp>
          <p:nvSpPr>
            <p:cNvPr id="12" name="AutoShape 11"/>
            <p:cNvSpPr>
              <a:spLocks noChangeArrowheads="1"/>
            </p:cNvSpPr>
            <p:nvPr/>
          </p:nvSpPr>
          <p:spPr bwMode="auto">
            <a:xfrm rot="-5400000">
              <a:off x="4695189" y="4211586"/>
              <a:ext cx="578834" cy="1063500"/>
            </a:xfrm>
            <a:prstGeom prst="homePlate">
              <a:avLst>
                <a:gd name="adj" fmla="val 36458"/>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chemeClr val="bg1"/>
              </a:extrusionClr>
            </a:sp3d>
          </p:spPr>
          <p:txBody>
            <a:bodyPr wrap="none" lIns="91414" tIns="45708" rIns="91414" bIns="45708" anchor="ctr">
              <a:flatTx/>
            </a:bodyP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13" name="Picture 12" descr="BD06775_"/>
            <p:cNvPicPr>
              <a:picLocks noChangeAspect="1" noChangeArrowheads="1"/>
            </p:cNvPicPr>
            <p:nvPr/>
          </p:nvPicPr>
          <p:blipFill>
            <a:blip r:embed="rId2" cstate="print"/>
            <a:srcRect/>
            <a:stretch>
              <a:fillRect/>
            </a:stretch>
          </p:blipFill>
          <p:spPr bwMode="auto">
            <a:xfrm>
              <a:off x="4569179" y="4555579"/>
              <a:ext cx="947129" cy="453455"/>
            </a:xfrm>
            <a:prstGeom prst="rect">
              <a:avLst/>
            </a:prstGeom>
            <a:noFill/>
            <a:ln w="9525">
              <a:noFill/>
              <a:miter lim="800000"/>
              <a:headEnd/>
              <a:tailEnd/>
            </a:ln>
          </p:spPr>
        </p:pic>
        <p:sp>
          <p:nvSpPr>
            <p:cNvPr id="14" name="AutoShape 13" descr="30%"/>
            <p:cNvSpPr>
              <a:spLocks noChangeArrowheads="1"/>
            </p:cNvSpPr>
            <p:nvPr/>
          </p:nvSpPr>
          <p:spPr bwMode="auto">
            <a:xfrm>
              <a:off x="7787608" y="5887364"/>
              <a:ext cx="2130233" cy="837129"/>
            </a:xfrm>
            <a:prstGeom prst="wedgeRoundRectCallout">
              <a:avLst>
                <a:gd name="adj1" fmla="val -55915"/>
                <a:gd name="adj2" fmla="val -82546"/>
                <a:gd name="adj3" fmla="val 16667"/>
              </a:avLst>
            </a:prstGeom>
            <a:pattFill prst="pct30">
              <a:fgClr>
                <a:srgbClr val="FFCC99"/>
              </a:fgClr>
              <a:bgClr>
                <a:schemeClr val="bg1"/>
              </a:bgClr>
            </a:pattFill>
            <a:ln w="9525">
              <a:solidFill>
                <a:schemeClr val="tx1"/>
              </a:solidFill>
              <a:miter lim="800000"/>
              <a:headEnd/>
              <a:tailEnd/>
            </a:ln>
          </p:spPr>
          <p:txBody>
            <a:bodyPr lIns="91414" tIns="45708" rIns="91414" bIns="45708"/>
            <a:lstStyle/>
            <a:p>
              <a:pPr algn="l" rtl="0" fontAlgn="base">
                <a:spcBef>
                  <a:spcPct val="0"/>
                </a:spcBef>
                <a:spcAft>
                  <a:spcPct val="0"/>
                </a:spcAft>
              </a:pPr>
              <a:r>
                <a:rPr kumimoji="1" lang="ja-JP" altLang="en-US" sz="1400" b="1" kern="1200" dirty="0">
                  <a:solidFill>
                    <a:srgbClr val="000000"/>
                  </a:solidFill>
                  <a:latin typeface="Times New Roman" pitchFamily="18" charset="0"/>
                  <a:ea typeface="HGPｺﾞｼｯｸM" pitchFamily="50" charset="-128"/>
                  <a:cs typeface="+mn-cs"/>
                </a:rPr>
                <a:t>定期巡回を利用する人もいる</a:t>
              </a:r>
            </a:p>
          </p:txBody>
        </p:sp>
        <p:sp>
          <p:nvSpPr>
            <p:cNvPr id="15" name="Line 14"/>
            <p:cNvSpPr>
              <a:spLocks noChangeShapeType="1"/>
            </p:cNvSpPr>
            <p:nvPr/>
          </p:nvSpPr>
          <p:spPr bwMode="auto">
            <a:xfrm>
              <a:off x="4010226" y="3723173"/>
              <a:ext cx="953595" cy="569430"/>
            </a:xfrm>
            <a:prstGeom prst="line">
              <a:avLst/>
            </a:prstGeom>
            <a:noFill/>
            <a:ln w="38100">
              <a:solidFill>
                <a:schemeClr val="tx1"/>
              </a:solidFill>
              <a:round/>
              <a:headEnd/>
              <a:tailEnd type="triangle" w="med" len="med"/>
            </a:ln>
          </p:spPr>
          <p:txBody>
            <a:bodyPr lIns="91414" tIns="45708" rIns="91414" bIns="45708"/>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sp>
          <p:nvSpPr>
            <p:cNvPr id="16" name="Line 15"/>
            <p:cNvSpPr>
              <a:spLocks noChangeShapeType="1"/>
            </p:cNvSpPr>
            <p:nvPr/>
          </p:nvSpPr>
          <p:spPr bwMode="auto">
            <a:xfrm>
              <a:off x="3612415" y="3844257"/>
              <a:ext cx="874397" cy="521368"/>
            </a:xfrm>
            <a:prstGeom prst="line">
              <a:avLst/>
            </a:prstGeom>
            <a:noFill/>
            <a:ln w="38100">
              <a:solidFill>
                <a:schemeClr val="tx1"/>
              </a:solidFill>
              <a:round/>
              <a:headEnd type="triangle" w="med" len="med"/>
              <a:tailEnd/>
            </a:ln>
          </p:spPr>
          <p:txBody>
            <a:bodyPr lIns="91414" tIns="45708" rIns="91414" bIns="45708"/>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sp>
          <p:nvSpPr>
            <p:cNvPr id="17" name="AutoShape 16"/>
            <p:cNvSpPr>
              <a:spLocks noChangeArrowheads="1"/>
            </p:cNvSpPr>
            <p:nvPr/>
          </p:nvSpPr>
          <p:spPr bwMode="auto">
            <a:xfrm>
              <a:off x="3294628" y="3959573"/>
              <a:ext cx="1192395" cy="282953"/>
            </a:xfrm>
            <a:prstGeom prst="roundRect">
              <a:avLst>
                <a:gd name="adj" fmla="val 16667"/>
              </a:avLst>
            </a:prstGeom>
            <a:solidFill>
              <a:srgbClr val="FFFF00"/>
            </a:solidFill>
            <a:ln w="9525">
              <a:solidFill>
                <a:schemeClr val="tx1"/>
              </a:solidFill>
              <a:round/>
              <a:headEnd/>
              <a:tailEnd/>
            </a:ln>
          </p:spPr>
          <p:txBody>
            <a:bodyPr wrap="none" lIns="91414" tIns="45708" rIns="91414" bIns="45708" anchor="ctr"/>
            <a:lstStyle/>
            <a:p>
              <a:pPr algn="ctr" rtl="0" fontAlgn="base">
                <a:spcBef>
                  <a:spcPct val="0"/>
                </a:spcBef>
                <a:spcAft>
                  <a:spcPct val="0"/>
                </a:spcAft>
              </a:pPr>
              <a:r>
                <a:rPr kumimoji="1" lang="ja-JP" altLang="en-US" sz="1400" b="1" kern="1200" dirty="0">
                  <a:solidFill>
                    <a:srgbClr val="FF0000"/>
                  </a:solidFill>
                  <a:latin typeface="Times New Roman" pitchFamily="18" charset="0"/>
                  <a:ea typeface="ＭＳ Ｐゴシック" charset="-128"/>
                  <a:cs typeface="+mn-cs"/>
                </a:rPr>
                <a:t>随時対応</a:t>
              </a:r>
            </a:p>
          </p:txBody>
        </p:sp>
        <p:sp>
          <p:nvSpPr>
            <p:cNvPr id="18" name="AutoShape 17"/>
            <p:cNvSpPr>
              <a:spLocks noChangeArrowheads="1"/>
            </p:cNvSpPr>
            <p:nvPr/>
          </p:nvSpPr>
          <p:spPr bwMode="auto">
            <a:xfrm>
              <a:off x="518589" y="3579521"/>
              <a:ext cx="2299941" cy="874397"/>
            </a:xfrm>
            <a:prstGeom prst="wedgeRoundRectCallout">
              <a:avLst>
                <a:gd name="adj1" fmla="val 69042"/>
                <a:gd name="adj2" fmla="val 8277"/>
                <a:gd name="adj3" fmla="val 16667"/>
              </a:avLst>
            </a:prstGeom>
            <a:solidFill>
              <a:srgbClr val="99FF66"/>
            </a:solidFill>
            <a:ln w="9525">
              <a:solidFill>
                <a:schemeClr val="tx1"/>
              </a:solidFill>
              <a:miter lim="800000"/>
              <a:headEnd/>
              <a:tailEnd/>
            </a:ln>
          </p:spPr>
          <p:txBody>
            <a:bodyPr lIns="91414" tIns="45708" rIns="91414" bIns="45708"/>
            <a:lstStyle/>
            <a:p>
              <a:pPr algn="l" rtl="0" fontAlgn="base">
                <a:spcBef>
                  <a:spcPct val="50000"/>
                </a:spcBef>
                <a:spcAft>
                  <a:spcPct val="0"/>
                </a:spcAft>
              </a:pPr>
              <a:r>
                <a:rPr kumimoji="1" lang="ja-JP" altLang="en-US" sz="1400" b="1" kern="1200" dirty="0">
                  <a:solidFill>
                    <a:srgbClr val="000000"/>
                  </a:solidFill>
                  <a:latin typeface="Times New Roman" pitchFamily="18" charset="0"/>
                  <a:ea typeface="HGPｺﾞｼｯｸM" pitchFamily="50" charset="-128"/>
                  <a:cs typeface="+mn-cs"/>
                </a:rPr>
                <a:t>利用者からの通報により随時訪問を行う</a:t>
              </a:r>
            </a:p>
          </p:txBody>
        </p:sp>
        <p:sp>
          <p:nvSpPr>
            <p:cNvPr id="19" name="Rectangle 18"/>
            <p:cNvSpPr>
              <a:spLocks noChangeArrowheads="1"/>
            </p:cNvSpPr>
            <p:nvPr/>
          </p:nvSpPr>
          <p:spPr bwMode="auto">
            <a:xfrm>
              <a:off x="3429986" y="3198818"/>
              <a:ext cx="564075" cy="320762"/>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20" name="AutoShape 19"/>
            <p:cNvSpPr>
              <a:spLocks noChangeArrowheads="1"/>
            </p:cNvSpPr>
            <p:nvPr/>
          </p:nvSpPr>
          <p:spPr bwMode="auto">
            <a:xfrm>
              <a:off x="3293218" y="2909265"/>
              <a:ext cx="856618"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21" name="Picture 20" descr="GUM13_CL11105"/>
            <p:cNvPicPr>
              <a:picLocks noChangeAspect="1" noChangeArrowheads="1"/>
            </p:cNvPicPr>
            <p:nvPr/>
          </p:nvPicPr>
          <p:blipFill>
            <a:blip r:embed="rId3" cstate="print"/>
            <a:srcRect/>
            <a:stretch>
              <a:fillRect/>
            </a:stretch>
          </p:blipFill>
          <p:spPr bwMode="auto">
            <a:xfrm>
              <a:off x="3487898" y="3258881"/>
              <a:ext cx="441240" cy="225682"/>
            </a:xfrm>
            <a:prstGeom prst="rect">
              <a:avLst/>
            </a:prstGeom>
            <a:noFill/>
            <a:ln w="9525">
              <a:noFill/>
              <a:miter lim="800000"/>
              <a:headEnd/>
              <a:tailEnd/>
            </a:ln>
          </p:spPr>
        </p:pic>
        <p:sp>
          <p:nvSpPr>
            <p:cNvPr id="22" name="AutoShape 22"/>
            <p:cNvSpPr>
              <a:spLocks noChangeArrowheads="1"/>
            </p:cNvSpPr>
            <p:nvPr/>
          </p:nvSpPr>
          <p:spPr bwMode="auto">
            <a:xfrm>
              <a:off x="4247812" y="3599205"/>
              <a:ext cx="635191" cy="309226"/>
            </a:xfrm>
            <a:prstGeom prst="roundRect">
              <a:avLst>
                <a:gd name="adj" fmla="val 16667"/>
              </a:avLst>
            </a:prstGeom>
            <a:solidFill>
              <a:srgbClr val="FFFF00"/>
            </a:solidFill>
            <a:ln w="9525">
              <a:solidFill>
                <a:schemeClr val="tx1"/>
              </a:solidFill>
              <a:round/>
              <a:headEnd/>
              <a:tailEnd/>
            </a:ln>
          </p:spPr>
          <p:txBody>
            <a:bodyPr wrap="none" lIns="91414" tIns="45708" rIns="91414" bIns="45708" anchor="ctr"/>
            <a:lstStyle/>
            <a:p>
              <a:pPr algn="ctr" rtl="0" fontAlgn="base">
                <a:spcBef>
                  <a:spcPct val="50000"/>
                </a:spcBef>
                <a:spcAft>
                  <a:spcPct val="0"/>
                </a:spcAft>
              </a:pPr>
              <a:r>
                <a:rPr kumimoji="1" lang="ja-JP" altLang="en-US" sz="1400" b="1" kern="1200" dirty="0">
                  <a:solidFill>
                    <a:srgbClr val="FF0000"/>
                  </a:solidFill>
                  <a:latin typeface="Times New Roman" pitchFamily="18" charset="0"/>
                  <a:ea typeface="ＭＳ Ｐゴシック" charset="-128"/>
                  <a:cs typeface="+mn-cs"/>
                </a:rPr>
                <a:t>通報</a:t>
              </a:r>
            </a:p>
          </p:txBody>
        </p:sp>
        <p:pic>
          <p:nvPicPr>
            <p:cNvPr id="23" name="Picture 23" descr="押しボタンスイッチ&lt;br&gt;&lt;電波到達100m&gt;&lt;屋内外&gt;&lt;ペンダント型&gt;"/>
            <p:cNvPicPr>
              <a:picLocks noChangeAspect="1" noChangeArrowheads="1"/>
            </p:cNvPicPr>
            <p:nvPr/>
          </p:nvPicPr>
          <p:blipFill>
            <a:blip r:embed="rId4" cstate="print"/>
            <a:srcRect/>
            <a:stretch>
              <a:fillRect/>
            </a:stretch>
          </p:blipFill>
          <p:spPr bwMode="auto">
            <a:xfrm>
              <a:off x="3057967" y="3091675"/>
              <a:ext cx="318404" cy="190159"/>
            </a:xfrm>
            <a:prstGeom prst="rect">
              <a:avLst/>
            </a:prstGeom>
            <a:solidFill>
              <a:srgbClr val="99CCFF"/>
            </a:solidFill>
            <a:ln w="9525">
              <a:solidFill>
                <a:schemeClr val="tx1"/>
              </a:solidFill>
              <a:miter lim="800000"/>
              <a:headEnd/>
              <a:tailEnd/>
            </a:ln>
          </p:spPr>
        </p:pic>
        <p:pic>
          <p:nvPicPr>
            <p:cNvPr id="24" name="Picture 24" descr="自動電話通報機"/>
            <p:cNvPicPr>
              <a:picLocks noChangeAspect="1" noChangeArrowheads="1"/>
            </p:cNvPicPr>
            <p:nvPr/>
          </p:nvPicPr>
          <p:blipFill>
            <a:blip r:embed="rId5" cstate="print"/>
            <a:srcRect/>
            <a:stretch>
              <a:fillRect/>
            </a:stretch>
          </p:blipFill>
          <p:spPr bwMode="auto">
            <a:xfrm>
              <a:off x="3058250" y="3383308"/>
              <a:ext cx="318403" cy="190159"/>
            </a:xfrm>
            <a:prstGeom prst="rect">
              <a:avLst/>
            </a:prstGeom>
            <a:solidFill>
              <a:schemeClr val="accent1"/>
            </a:solidFill>
            <a:ln w="9525">
              <a:solidFill>
                <a:schemeClr val="tx1"/>
              </a:solidFill>
              <a:miter lim="800000"/>
              <a:headEnd/>
              <a:tailEnd/>
            </a:ln>
          </p:spPr>
        </p:pic>
        <p:sp>
          <p:nvSpPr>
            <p:cNvPr id="25" name="Rectangle 25"/>
            <p:cNvSpPr>
              <a:spLocks noChangeArrowheads="1"/>
            </p:cNvSpPr>
            <p:nvPr/>
          </p:nvSpPr>
          <p:spPr bwMode="auto">
            <a:xfrm>
              <a:off x="2479625" y="4757743"/>
              <a:ext cx="564075" cy="320762"/>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26" name="AutoShape 26"/>
            <p:cNvSpPr>
              <a:spLocks noChangeArrowheads="1"/>
            </p:cNvSpPr>
            <p:nvPr/>
          </p:nvSpPr>
          <p:spPr bwMode="auto">
            <a:xfrm>
              <a:off x="2343859" y="4468190"/>
              <a:ext cx="855002"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27" name="Picture 27" descr="GUM13_CL11105"/>
            <p:cNvPicPr>
              <a:picLocks noChangeAspect="1" noChangeArrowheads="1"/>
            </p:cNvPicPr>
            <p:nvPr/>
          </p:nvPicPr>
          <p:blipFill>
            <a:blip r:embed="rId3" cstate="print"/>
            <a:srcRect/>
            <a:stretch>
              <a:fillRect/>
            </a:stretch>
          </p:blipFill>
          <p:spPr bwMode="auto">
            <a:xfrm>
              <a:off x="2537532" y="4817806"/>
              <a:ext cx="441240" cy="225682"/>
            </a:xfrm>
            <a:prstGeom prst="rect">
              <a:avLst/>
            </a:prstGeom>
            <a:noFill/>
            <a:ln w="9525">
              <a:noFill/>
              <a:miter lim="800000"/>
              <a:headEnd/>
              <a:tailEnd/>
            </a:ln>
          </p:spPr>
        </p:pic>
        <p:pic>
          <p:nvPicPr>
            <p:cNvPr id="28" name="Picture 28" descr="押しボタンスイッチ&lt;br&gt;&lt;電波到達100m&gt;&lt;屋内外&gt;&lt;ペンダント型&gt;"/>
            <p:cNvPicPr>
              <a:picLocks noChangeAspect="1" noChangeArrowheads="1"/>
            </p:cNvPicPr>
            <p:nvPr/>
          </p:nvPicPr>
          <p:blipFill>
            <a:blip r:embed="rId6" cstate="print"/>
            <a:srcRect/>
            <a:stretch>
              <a:fillRect/>
            </a:stretch>
          </p:blipFill>
          <p:spPr bwMode="auto">
            <a:xfrm>
              <a:off x="2105991" y="4650600"/>
              <a:ext cx="320020" cy="190159"/>
            </a:xfrm>
            <a:prstGeom prst="rect">
              <a:avLst/>
            </a:prstGeom>
            <a:solidFill>
              <a:srgbClr val="99CCFF"/>
            </a:solidFill>
            <a:ln w="9525">
              <a:solidFill>
                <a:schemeClr val="tx1"/>
              </a:solidFill>
              <a:miter lim="800000"/>
              <a:headEnd/>
              <a:tailEnd/>
            </a:ln>
          </p:spPr>
        </p:pic>
        <p:pic>
          <p:nvPicPr>
            <p:cNvPr id="29" name="Picture 29" descr="自動電話通報機"/>
            <p:cNvPicPr>
              <a:picLocks noChangeAspect="1" noChangeArrowheads="1"/>
            </p:cNvPicPr>
            <p:nvPr/>
          </p:nvPicPr>
          <p:blipFill>
            <a:blip r:embed="rId5" cstate="print"/>
            <a:srcRect/>
            <a:stretch>
              <a:fillRect/>
            </a:stretch>
          </p:blipFill>
          <p:spPr bwMode="auto">
            <a:xfrm>
              <a:off x="2104372" y="4945875"/>
              <a:ext cx="318404" cy="190159"/>
            </a:xfrm>
            <a:prstGeom prst="rect">
              <a:avLst/>
            </a:prstGeom>
            <a:solidFill>
              <a:schemeClr val="accent1"/>
            </a:solidFill>
            <a:ln w="9525">
              <a:solidFill>
                <a:schemeClr val="tx1"/>
              </a:solidFill>
              <a:miter lim="800000"/>
              <a:headEnd/>
              <a:tailEnd/>
            </a:ln>
          </p:spPr>
        </p:pic>
        <p:sp>
          <p:nvSpPr>
            <p:cNvPr id="30" name="Rectangle 30"/>
            <p:cNvSpPr>
              <a:spLocks noChangeArrowheads="1"/>
            </p:cNvSpPr>
            <p:nvPr/>
          </p:nvSpPr>
          <p:spPr bwMode="auto">
            <a:xfrm>
              <a:off x="1129775" y="4832642"/>
              <a:ext cx="562459" cy="32076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31" name="AutoShape 31"/>
            <p:cNvSpPr>
              <a:spLocks noChangeArrowheads="1"/>
            </p:cNvSpPr>
            <p:nvPr/>
          </p:nvSpPr>
          <p:spPr bwMode="auto">
            <a:xfrm>
              <a:off x="992385" y="4539720"/>
              <a:ext cx="855003"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32" name="Picture 32" descr="GUM13_CL11105"/>
            <p:cNvPicPr>
              <a:picLocks noChangeAspect="1" noChangeArrowheads="1"/>
            </p:cNvPicPr>
            <p:nvPr/>
          </p:nvPicPr>
          <p:blipFill>
            <a:blip r:embed="rId3" cstate="print"/>
            <a:srcRect/>
            <a:stretch>
              <a:fillRect/>
            </a:stretch>
          </p:blipFill>
          <p:spPr bwMode="auto">
            <a:xfrm>
              <a:off x="1189572" y="4889243"/>
              <a:ext cx="441240" cy="225682"/>
            </a:xfrm>
            <a:prstGeom prst="rect">
              <a:avLst/>
            </a:prstGeom>
            <a:noFill/>
            <a:ln w="9525">
              <a:noFill/>
              <a:miter lim="800000"/>
              <a:headEnd/>
              <a:tailEnd/>
            </a:ln>
          </p:spPr>
        </p:pic>
        <p:pic>
          <p:nvPicPr>
            <p:cNvPr id="33" name="Picture 33" descr="押しボタンスイッチ&lt;br&gt;&lt;電波到達100m&gt;&lt;屋内外&gt;&lt;ペンダント型&gt;"/>
            <p:cNvPicPr>
              <a:picLocks noChangeAspect="1" noChangeArrowheads="1"/>
            </p:cNvPicPr>
            <p:nvPr/>
          </p:nvPicPr>
          <p:blipFill>
            <a:blip r:embed="rId4" cstate="print"/>
            <a:srcRect/>
            <a:stretch>
              <a:fillRect/>
            </a:stretch>
          </p:blipFill>
          <p:spPr bwMode="auto">
            <a:xfrm>
              <a:off x="759924" y="4722037"/>
              <a:ext cx="318403" cy="190159"/>
            </a:xfrm>
            <a:prstGeom prst="rect">
              <a:avLst/>
            </a:prstGeom>
            <a:solidFill>
              <a:srgbClr val="99CCFF"/>
            </a:solidFill>
            <a:ln w="9525">
              <a:solidFill>
                <a:schemeClr val="tx1"/>
              </a:solidFill>
              <a:miter lim="800000"/>
              <a:headEnd/>
              <a:tailEnd/>
            </a:ln>
          </p:spPr>
        </p:pic>
        <p:pic>
          <p:nvPicPr>
            <p:cNvPr id="34" name="Picture 34" descr="自動電話通報機"/>
            <p:cNvPicPr>
              <a:picLocks noChangeAspect="1" noChangeArrowheads="1"/>
            </p:cNvPicPr>
            <p:nvPr/>
          </p:nvPicPr>
          <p:blipFill>
            <a:blip r:embed="rId5" cstate="print"/>
            <a:srcRect/>
            <a:stretch>
              <a:fillRect/>
            </a:stretch>
          </p:blipFill>
          <p:spPr bwMode="auto">
            <a:xfrm>
              <a:off x="756412" y="5017312"/>
              <a:ext cx="318404" cy="190159"/>
            </a:xfrm>
            <a:prstGeom prst="rect">
              <a:avLst/>
            </a:prstGeom>
            <a:solidFill>
              <a:schemeClr val="accent1"/>
            </a:solidFill>
            <a:ln w="9525">
              <a:solidFill>
                <a:schemeClr val="tx1"/>
              </a:solidFill>
              <a:miter lim="800000"/>
              <a:headEnd/>
              <a:tailEnd/>
            </a:ln>
          </p:spPr>
        </p:pic>
        <p:sp>
          <p:nvSpPr>
            <p:cNvPr id="35" name="Rectangle 35"/>
            <p:cNvSpPr>
              <a:spLocks noChangeArrowheads="1"/>
            </p:cNvSpPr>
            <p:nvPr/>
          </p:nvSpPr>
          <p:spPr bwMode="auto">
            <a:xfrm>
              <a:off x="3194012" y="5985167"/>
              <a:ext cx="564075" cy="32076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36" name="AutoShape 36"/>
            <p:cNvSpPr>
              <a:spLocks noChangeArrowheads="1"/>
            </p:cNvSpPr>
            <p:nvPr/>
          </p:nvSpPr>
          <p:spPr bwMode="auto">
            <a:xfrm>
              <a:off x="3058248" y="5692245"/>
              <a:ext cx="855002"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37" name="Picture 37" descr="GUM13_CL11105"/>
            <p:cNvPicPr>
              <a:picLocks noChangeAspect="1" noChangeArrowheads="1"/>
            </p:cNvPicPr>
            <p:nvPr/>
          </p:nvPicPr>
          <p:blipFill>
            <a:blip r:embed="rId3" cstate="print"/>
            <a:srcRect/>
            <a:stretch>
              <a:fillRect/>
            </a:stretch>
          </p:blipFill>
          <p:spPr bwMode="auto">
            <a:xfrm>
              <a:off x="3251923" y="6041768"/>
              <a:ext cx="441240" cy="225682"/>
            </a:xfrm>
            <a:prstGeom prst="rect">
              <a:avLst/>
            </a:prstGeom>
            <a:noFill/>
            <a:ln w="9525">
              <a:noFill/>
              <a:miter lim="800000"/>
              <a:headEnd/>
              <a:tailEnd/>
            </a:ln>
          </p:spPr>
        </p:pic>
        <p:pic>
          <p:nvPicPr>
            <p:cNvPr id="38" name="Picture 38" descr="押しボタンスイッチ&lt;br&gt;&lt;電波到達100m&gt;&lt;屋内外&gt;&lt;ペンダント型&gt;"/>
            <p:cNvPicPr>
              <a:picLocks noChangeAspect="1" noChangeArrowheads="1"/>
            </p:cNvPicPr>
            <p:nvPr/>
          </p:nvPicPr>
          <p:blipFill>
            <a:blip r:embed="rId6" cstate="print"/>
            <a:srcRect/>
            <a:stretch>
              <a:fillRect/>
            </a:stretch>
          </p:blipFill>
          <p:spPr bwMode="auto">
            <a:xfrm>
              <a:off x="2820570" y="5874562"/>
              <a:ext cx="320020" cy="190159"/>
            </a:xfrm>
            <a:prstGeom prst="rect">
              <a:avLst/>
            </a:prstGeom>
            <a:solidFill>
              <a:srgbClr val="99CCFF"/>
            </a:solidFill>
            <a:ln w="9525">
              <a:solidFill>
                <a:schemeClr val="tx1"/>
              </a:solidFill>
              <a:miter lim="800000"/>
              <a:headEnd/>
              <a:tailEnd/>
            </a:ln>
          </p:spPr>
        </p:pic>
        <p:pic>
          <p:nvPicPr>
            <p:cNvPr id="39" name="Picture 39" descr="自動電話通報機"/>
            <p:cNvPicPr>
              <a:picLocks noChangeAspect="1" noChangeArrowheads="1"/>
            </p:cNvPicPr>
            <p:nvPr/>
          </p:nvPicPr>
          <p:blipFill>
            <a:blip r:embed="rId5" cstate="print"/>
            <a:srcRect/>
            <a:stretch>
              <a:fillRect/>
            </a:stretch>
          </p:blipFill>
          <p:spPr bwMode="auto">
            <a:xfrm>
              <a:off x="2818762" y="6169837"/>
              <a:ext cx="318404" cy="190159"/>
            </a:xfrm>
            <a:prstGeom prst="rect">
              <a:avLst/>
            </a:prstGeom>
            <a:solidFill>
              <a:schemeClr val="accent1"/>
            </a:solidFill>
            <a:ln w="9525">
              <a:solidFill>
                <a:schemeClr val="tx1"/>
              </a:solidFill>
              <a:miter lim="800000"/>
              <a:headEnd/>
              <a:tailEnd/>
            </a:ln>
          </p:spPr>
        </p:pic>
        <p:sp>
          <p:nvSpPr>
            <p:cNvPr id="40" name="Rectangle 40"/>
            <p:cNvSpPr>
              <a:spLocks noChangeArrowheads="1"/>
            </p:cNvSpPr>
            <p:nvPr/>
          </p:nvSpPr>
          <p:spPr bwMode="auto">
            <a:xfrm>
              <a:off x="5891275" y="5985167"/>
              <a:ext cx="562459" cy="32076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41" name="AutoShape 41"/>
            <p:cNvSpPr>
              <a:spLocks noChangeArrowheads="1"/>
            </p:cNvSpPr>
            <p:nvPr/>
          </p:nvSpPr>
          <p:spPr bwMode="auto">
            <a:xfrm>
              <a:off x="5755129" y="5692245"/>
              <a:ext cx="856618"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42" name="Picture 42" descr="GUM13_CL11105"/>
            <p:cNvPicPr>
              <a:picLocks noChangeAspect="1" noChangeArrowheads="1"/>
            </p:cNvPicPr>
            <p:nvPr/>
          </p:nvPicPr>
          <p:blipFill>
            <a:blip r:embed="rId3" cstate="print"/>
            <a:srcRect/>
            <a:stretch>
              <a:fillRect/>
            </a:stretch>
          </p:blipFill>
          <p:spPr bwMode="auto">
            <a:xfrm>
              <a:off x="5950845" y="6041768"/>
              <a:ext cx="441239" cy="225682"/>
            </a:xfrm>
            <a:prstGeom prst="rect">
              <a:avLst/>
            </a:prstGeom>
            <a:noFill/>
            <a:ln w="9525">
              <a:noFill/>
              <a:miter lim="800000"/>
              <a:headEnd/>
              <a:tailEnd/>
            </a:ln>
          </p:spPr>
        </p:pic>
        <p:pic>
          <p:nvPicPr>
            <p:cNvPr id="43" name="Picture 43" descr="押しボタンスイッチ&lt;br&gt;&lt;電波到達100m&gt;&lt;屋内外&gt;&lt;ペンダント型&gt;"/>
            <p:cNvPicPr>
              <a:picLocks noChangeAspect="1" noChangeArrowheads="1"/>
            </p:cNvPicPr>
            <p:nvPr/>
          </p:nvPicPr>
          <p:blipFill>
            <a:blip r:embed="rId4" cstate="print"/>
            <a:srcRect/>
            <a:stretch>
              <a:fillRect/>
            </a:stretch>
          </p:blipFill>
          <p:spPr bwMode="auto">
            <a:xfrm>
              <a:off x="5521428" y="5874562"/>
              <a:ext cx="318403" cy="190159"/>
            </a:xfrm>
            <a:prstGeom prst="rect">
              <a:avLst/>
            </a:prstGeom>
            <a:solidFill>
              <a:srgbClr val="99CCFF"/>
            </a:solidFill>
            <a:ln w="9525">
              <a:solidFill>
                <a:schemeClr val="tx1"/>
              </a:solidFill>
              <a:miter lim="800000"/>
              <a:headEnd/>
              <a:tailEnd/>
            </a:ln>
          </p:spPr>
        </p:pic>
        <p:pic>
          <p:nvPicPr>
            <p:cNvPr id="44" name="Picture 44" descr="自動電話通報機"/>
            <p:cNvPicPr>
              <a:picLocks noChangeAspect="1" noChangeArrowheads="1"/>
            </p:cNvPicPr>
            <p:nvPr/>
          </p:nvPicPr>
          <p:blipFill>
            <a:blip r:embed="rId5" cstate="print"/>
            <a:srcRect/>
            <a:stretch>
              <a:fillRect/>
            </a:stretch>
          </p:blipFill>
          <p:spPr bwMode="auto">
            <a:xfrm>
              <a:off x="5517917" y="6169837"/>
              <a:ext cx="318404" cy="190159"/>
            </a:xfrm>
            <a:prstGeom prst="rect">
              <a:avLst/>
            </a:prstGeom>
            <a:solidFill>
              <a:schemeClr val="accent1"/>
            </a:solidFill>
            <a:ln w="9525">
              <a:solidFill>
                <a:schemeClr val="tx1"/>
              </a:solidFill>
              <a:miter lim="800000"/>
              <a:headEnd/>
              <a:tailEnd/>
            </a:ln>
          </p:spPr>
        </p:pic>
        <p:sp>
          <p:nvSpPr>
            <p:cNvPr id="45" name="Rectangle 45"/>
            <p:cNvSpPr>
              <a:spLocks noChangeArrowheads="1"/>
            </p:cNvSpPr>
            <p:nvPr/>
          </p:nvSpPr>
          <p:spPr bwMode="auto">
            <a:xfrm>
              <a:off x="7442856" y="4353217"/>
              <a:ext cx="564077" cy="32076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46" name="AutoShape 46"/>
            <p:cNvSpPr>
              <a:spLocks noChangeArrowheads="1"/>
            </p:cNvSpPr>
            <p:nvPr/>
          </p:nvSpPr>
          <p:spPr bwMode="auto">
            <a:xfrm>
              <a:off x="7306810" y="4060204"/>
              <a:ext cx="856618"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47" name="Picture 47" descr="GUM13_CL11105"/>
            <p:cNvPicPr>
              <a:picLocks noChangeAspect="1" noChangeArrowheads="1"/>
            </p:cNvPicPr>
            <p:nvPr/>
          </p:nvPicPr>
          <p:blipFill>
            <a:blip r:embed="rId3" cstate="print"/>
            <a:srcRect/>
            <a:stretch>
              <a:fillRect/>
            </a:stretch>
          </p:blipFill>
          <p:spPr bwMode="auto">
            <a:xfrm>
              <a:off x="7502454" y="4409818"/>
              <a:ext cx="441239" cy="225682"/>
            </a:xfrm>
            <a:prstGeom prst="rect">
              <a:avLst/>
            </a:prstGeom>
            <a:noFill/>
            <a:ln w="9525">
              <a:noFill/>
              <a:miter lim="800000"/>
              <a:headEnd/>
              <a:tailEnd/>
            </a:ln>
          </p:spPr>
        </p:pic>
        <p:pic>
          <p:nvPicPr>
            <p:cNvPr id="48" name="Picture 48" descr="押しボタンスイッチ&lt;br&gt;&lt;電波到達100m&gt;&lt;屋内外&gt;&lt;ペンダント型&gt;"/>
            <p:cNvPicPr>
              <a:picLocks noChangeAspect="1" noChangeArrowheads="1"/>
            </p:cNvPicPr>
            <p:nvPr/>
          </p:nvPicPr>
          <p:blipFill>
            <a:blip r:embed="rId4" cstate="print"/>
            <a:srcRect/>
            <a:stretch>
              <a:fillRect/>
            </a:stretch>
          </p:blipFill>
          <p:spPr bwMode="auto">
            <a:xfrm>
              <a:off x="7073042" y="4242526"/>
              <a:ext cx="318403" cy="190159"/>
            </a:xfrm>
            <a:prstGeom prst="rect">
              <a:avLst/>
            </a:prstGeom>
            <a:solidFill>
              <a:srgbClr val="99CCFF"/>
            </a:solidFill>
            <a:ln w="9525">
              <a:solidFill>
                <a:schemeClr val="tx1"/>
              </a:solidFill>
              <a:miter lim="800000"/>
              <a:headEnd/>
              <a:tailEnd/>
            </a:ln>
          </p:spPr>
        </p:pic>
        <p:pic>
          <p:nvPicPr>
            <p:cNvPr id="49" name="Picture 49" descr="自動電話通報機"/>
            <p:cNvPicPr>
              <a:picLocks noChangeAspect="1" noChangeArrowheads="1"/>
            </p:cNvPicPr>
            <p:nvPr/>
          </p:nvPicPr>
          <p:blipFill>
            <a:blip r:embed="rId5" cstate="print"/>
            <a:srcRect/>
            <a:stretch>
              <a:fillRect/>
            </a:stretch>
          </p:blipFill>
          <p:spPr bwMode="auto">
            <a:xfrm>
              <a:off x="7069530" y="4537887"/>
              <a:ext cx="318404" cy="190159"/>
            </a:xfrm>
            <a:prstGeom prst="rect">
              <a:avLst/>
            </a:prstGeom>
            <a:solidFill>
              <a:schemeClr val="accent1"/>
            </a:solidFill>
            <a:ln w="9525">
              <a:solidFill>
                <a:schemeClr val="tx1"/>
              </a:solidFill>
              <a:miter lim="800000"/>
              <a:headEnd/>
              <a:tailEnd/>
            </a:ln>
          </p:spPr>
        </p:pic>
        <p:sp>
          <p:nvSpPr>
            <p:cNvPr id="50" name="Rectangle 50"/>
            <p:cNvSpPr>
              <a:spLocks noChangeArrowheads="1"/>
            </p:cNvSpPr>
            <p:nvPr/>
          </p:nvSpPr>
          <p:spPr bwMode="auto">
            <a:xfrm>
              <a:off x="6605667" y="3533688"/>
              <a:ext cx="562459" cy="32076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51" name="AutoShape 51"/>
            <p:cNvSpPr>
              <a:spLocks noChangeArrowheads="1"/>
            </p:cNvSpPr>
            <p:nvPr/>
          </p:nvSpPr>
          <p:spPr bwMode="auto">
            <a:xfrm>
              <a:off x="6468805" y="3244320"/>
              <a:ext cx="856618"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52" name="Picture 52" descr="GUM13_CL11105"/>
            <p:cNvPicPr>
              <a:picLocks noChangeAspect="1" noChangeArrowheads="1"/>
            </p:cNvPicPr>
            <p:nvPr/>
          </p:nvPicPr>
          <p:blipFill>
            <a:blip r:embed="rId3" cstate="print"/>
            <a:srcRect/>
            <a:stretch>
              <a:fillRect/>
            </a:stretch>
          </p:blipFill>
          <p:spPr bwMode="auto">
            <a:xfrm>
              <a:off x="6665239" y="3593843"/>
              <a:ext cx="441239" cy="225682"/>
            </a:xfrm>
            <a:prstGeom prst="rect">
              <a:avLst/>
            </a:prstGeom>
            <a:noFill/>
            <a:ln w="9525">
              <a:noFill/>
              <a:miter lim="800000"/>
              <a:headEnd/>
              <a:tailEnd/>
            </a:ln>
          </p:spPr>
        </p:pic>
        <p:pic>
          <p:nvPicPr>
            <p:cNvPr id="53" name="Picture 53" descr="押しボタンスイッチ&lt;br&gt;&lt;電波到達100m&gt;&lt;屋内外&gt;&lt;ペンダント型&gt;"/>
            <p:cNvPicPr>
              <a:picLocks noChangeAspect="1" noChangeArrowheads="1"/>
            </p:cNvPicPr>
            <p:nvPr/>
          </p:nvPicPr>
          <p:blipFill>
            <a:blip r:embed="rId4" cstate="print"/>
            <a:srcRect/>
            <a:stretch>
              <a:fillRect/>
            </a:stretch>
          </p:blipFill>
          <p:spPr bwMode="auto">
            <a:xfrm>
              <a:off x="6235817" y="3423000"/>
              <a:ext cx="318403" cy="190159"/>
            </a:xfrm>
            <a:prstGeom prst="rect">
              <a:avLst/>
            </a:prstGeom>
            <a:solidFill>
              <a:srgbClr val="99CCFF"/>
            </a:solidFill>
            <a:ln w="9525">
              <a:solidFill>
                <a:schemeClr val="tx1"/>
              </a:solidFill>
              <a:miter lim="800000"/>
              <a:headEnd/>
              <a:tailEnd/>
            </a:ln>
          </p:spPr>
        </p:pic>
        <p:pic>
          <p:nvPicPr>
            <p:cNvPr id="54" name="Picture 54" descr="自動電話通報機"/>
            <p:cNvPicPr>
              <a:picLocks noChangeAspect="1" noChangeArrowheads="1"/>
            </p:cNvPicPr>
            <p:nvPr/>
          </p:nvPicPr>
          <p:blipFill>
            <a:blip r:embed="rId5" cstate="print"/>
            <a:srcRect/>
            <a:stretch>
              <a:fillRect/>
            </a:stretch>
          </p:blipFill>
          <p:spPr bwMode="auto">
            <a:xfrm>
              <a:off x="6232308" y="3718271"/>
              <a:ext cx="318404" cy="190159"/>
            </a:xfrm>
            <a:prstGeom prst="rect">
              <a:avLst/>
            </a:prstGeom>
            <a:solidFill>
              <a:schemeClr val="accent1"/>
            </a:solidFill>
            <a:ln w="9525">
              <a:solidFill>
                <a:schemeClr val="tx1"/>
              </a:solidFill>
              <a:miter lim="800000"/>
              <a:headEnd/>
              <a:tailEnd/>
            </a:ln>
          </p:spPr>
        </p:pic>
        <p:sp>
          <p:nvSpPr>
            <p:cNvPr id="55" name="Rectangle 55"/>
            <p:cNvSpPr>
              <a:spLocks noChangeArrowheads="1"/>
            </p:cNvSpPr>
            <p:nvPr/>
          </p:nvSpPr>
          <p:spPr bwMode="auto">
            <a:xfrm>
              <a:off x="5584152" y="2957518"/>
              <a:ext cx="564077" cy="320762"/>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56" name="AutoShape 56"/>
            <p:cNvSpPr>
              <a:spLocks noChangeArrowheads="1"/>
            </p:cNvSpPr>
            <p:nvPr/>
          </p:nvSpPr>
          <p:spPr bwMode="auto">
            <a:xfrm>
              <a:off x="5446082" y="2667965"/>
              <a:ext cx="856618"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57" name="Picture 57" descr="GUM13_CL11105"/>
            <p:cNvPicPr>
              <a:picLocks noChangeAspect="1" noChangeArrowheads="1"/>
            </p:cNvPicPr>
            <p:nvPr/>
          </p:nvPicPr>
          <p:blipFill>
            <a:blip r:embed="rId3" cstate="print"/>
            <a:srcRect/>
            <a:stretch>
              <a:fillRect/>
            </a:stretch>
          </p:blipFill>
          <p:spPr bwMode="auto">
            <a:xfrm>
              <a:off x="5643769" y="3017581"/>
              <a:ext cx="441239" cy="225682"/>
            </a:xfrm>
            <a:prstGeom prst="rect">
              <a:avLst/>
            </a:prstGeom>
            <a:noFill/>
            <a:ln w="9525">
              <a:noFill/>
              <a:miter lim="800000"/>
              <a:headEnd/>
              <a:tailEnd/>
            </a:ln>
          </p:spPr>
        </p:pic>
        <p:pic>
          <p:nvPicPr>
            <p:cNvPr id="58" name="Picture 58" descr="押しボタンスイッチ&lt;br&gt;&lt;電波到達100m&gt;&lt;屋内外&gt;&lt;ペンダント型&gt;"/>
            <p:cNvPicPr>
              <a:picLocks noChangeAspect="1" noChangeArrowheads="1"/>
            </p:cNvPicPr>
            <p:nvPr/>
          </p:nvPicPr>
          <p:blipFill>
            <a:blip r:embed="rId4" cstate="print"/>
            <a:srcRect/>
            <a:stretch>
              <a:fillRect/>
            </a:stretch>
          </p:blipFill>
          <p:spPr bwMode="auto">
            <a:xfrm>
              <a:off x="5210829" y="2850375"/>
              <a:ext cx="318404" cy="190159"/>
            </a:xfrm>
            <a:prstGeom prst="rect">
              <a:avLst/>
            </a:prstGeom>
            <a:solidFill>
              <a:srgbClr val="99CCFF"/>
            </a:solidFill>
            <a:ln w="9525">
              <a:solidFill>
                <a:schemeClr val="tx1"/>
              </a:solidFill>
              <a:miter lim="800000"/>
              <a:headEnd/>
              <a:tailEnd/>
            </a:ln>
          </p:spPr>
        </p:pic>
        <p:pic>
          <p:nvPicPr>
            <p:cNvPr id="59" name="Picture 59" descr="自動電話通報機"/>
            <p:cNvPicPr>
              <a:picLocks noChangeAspect="1" noChangeArrowheads="1"/>
            </p:cNvPicPr>
            <p:nvPr/>
          </p:nvPicPr>
          <p:blipFill>
            <a:blip r:embed="rId5" cstate="print"/>
            <a:srcRect/>
            <a:stretch>
              <a:fillRect/>
            </a:stretch>
          </p:blipFill>
          <p:spPr bwMode="auto">
            <a:xfrm>
              <a:off x="5211109" y="3145650"/>
              <a:ext cx="318403" cy="190159"/>
            </a:xfrm>
            <a:prstGeom prst="rect">
              <a:avLst/>
            </a:prstGeom>
            <a:solidFill>
              <a:schemeClr val="accent1"/>
            </a:solidFill>
            <a:ln w="9525">
              <a:solidFill>
                <a:schemeClr val="tx1"/>
              </a:solidFill>
              <a:miter lim="800000"/>
              <a:headEnd/>
              <a:tailEnd/>
            </a:ln>
          </p:spPr>
        </p:pic>
        <p:sp>
          <p:nvSpPr>
            <p:cNvPr id="60" name="Rectangle 60"/>
            <p:cNvSpPr>
              <a:spLocks noChangeArrowheads="1"/>
            </p:cNvSpPr>
            <p:nvPr/>
          </p:nvSpPr>
          <p:spPr bwMode="auto">
            <a:xfrm>
              <a:off x="8671213" y="4832642"/>
              <a:ext cx="564077" cy="32076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61" name="AutoShape 61"/>
            <p:cNvSpPr>
              <a:spLocks noChangeArrowheads="1"/>
            </p:cNvSpPr>
            <p:nvPr/>
          </p:nvSpPr>
          <p:spPr bwMode="auto">
            <a:xfrm>
              <a:off x="8532772" y="4539720"/>
              <a:ext cx="856618"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62" name="Picture 62" descr="GUM13_CL11105"/>
            <p:cNvPicPr>
              <a:picLocks noChangeAspect="1" noChangeArrowheads="1"/>
            </p:cNvPicPr>
            <p:nvPr/>
          </p:nvPicPr>
          <p:blipFill>
            <a:blip r:embed="rId3" cstate="print"/>
            <a:srcRect/>
            <a:stretch>
              <a:fillRect/>
            </a:stretch>
          </p:blipFill>
          <p:spPr bwMode="auto">
            <a:xfrm>
              <a:off x="8730812" y="4889243"/>
              <a:ext cx="441239" cy="225682"/>
            </a:xfrm>
            <a:prstGeom prst="rect">
              <a:avLst/>
            </a:prstGeom>
            <a:noFill/>
            <a:ln w="9525">
              <a:noFill/>
              <a:miter lim="800000"/>
              <a:headEnd/>
              <a:tailEnd/>
            </a:ln>
          </p:spPr>
        </p:pic>
        <p:pic>
          <p:nvPicPr>
            <p:cNvPr id="63" name="Picture 63" descr="押しボタンスイッチ&lt;br&gt;&lt;電波到達100m&gt;&lt;屋内外&gt;&lt;ペンダント型&gt;"/>
            <p:cNvPicPr>
              <a:picLocks noChangeAspect="1" noChangeArrowheads="1"/>
            </p:cNvPicPr>
            <p:nvPr/>
          </p:nvPicPr>
          <p:blipFill>
            <a:blip r:embed="rId7" cstate="print"/>
            <a:srcRect/>
            <a:stretch>
              <a:fillRect/>
            </a:stretch>
          </p:blipFill>
          <p:spPr bwMode="auto">
            <a:xfrm>
              <a:off x="8300893" y="4722037"/>
              <a:ext cx="316788" cy="190159"/>
            </a:xfrm>
            <a:prstGeom prst="rect">
              <a:avLst/>
            </a:prstGeom>
            <a:solidFill>
              <a:srgbClr val="99CCFF"/>
            </a:solidFill>
            <a:ln w="9525">
              <a:solidFill>
                <a:schemeClr val="tx1"/>
              </a:solidFill>
              <a:miter lim="800000"/>
              <a:headEnd/>
              <a:tailEnd/>
            </a:ln>
          </p:spPr>
        </p:pic>
        <p:pic>
          <p:nvPicPr>
            <p:cNvPr id="64" name="Picture 64" descr="自動電話通報機"/>
            <p:cNvPicPr>
              <a:picLocks noChangeAspect="1" noChangeArrowheads="1"/>
            </p:cNvPicPr>
            <p:nvPr/>
          </p:nvPicPr>
          <p:blipFill>
            <a:blip r:embed="rId8" cstate="print"/>
            <a:srcRect/>
            <a:stretch>
              <a:fillRect/>
            </a:stretch>
          </p:blipFill>
          <p:spPr bwMode="auto">
            <a:xfrm>
              <a:off x="8299269" y="5017312"/>
              <a:ext cx="316788" cy="190159"/>
            </a:xfrm>
            <a:prstGeom prst="rect">
              <a:avLst/>
            </a:prstGeom>
            <a:solidFill>
              <a:schemeClr val="accent1"/>
            </a:solidFill>
            <a:ln w="9525">
              <a:solidFill>
                <a:schemeClr val="tx1"/>
              </a:solidFill>
              <a:miter lim="800000"/>
              <a:headEnd/>
              <a:tailEnd/>
            </a:ln>
          </p:spPr>
        </p:pic>
        <p:sp>
          <p:nvSpPr>
            <p:cNvPr id="65" name="Rectangle 65"/>
            <p:cNvSpPr>
              <a:spLocks noChangeArrowheads="1"/>
            </p:cNvSpPr>
            <p:nvPr/>
          </p:nvSpPr>
          <p:spPr bwMode="auto">
            <a:xfrm>
              <a:off x="7956859" y="3533688"/>
              <a:ext cx="562459" cy="32076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rtl="0" eaLnBrk="0" fontAlgn="base" hangingPunct="0">
                <a:spcBef>
                  <a:spcPct val="0"/>
                </a:spcBef>
                <a:spcAft>
                  <a:spcPct val="0"/>
                </a:spcAft>
              </a:pPr>
              <a:endParaRPr kumimoji="1" lang="ja-JP" altLang="ja-JP" kern="1200">
                <a:solidFill>
                  <a:srgbClr val="000000"/>
                </a:solidFill>
                <a:latin typeface="Times New Roman" pitchFamily="18" charset="0"/>
                <a:ea typeface="ＭＳ Ｐゴシック" charset="-128"/>
                <a:cs typeface="+mn-cs"/>
              </a:endParaRPr>
            </a:p>
          </p:txBody>
        </p:sp>
        <p:sp>
          <p:nvSpPr>
            <p:cNvPr id="66" name="AutoShape 66"/>
            <p:cNvSpPr>
              <a:spLocks noChangeArrowheads="1"/>
            </p:cNvSpPr>
            <p:nvPr/>
          </p:nvSpPr>
          <p:spPr bwMode="auto">
            <a:xfrm>
              <a:off x="7819474" y="3244320"/>
              <a:ext cx="855003" cy="197472"/>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67" name="Picture 67" descr="GUM13_CL11105"/>
            <p:cNvPicPr>
              <a:picLocks noChangeAspect="1" noChangeArrowheads="1"/>
            </p:cNvPicPr>
            <p:nvPr/>
          </p:nvPicPr>
          <p:blipFill>
            <a:blip r:embed="rId9" cstate="print"/>
            <a:srcRect/>
            <a:stretch>
              <a:fillRect/>
            </a:stretch>
          </p:blipFill>
          <p:spPr bwMode="auto">
            <a:xfrm>
              <a:off x="8016659" y="3593843"/>
              <a:ext cx="439623" cy="225682"/>
            </a:xfrm>
            <a:prstGeom prst="rect">
              <a:avLst/>
            </a:prstGeom>
            <a:noFill/>
            <a:ln w="9525">
              <a:noFill/>
              <a:miter lim="800000"/>
              <a:headEnd/>
              <a:tailEnd/>
            </a:ln>
          </p:spPr>
        </p:pic>
        <p:pic>
          <p:nvPicPr>
            <p:cNvPr id="68" name="Picture 68" descr="押しボタンスイッチ&lt;br&gt;&lt;電波到達100m&gt;&lt;屋内外&gt;&lt;ペンダント型&gt;"/>
            <p:cNvPicPr>
              <a:picLocks noChangeAspect="1" noChangeArrowheads="1"/>
            </p:cNvPicPr>
            <p:nvPr/>
          </p:nvPicPr>
          <p:blipFill>
            <a:blip r:embed="rId4" cstate="print"/>
            <a:srcRect/>
            <a:stretch>
              <a:fillRect/>
            </a:stretch>
          </p:blipFill>
          <p:spPr bwMode="auto">
            <a:xfrm>
              <a:off x="7587010" y="3423000"/>
              <a:ext cx="318403" cy="190159"/>
            </a:xfrm>
            <a:prstGeom prst="rect">
              <a:avLst/>
            </a:prstGeom>
            <a:solidFill>
              <a:srgbClr val="99CCFF"/>
            </a:solidFill>
            <a:ln w="9525">
              <a:solidFill>
                <a:schemeClr val="tx1"/>
              </a:solidFill>
              <a:miter lim="800000"/>
              <a:headEnd/>
              <a:tailEnd/>
            </a:ln>
          </p:spPr>
        </p:pic>
        <p:pic>
          <p:nvPicPr>
            <p:cNvPr id="69" name="Picture 69" descr="自動電話通報機"/>
            <p:cNvPicPr>
              <a:picLocks noChangeAspect="1" noChangeArrowheads="1"/>
            </p:cNvPicPr>
            <p:nvPr/>
          </p:nvPicPr>
          <p:blipFill>
            <a:blip r:embed="rId5" cstate="print"/>
            <a:srcRect/>
            <a:stretch>
              <a:fillRect/>
            </a:stretch>
          </p:blipFill>
          <p:spPr bwMode="auto">
            <a:xfrm>
              <a:off x="7583501" y="3718271"/>
              <a:ext cx="318404" cy="190159"/>
            </a:xfrm>
            <a:prstGeom prst="rect">
              <a:avLst/>
            </a:prstGeom>
            <a:solidFill>
              <a:schemeClr val="accent1"/>
            </a:solidFill>
            <a:ln w="9525">
              <a:solidFill>
                <a:schemeClr val="tx1"/>
              </a:solidFill>
              <a:miter lim="800000"/>
              <a:headEnd/>
              <a:tailEnd/>
            </a:ln>
          </p:spPr>
        </p:pic>
        <p:pic>
          <p:nvPicPr>
            <p:cNvPr id="70" name="Picture 70" descr="押しボタンスイッチ&lt;br&gt;&lt;電波到達100m&gt;&lt;屋内外&gt;&lt;ペンダント型&gt;"/>
            <p:cNvPicPr>
              <a:picLocks noChangeAspect="1" noChangeArrowheads="1"/>
            </p:cNvPicPr>
            <p:nvPr/>
          </p:nvPicPr>
          <p:blipFill>
            <a:blip r:embed="rId10" cstate="print"/>
            <a:srcRect/>
            <a:stretch>
              <a:fillRect/>
            </a:stretch>
          </p:blipFill>
          <p:spPr bwMode="auto">
            <a:xfrm>
              <a:off x="1865168" y="2141077"/>
              <a:ext cx="714388" cy="426289"/>
            </a:xfrm>
            <a:prstGeom prst="rect">
              <a:avLst/>
            </a:prstGeom>
            <a:solidFill>
              <a:srgbClr val="99CCFF"/>
            </a:solidFill>
            <a:ln w="9525">
              <a:solidFill>
                <a:schemeClr val="tx1"/>
              </a:solidFill>
              <a:miter lim="800000"/>
              <a:headEnd/>
              <a:tailEnd/>
            </a:ln>
          </p:spPr>
        </p:pic>
        <p:pic>
          <p:nvPicPr>
            <p:cNvPr id="71" name="Picture 71" descr="自動電話通報機"/>
            <p:cNvPicPr>
              <a:picLocks noChangeAspect="1" noChangeArrowheads="1"/>
            </p:cNvPicPr>
            <p:nvPr/>
          </p:nvPicPr>
          <p:blipFill>
            <a:blip r:embed="rId11" cstate="print"/>
            <a:srcRect/>
            <a:stretch>
              <a:fillRect/>
            </a:stretch>
          </p:blipFill>
          <p:spPr bwMode="auto">
            <a:xfrm>
              <a:off x="1864481" y="2791952"/>
              <a:ext cx="714388" cy="426289"/>
            </a:xfrm>
            <a:prstGeom prst="rect">
              <a:avLst/>
            </a:prstGeom>
            <a:solidFill>
              <a:schemeClr val="accent1"/>
            </a:solidFill>
            <a:ln w="9525">
              <a:solidFill>
                <a:schemeClr val="tx1"/>
              </a:solidFill>
              <a:miter lim="800000"/>
              <a:headEnd/>
              <a:tailEnd/>
            </a:ln>
          </p:spPr>
        </p:pic>
        <p:sp>
          <p:nvSpPr>
            <p:cNvPr id="72" name="AutoShape 72" descr="30%"/>
            <p:cNvSpPr>
              <a:spLocks noChangeArrowheads="1"/>
            </p:cNvSpPr>
            <p:nvPr/>
          </p:nvSpPr>
          <p:spPr bwMode="auto">
            <a:xfrm>
              <a:off x="31558" y="1873018"/>
              <a:ext cx="1984770" cy="794947"/>
            </a:xfrm>
            <a:prstGeom prst="wedgeRoundRectCallout">
              <a:avLst>
                <a:gd name="adj1" fmla="val 46120"/>
                <a:gd name="adj2" fmla="val 83426"/>
                <a:gd name="adj3" fmla="val 16667"/>
              </a:avLst>
            </a:prstGeom>
            <a:pattFill prst="pct30">
              <a:fgClr>
                <a:srgbClr val="FFCC99"/>
              </a:fgClr>
              <a:bgClr>
                <a:schemeClr val="bg1"/>
              </a:bgClr>
            </a:pattFill>
            <a:ln w="9525">
              <a:solidFill>
                <a:schemeClr val="tx1"/>
              </a:solidFill>
              <a:miter lim="800000"/>
              <a:headEnd/>
              <a:tailEnd/>
            </a:ln>
          </p:spPr>
          <p:txBody>
            <a:bodyPr lIns="91414" tIns="45708" rIns="91414" bIns="45708"/>
            <a:lstStyle/>
            <a:p>
              <a:pPr algn="l" rtl="0" fontAlgn="base">
                <a:spcBef>
                  <a:spcPct val="50000"/>
                </a:spcBef>
                <a:spcAft>
                  <a:spcPct val="0"/>
                </a:spcAft>
              </a:pPr>
              <a:r>
                <a:rPr kumimoji="1" lang="ja-JP" altLang="en-US" sz="1400" b="1" kern="1200" dirty="0">
                  <a:solidFill>
                    <a:srgbClr val="000000"/>
                  </a:solidFill>
                  <a:latin typeface="Times New Roman" pitchFamily="18" charset="0"/>
                  <a:ea typeface="HGPｺﾞｼｯｸM" pitchFamily="50" charset="-128"/>
                  <a:cs typeface="+mn-cs"/>
                </a:rPr>
                <a:t>利用者はケアコール端末を持つ</a:t>
              </a:r>
            </a:p>
          </p:txBody>
        </p:sp>
        <p:sp>
          <p:nvSpPr>
            <p:cNvPr id="73" name="Line 73"/>
            <p:cNvSpPr>
              <a:spLocks noChangeShapeType="1"/>
            </p:cNvSpPr>
            <p:nvPr/>
          </p:nvSpPr>
          <p:spPr bwMode="auto">
            <a:xfrm flipH="1" flipV="1">
              <a:off x="2580076" y="2814781"/>
              <a:ext cx="476798" cy="473307"/>
            </a:xfrm>
            <a:prstGeom prst="line">
              <a:avLst/>
            </a:prstGeom>
            <a:noFill/>
            <a:ln w="6350">
              <a:solidFill>
                <a:schemeClr val="tx1"/>
              </a:solidFill>
              <a:prstDash val="dash"/>
              <a:round/>
              <a:headEnd/>
              <a:tailEnd/>
            </a:ln>
          </p:spPr>
          <p:txBody>
            <a:bodyPr lIns="91414" tIns="45708" rIns="91414" bIns="45708"/>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sp>
          <p:nvSpPr>
            <p:cNvPr id="74" name="Line 74"/>
            <p:cNvSpPr>
              <a:spLocks noChangeShapeType="1"/>
            </p:cNvSpPr>
            <p:nvPr/>
          </p:nvSpPr>
          <p:spPr bwMode="auto">
            <a:xfrm flipH="1" flipV="1">
              <a:off x="2577938" y="2285047"/>
              <a:ext cx="478413" cy="715705"/>
            </a:xfrm>
            <a:prstGeom prst="line">
              <a:avLst/>
            </a:prstGeom>
            <a:noFill/>
            <a:ln w="6350">
              <a:solidFill>
                <a:schemeClr val="tx1"/>
              </a:solidFill>
              <a:prstDash val="dash"/>
              <a:round/>
              <a:headEnd/>
              <a:tailEnd/>
            </a:ln>
          </p:spPr>
          <p:txBody>
            <a:bodyPr lIns="91414" tIns="45708" rIns="91414" bIns="45708"/>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sp>
          <p:nvSpPr>
            <p:cNvPr id="75" name="Line 75"/>
            <p:cNvSpPr>
              <a:spLocks noChangeShapeType="1"/>
            </p:cNvSpPr>
            <p:nvPr/>
          </p:nvSpPr>
          <p:spPr bwMode="auto">
            <a:xfrm flipH="1" flipV="1">
              <a:off x="2577938" y="3334195"/>
              <a:ext cx="478413" cy="239265"/>
            </a:xfrm>
            <a:prstGeom prst="line">
              <a:avLst/>
            </a:prstGeom>
            <a:noFill/>
            <a:ln w="6350">
              <a:solidFill>
                <a:schemeClr val="tx1"/>
              </a:solidFill>
              <a:prstDash val="dash"/>
              <a:round/>
              <a:headEnd/>
              <a:tailEnd/>
            </a:ln>
          </p:spPr>
          <p:txBody>
            <a:bodyPr lIns="91414" tIns="45708" rIns="91414" bIns="45708"/>
            <a:lstStyle/>
            <a:p>
              <a:pPr algn="ctr" rtl="0" fontAlgn="base">
                <a:spcBef>
                  <a:spcPct val="0"/>
                </a:spcBef>
                <a:spcAft>
                  <a:spcPct val="0"/>
                </a:spcAft>
              </a:pPr>
              <a:endParaRPr kumimoji="1" lang="ja-JP" altLang="en-US" kern="1200">
                <a:solidFill>
                  <a:srgbClr val="000000"/>
                </a:solidFill>
                <a:latin typeface="Arial" charset="0"/>
                <a:ea typeface="ＭＳ Ｐゴシック" charset="-128"/>
                <a:cs typeface="+mn-cs"/>
              </a:endParaRPr>
            </a:p>
          </p:txBody>
        </p:sp>
        <p:pic>
          <p:nvPicPr>
            <p:cNvPr id="76" name="Picture 76" descr="BD07273_"/>
            <p:cNvPicPr>
              <a:picLocks noChangeAspect="1" noChangeArrowheads="1"/>
            </p:cNvPicPr>
            <p:nvPr/>
          </p:nvPicPr>
          <p:blipFill>
            <a:blip r:embed="rId12" cstate="print"/>
            <a:srcRect/>
            <a:stretch>
              <a:fillRect/>
            </a:stretch>
          </p:blipFill>
          <p:spPr bwMode="auto">
            <a:xfrm>
              <a:off x="4245934" y="6026457"/>
              <a:ext cx="585087" cy="281059"/>
            </a:xfrm>
            <a:prstGeom prst="rect">
              <a:avLst/>
            </a:prstGeom>
            <a:noFill/>
            <a:ln w="9525">
              <a:noFill/>
              <a:miter lim="800000"/>
              <a:headEnd/>
              <a:tailEnd/>
            </a:ln>
          </p:spPr>
        </p:pic>
        <p:pic>
          <p:nvPicPr>
            <p:cNvPr id="77" name="Picture 77" descr="BD07273_"/>
            <p:cNvPicPr>
              <a:picLocks noChangeAspect="1" noChangeArrowheads="1"/>
            </p:cNvPicPr>
            <p:nvPr/>
          </p:nvPicPr>
          <p:blipFill>
            <a:blip r:embed="rId12" cstate="print"/>
            <a:srcRect/>
            <a:stretch>
              <a:fillRect/>
            </a:stretch>
          </p:blipFill>
          <p:spPr bwMode="auto">
            <a:xfrm>
              <a:off x="4008335" y="4370789"/>
              <a:ext cx="585087" cy="281057"/>
            </a:xfrm>
            <a:prstGeom prst="rect">
              <a:avLst/>
            </a:prstGeom>
            <a:noFill/>
            <a:ln w="9525">
              <a:noFill/>
              <a:miter lim="800000"/>
              <a:headEnd/>
              <a:tailEnd/>
            </a:ln>
          </p:spPr>
        </p:pic>
        <p:pic>
          <p:nvPicPr>
            <p:cNvPr id="78" name="Picture 78" descr="BD07273_"/>
            <p:cNvPicPr>
              <a:picLocks noChangeAspect="1" noChangeArrowheads="1"/>
            </p:cNvPicPr>
            <p:nvPr/>
          </p:nvPicPr>
          <p:blipFill>
            <a:blip r:embed="rId12" cstate="print"/>
            <a:srcRect/>
            <a:stretch>
              <a:fillRect/>
            </a:stretch>
          </p:blipFill>
          <p:spPr bwMode="auto">
            <a:xfrm>
              <a:off x="6865885" y="5018489"/>
              <a:ext cx="585087" cy="281057"/>
            </a:xfrm>
            <a:prstGeom prst="rect">
              <a:avLst/>
            </a:prstGeom>
            <a:noFill/>
            <a:ln w="9525">
              <a:noFill/>
              <a:miter lim="800000"/>
              <a:headEnd/>
              <a:tailEnd/>
            </a:ln>
          </p:spPr>
        </p:pic>
      </p:grpSp>
      <p:sp>
        <p:nvSpPr>
          <p:cNvPr id="81"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7</a:t>
            </a:fld>
            <a:endParaRPr lang="en-US" altLang="ja-JP" sz="2000" dirty="0" smtClean="0">
              <a:solidFill>
                <a:prstClr val="black"/>
              </a:solidFill>
              <a:latin typeface="Calibri" pitchFamily="34" charset="0"/>
            </a:endParaRPr>
          </a:p>
        </p:txBody>
      </p:sp>
      <p:sp>
        <p:nvSpPr>
          <p:cNvPr id="8" name="正方形/長方形 7"/>
          <p:cNvSpPr/>
          <p:nvPr/>
        </p:nvSpPr>
        <p:spPr>
          <a:xfrm>
            <a:off x="219022" y="2454722"/>
            <a:ext cx="9861603" cy="923330"/>
          </a:xfrm>
          <a:prstGeom prst="rect">
            <a:avLst/>
          </a:prstGeom>
        </p:spPr>
        <p:txBody>
          <a:bodyPr wrap="square">
            <a:spAutoFit/>
          </a:bodyPr>
          <a:lstStyle/>
          <a:p>
            <a:r>
              <a:rPr lang="ja-JP" altLang="en-US" dirty="0" smtClean="0"/>
              <a:t>○　利用者</a:t>
            </a:r>
            <a:r>
              <a:rPr lang="ja-JP" altLang="en-US" dirty="0"/>
              <a:t>が可能な限り自宅で自立した日常生活を</a:t>
            </a:r>
            <a:r>
              <a:rPr lang="ja-JP" altLang="en-US" dirty="0" smtClean="0"/>
              <a:t>、</a:t>
            </a:r>
            <a:r>
              <a:rPr lang="ja-JP" altLang="en-US" dirty="0"/>
              <a:t>２４</a:t>
            </a:r>
            <a:r>
              <a:rPr lang="ja-JP" altLang="en-US" dirty="0" smtClean="0"/>
              <a:t>時間</a:t>
            </a:r>
            <a:r>
              <a:rPr lang="ja-JP" altLang="en-US" dirty="0"/>
              <a:t>安心して送ることができるよう、</a:t>
            </a:r>
            <a:r>
              <a:rPr lang="ja-JP" altLang="en-US" dirty="0" smtClean="0"/>
              <a:t>夜間帯</a:t>
            </a:r>
            <a:endParaRPr lang="en-US" altLang="ja-JP" dirty="0" smtClean="0"/>
          </a:p>
          <a:p>
            <a:r>
              <a:rPr lang="ja-JP" altLang="en-US" dirty="0"/>
              <a:t>　</a:t>
            </a:r>
            <a:r>
              <a:rPr lang="ja-JP" altLang="en-US" dirty="0" smtClean="0"/>
              <a:t>のみに</a:t>
            </a:r>
            <a:r>
              <a:rPr lang="ja-JP" altLang="en-US" dirty="0"/>
              <a:t>訪問介護員（ホームヘルパー）が利用者の自宅を</a:t>
            </a:r>
            <a:r>
              <a:rPr lang="ja-JP" altLang="en-US" dirty="0" smtClean="0"/>
              <a:t>訪問。</a:t>
            </a:r>
            <a:endParaRPr lang="en-US" altLang="ja-JP" dirty="0" smtClean="0"/>
          </a:p>
          <a:p>
            <a:r>
              <a:rPr lang="ja-JP" altLang="en-US" dirty="0" smtClean="0"/>
              <a:t>○　「</a:t>
            </a:r>
            <a:r>
              <a:rPr lang="ja-JP" altLang="en-US" dirty="0"/>
              <a:t>定期巡回」と「随時対応」</a:t>
            </a:r>
            <a:r>
              <a:rPr lang="ja-JP" altLang="en-US" dirty="0" smtClean="0"/>
              <a:t>の２種類</a:t>
            </a:r>
            <a:r>
              <a:rPr lang="ja-JP" altLang="en-US" dirty="0"/>
              <a:t>の</a:t>
            </a:r>
            <a:r>
              <a:rPr lang="ja-JP" altLang="en-US" dirty="0" smtClean="0"/>
              <a:t>サービス提供形態がある。 </a:t>
            </a:r>
            <a:endParaRPr lang="ja-JP" altLang="en-US" dirty="0"/>
          </a:p>
        </p:txBody>
      </p:sp>
    </p:spTree>
    <p:extLst>
      <p:ext uri="{BB962C8B-B14F-4D97-AF65-F5344CB8AC3E}">
        <p14:creationId xmlns:p14="http://schemas.microsoft.com/office/powerpoint/2010/main" val="2860489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7757" y="3078372"/>
            <a:ext cx="2492990" cy="369332"/>
          </a:xfrm>
          <a:prstGeom prst="rect">
            <a:avLst/>
          </a:prstGeom>
          <a:solidFill>
            <a:srgbClr val="FFFF66"/>
          </a:solidFill>
          <a:ln>
            <a:solidFill>
              <a:schemeClr val="tx2"/>
            </a:solidFill>
          </a:ln>
        </p:spPr>
        <p:txBody>
          <a:bodyPr wrap="none">
            <a:spAutoFit/>
          </a:bodyPr>
          <a:lstStyle/>
          <a:p>
            <a:pPr algn="ctr" fontAlgn="ctr"/>
            <a:r>
              <a:rPr lang="zh-TW" altLang="en-US" dirty="0">
                <a:solidFill>
                  <a:srgbClr val="000000"/>
                </a:solidFill>
                <a:latin typeface="ＭＳ Ｐゴシック"/>
                <a:ea typeface="ＭＳ Ｐゴシック" panose="020B0600070205080204" pitchFamily="50" charset="-128"/>
              </a:rPr>
              <a:t>認知症対応型通所介護</a:t>
            </a:r>
          </a:p>
        </p:txBody>
      </p:sp>
      <p:sp>
        <p:nvSpPr>
          <p:cNvPr id="4" name="正方形/長方形 3"/>
          <p:cNvSpPr/>
          <p:nvPr/>
        </p:nvSpPr>
        <p:spPr>
          <a:xfrm>
            <a:off x="211963" y="3817036"/>
            <a:ext cx="9631541" cy="1754326"/>
          </a:xfrm>
          <a:prstGeom prst="rect">
            <a:avLst/>
          </a:prstGeom>
          <a:ln>
            <a:solidFill>
              <a:schemeClr val="tx2"/>
            </a:solidFill>
          </a:ln>
        </p:spPr>
        <p:txBody>
          <a:bodyPr wrap="square">
            <a:spAutoFit/>
          </a:bodyPr>
          <a:lstStyle/>
          <a:p>
            <a:r>
              <a:rPr lang="ja-JP" altLang="en-US" dirty="0" smtClean="0"/>
              <a:t>指定認知症</a:t>
            </a:r>
            <a:r>
              <a:rPr lang="ja-JP" altLang="en-US" dirty="0"/>
              <a:t>対応型通所</a:t>
            </a:r>
            <a:r>
              <a:rPr lang="ja-JP" altLang="en-US" dirty="0" smtClean="0"/>
              <a:t>介護の</a:t>
            </a:r>
            <a:r>
              <a:rPr lang="ja-JP" altLang="en-US" dirty="0"/>
              <a:t>事業は、要介護状態となった場合においても、その</a:t>
            </a:r>
            <a:r>
              <a:rPr lang="ja-JP" altLang="en-US" u="sng" dirty="0"/>
              <a:t>認知症である利用者（その者の認知症の原因となる疾患が急性の状態にある者を除く。以下同じ。）が可能な限りその居宅において、その有する能力に応じ自立した日常生活を営むことができるよう生活機能の維持又は向上を目指し、必要な日常生活上の世話及び機能訓練を行うことにより、利用者の社会的孤立感の解消及び心身の機能の維持並びに利用者の家族の身体的及び精神的負担の軽減を図るもの</a:t>
            </a:r>
            <a:r>
              <a:rPr lang="ja-JP" altLang="en-US" dirty="0"/>
              <a:t>でなければならない。 </a:t>
            </a:r>
          </a:p>
        </p:txBody>
      </p:sp>
      <p:sp>
        <p:nvSpPr>
          <p:cNvPr id="5" name="正方形/長方形 4"/>
          <p:cNvSpPr/>
          <p:nvPr/>
        </p:nvSpPr>
        <p:spPr>
          <a:xfrm>
            <a:off x="173848" y="5641224"/>
            <a:ext cx="10051039" cy="646331"/>
          </a:xfrm>
          <a:prstGeom prst="rect">
            <a:avLst/>
          </a:prstGeom>
        </p:spPr>
        <p:txBody>
          <a:bodyPr wrap="square">
            <a:spAutoFit/>
          </a:bodyPr>
          <a:lstStyle/>
          <a:p>
            <a:r>
              <a:rPr lang="ja-JP" altLang="en-US" dirty="0" smtClean="0"/>
              <a:t>○　認知症</a:t>
            </a:r>
            <a:r>
              <a:rPr lang="ja-JP" altLang="en-US" dirty="0"/>
              <a:t>の</a:t>
            </a:r>
            <a:r>
              <a:rPr lang="ja-JP" altLang="en-US" dirty="0" smtClean="0"/>
              <a:t>利用者を対象とした利用定員１２人以下の通所介護</a:t>
            </a:r>
            <a:r>
              <a:rPr lang="ja-JP" altLang="en-US" dirty="0"/>
              <a:t>事業所</a:t>
            </a:r>
            <a:r>
              <a:rPr lang="ja-JP" altLang="en-US" dirty="0" smtClean="0"/>
              <a:t>（デイサービスセンター</a:t>
            </a:r>
            <a:r>
              <a:rPr lang="ja-JP" altLang="en-US" dirty="0"/>
              <a:t>等</a:t>
            </a:r>
            <a:r>
              <a:rPr lang="ja-JP" altLang="en-US" dirty="0" smtClean="0"/>
              <a:t>）</a:t>
            </a:r>
            <a:endParaRPr lang="en-US" altLang="ja-JP" dirty="0" smtClean="0"/>
          </a:p>
          <a:p>
            <a:r>
              <a:rPr lang="ja-JP" altLang="en-US" dirty="0"/>
              <a:t>　</a:t>
            </a:r>
          </a:p>
        </p:txBody>
      </p:sp>
      <p:sp>
        <p:nvSpPr>
          <p:cNvPr id="6" name="正方形/長方形 5"/>
          <p:cNvSpPr/>
          <p:nvPr/>
        </p:nvSpPr>
        <p:spPr>
          <a:xfrm>
            <a:off x="157757" y="70195"/>
            <a:ext cx="2262158" cy="369332"/>
          </a:xfrm>
          <a:prstGeom prst="rect">
            <a:avLst/>
          </a:prstGeom>
          <a:solidFill>
            <a:srgbClr val="FFFF66"/>
          </a:solidFill>
          <a:ln>
            <a:solidFill>
              <a:schemeClr val="tx2"/>
            </a:solidFill>
          </a:ln>
        </p:spPr>
        <p:txBody>
          <a:bodyPr wrap="none">
            <a:spAutoFit/>
          </a:bodyPr>
          <a:lstStyle/>
          <a:p>
            <a:r>
              <a:rPr lang="ja-JP" altLang="en-US" dirty="0">
                <a:solidFill>
                  <a:srgbClr val="000000"/>
                </a:solidFill>
                <a:latin typeface="ＭＳ Ｐゴシック"/>
                <a:ea typeface="ＭＳ Ｐゴシック" panose="020B0600070205080204" pitchFamily="50" charset="-128"/>
              </a:rPr>
              <a:t>地域密着型通所介護</a:t>
            </a:r>
            <a:endParaRPr lang="ja-JP" altLang="en-US" dirty="0"/>
          </a:p>
        </p:txBody>
      </p:sp>
      <p:sp>
        <p:nvSpPr>
          <p:cNvPr id="7" name="正方形/長方形 6"/>
          <p:cNvSpPr/>
          <p:nvPr/>
        </p:nvSpPr>
        <p:spPr>
          <a:xfrm>
            <a:off x="161004" y="2255461"/>
            <a:ext cx="9721080" cy="369332"/>
          </a:xfrm>
          <a:prstGeom prst="rect">
            <a:avLst/>
          </a:prstGeom>
        </p:spPr>
        <p:txBody>
          <a:bodyPr wrap="square">
            <a:spAutoFit/>
          </a:bodyPr>
          <a:lstStyle/>
          <a:p>
            <a:r>
              <a:rPr lang="ja-JP" altLang="en-US" dirty="0" smtClean="0"/>
              <a:t>○　利用定員１８人以下の通所介護事業所</a:t>
            </a:r>
            <a:endParaRPr lang="ja-JP" altLang="en-US" dirty="0"/>
          </a:p>
        </p:txBody>
      </p:sp>
      <p:sp>
        <p:nvSpPr>
          <p:cNvPr id="8" name="正方形/長方形 7"/>
          <p:cNvSpPr/>
          <p:nvPr/>
        </p:nvSpPr>
        <p:spPr>
          <a:xfrm>
            <a:off x="157757" y="778133"/>
            <a:ext cx="9577064" cy="1477328"/>
          </a:xfrm>
          <a:prstGeom prst="rect">
            <a:avLst/>
          </a:prstGeom>
          <a:ln>
            <a:solidFill>
              <a:schemeClr val="tx2"/>
            </a:solidFill>
          </a:ln>
        </p:spPr>
        <p:txBody>
          <a:bodyPr wrap="square">
            <a:spAutoFit/>
          </a:bodyPr>
          <a:lstStyle/>
          <a:p>
            <a:r>
              <a:rPr lang="ja-JP" altLang="en-US" dirty="0" smtClean="0"/>
              <a:t>指定地域</a:t>
            </a:r>
            <a:r>
              <a:rPr lang="ja-JP" altLang="en-US" dirty="0"/>
              <a:t>密着型通所</a:t>
            </a:r>
            <a:r>
              <a:rPr lang="ja-JP" altLang="en-US" dirty="0" smtClean="0"/>
              <a:t>介護の</a:t>
            </a:r>
            <a:r>
              <a:rPr lang="ja-JP" altLang="en-US" dirty="0"/>
              <a:t>事業は、要介護状態となった場合においても、その</a:t>
            </a:r>
            <a:r>
              <a:rPr lang="ja-JP" altLang="en-US" u="sng" dirty="0"/>
              <a:t>利用者が可能な限りその居宅において、その有する能力に応じ自立した日常生活を営むことができるよう生活機能の維持又は向上を目指し、必要な日常生活上の世話及び機能訓練を行うことにより、利用者の社会的孤立感の解消及び心身の機能の維持並びに利用者の家族の身体的及び精神的負担の軽減を図る</a:t>
            </a:r>
            <a:r>
              <a:rPr lang="ja-JP" altLang="en-US" dirty="0"/>
              <a:t>ものでなければならない。 </a:t>
            </a:r>
          </a:p>
        </p:txBody>
      </p:sp>
      <p:sp>
        <p:nvSpPr>
          <p:cNvPr id="9" name="テキスト ボックス 8"/>
          <p:cNvSpPr txBox="1"/>
          <p:nvPr/>
        </p:nvSpPr>
        <p:spPr>
          <a:xfrm>
            <a:off x="161003" y="430938"/>
            <a:ext cx="9573817" cy="369332"/>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基準第１９条）</a:t>
            </a:r>
            <a:endParaRPr lang="ja-JP" altLang="en-US" dirty="0"/>
          </a:p>
        </p:txBody>
      </p:sp>
      <p:pic>
        <p:nvPicPr>
          <p:cNvPr id="4099" name="Picture 3" descr="C:\Users\OHBGR\Pictures\イラスト\kaigo_souge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627" y="2440127"/>
            <a:ext cx="1877193" cy="1276491"/>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2"/>
          <p:cNvSpPr>
            <a:spLocks noGrp="1"/>
          </p:cNvSpPr>
          <p:nvPr>
            <p:ph type="sldNum" sz="quarter" idx="11"/>
          </p:nvPr>
        </p:nvSpPr>
        <p:spPr bwMode="auto">
          <a:xfrm>
            <a:off x="9365758" y="6514213"/>
            <a:ext cx="576753" cy="343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fld id="{DBA59244-001A-4F75-892A-3BC66FE3901A}" type="slidenum">
              <a:rPr lang="en-US" altLang="ja-JP" sz="2000" smtClean="0">
                <a:solidFill>
                  <a:prstClr val="black"/>
                </a:solidFill>
                <a:latin typeface="Calibri" pitchFamily="34" charset="0"/>
              </a:rPr>
              <a:pPr algn="r" eaLnBrk="1" hangingPunct="1"/>
              <a:t>8</a:t>
            </a:fld>
            <a:endParaRPr lang="en-US" altLang="ja-JP" sz="2000" dirty="0" smtClean="0">
              <a:solidFill>
                <a:prstClr val="black"/>
              </a:solidFill>
              <a:latin typeface="Calibri" pitchFamily="34" charset="0"/>
            </a:endParaRPr>
          </a:p>
        </p:txBody>
      </p:sp>
      <p:sp>
        <p:nvSpPr>
          <p:cNvPr id="12" name="テキスト ボックス 11"/>
          <p:cNvSpPr txBox="1"/>
          <p:nvPr/>
        </p:nvSpPr>
        <p:spPr>
          <a:xfrm>
            <a:off x="144727" y="3447704"/>
            <a:ext cx="9573817" cy="369332"/>
          </a:xfrm>
          <a:prstGeom prst="rect">
            <a:avLst/>
          </a:prstGeom>
          <a:noFill/>
        </p:spPr>
        <p:txBody>
          <a:bodyPr wrap="square" rtlCol="0">
            <a:spAutoFit/>
          </a:bodyPr>
          <a:lstStyle/>
          <a:p>
            <a:r>
              <a:rPr kumimoji="1" lang="ja-JP" altLang="en-US" dirty="0" smtClean="0"/>
              <a:t>基本</a:t>
            </a:r>
            <a:r>
              <a:rPr lang="ja-JP" altLang="en-US" dirty="0"/>
              <a:t>方針（指定地域密着型サービスの事業の人員、設備及び運営に関する</a:t>
            </a:r>
            <a:r>
              <a:rPr lang="ja-JP" altLang="en-US" dirty="0" smtClean="0"/>
              <a:t>基準第４１条）</a:t>
            </a:r>
            <a:endParaRPr lang="ja-JP" altLang="en-US" dirty="0"/>
          </a:p>
        </p:txBody>
      </p:sp>
    </p:spTree>
    <p:extLst>
      <p:ext uri="{BB962C8B-B14F-4D97-AF65-F5344CB8AC3E}">
        <p14:creationId xmlns:p14="http://schemas.microsoft.com/office/powerpoint/2010/main" val="4061774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3548</TotalTime>
  <Words>2308</Words>
  <Application>Microsoft Office PowerPoint</Application>
  <PresentationFormat>ユーザー設定</PresentationFormat>
  <Paragraphs>484</Paragraphs>
  <Slides>23</Slides>
  <Notes>1</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地域密着型サービスの概要</vt:lpstr>
      <vt:lpstr>PowerPoint プレゼンテーション</vt:lpstr>
      <vt:lpstr>介護サービスの種類　　※赤で囲った部分が地域密着型サービス</vt:lpstr>
      <vt:lpstr>介護保険制度の仕組み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厚生労働省ネットワークシステム</cp:lastModifiedBy>
  <cp:revision>152</cp:revision>
  <cp:lastPrinted>2017-03-27T08:14:13Z</cp:lastPrinted>
  <dcterms:created xsi:type="dcterms:W3CDTF">2017-02-22T04:23:37Z</dcterms:created>
  <dcterms:modified xsi:type="dcterms:W3CDTF">2017-10-31T05:41:41Z</dcterms:modified>
</cp:coreProperties>
</file>