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theme/themeOverride18.xml" ContentType="application/vnd.openxmlformats-officedocument.themeOverride+xml"/>
  <Override PartName="/ppt/charts/chart20.xml" ContentType="application/vnd.openxmlformats-officedocument.drawingml.chart+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4"/>
  </p:notesMasterIdLst>
  <p:sldIdLst>
    <p:sldId id="275" r:id="rId2"/>
    <p:sldId id="338" r:id="rId3"/>
    <p:sldId id="339" r:id="rId4"/>
    <p:sldId id="341" r:id="rId5"/>
    <p:sldId id="342" r:id="rId6"/>
    <p:sldId id="343" r:id="rId7"/>
    <p:sldId id="344" r:id="rId8"/>
    <p:sldId id="345" r:id="rId9"/>
    <p:sldId id="337" r:id="rId10"/>
    <p:sldId id="346" r:id="rId11"/>
    <p:sldId id="347" r:id="rId12"/>
    <p:sldId id="348" r:id="rId13"/>
  </p:sldIdLst>
  <p:sldSz cx="10440988" cy="7561263"/>
  <p:notesSz cx="6807200" cy="9939338"/>
  <p:defaultTextStyle>
    <a:defPPr>
      <a:defRPr lang="ja-JP"/>
    </a:defPPr>
    <a:lvl1pPr marL="0" algn="l" defTabSz="1018836" rtl="0" eaLnBrk="1" latinLnBrk="0" hangingPunct="1">
      <a:defRPr kumimoji="1" sz="2000" kern="1200">
        <a:solidFill>
          <a:schemeClr val="tx1"/>
        </a:solidFill>
        <a:latin typeface="+mn-lt"/>
        <a:ea typeface="+mn-ea"/>
        <a:cs typeface="+mn-cs"/>
      </a:defRPr>
    </a:lvl1pPr>
    <a:lvl2pPr marL="509420" algn="l" defTabSz="1018836" rtl="0" eaLnBrk="1" latinLnBrk="0" hangingPunct="1">
      <a:defRPr kumimoji="1" sz="2000" kern="1200">
        <a:solidFill>
          <a:schemeClr val="tx1"/>
        </a:solidFill>
        <a:latin typeface="+mn-lt"/>
        <a:ea typeface="+mn-ea"/>
        <a:cs typeface="+mn-cs"/>
      </a:defRPr>
    </a:lvl2pPr>
    <a:lvl3pPr marL="1018836" algn="l" defTabSz="1018836" rtl="0" eaLnBrk="1" latinLnBrk="0" hangingPunct="1">
      <a:defRPr kumimoji="1" sz="2000" kern="1200">
        <a:solidFill>
          <a:schemeClr val="tx1"/>
        </a:solidFill>
        <a:latin typeface="+mn-lt"/>
        <a:ea typeface="+mn-ea"/>
        <a:cs typeface="+mn-cs"/>
      </a:defRPr>
    </a:lvl3pPr>
    <a:lvl4pPr marL="1528260" algn="l" defTabSz="1018836" rtl="0" eaLnBrk="1" latinLnBrk="0" hangingPunct="1">
      <a:defRPr kumimoji="1" sz="2000" kern="1200">
        <a:solidFill>
          <a:schemeClr val="tx1"/>
        </a:solidFill>
        <a:latin typeface="+mn-lt"/>
        <a:ea typeface="+mn-ea"/>
        <a:cs typeface="+mn-cs"/>
      </a:defRPr>
    </a:lvl4pPr>
    <a:lvl5pPr marL="2037678" algn="l" defTabSz="1018836" rtl="0" eaLnBrk="1" latinLnBrk="0" hangingPunct="1">
      <a:defRPr kumimoji="1" sz="2000" kern="1200">
        <a:solidFill>
          <a:schemeClr val="tx1"/>
        </a:solidFill>
        <a:latin typeface="+mn-lt"/>
        <a:ea typeface="+mn-ea"/>
        <a:cs typeface="+mn-cs"/>
      </a:defRPr>
    </a:lvl5pPr>
    <a:lvl6pPr marL="2547099" algn="l" defTabSz="1018836" rtl="0" eaLnBrk="1" latinLnBrk="0" hangingPunct="1">
      <a:defRPr kumimoji="1" sz="2000" kern="1200">
        <a:solidFill>
          <a:schemeClr val="tx1"/>
        </a:solidFill>
        <a:latin typeface="+mn-lt"/>
        <a:ea typeface="+mn-ea"/>
        <a:cs typeface="+mn-cs"/>
      </a:defRPr>
    </a:lvl6pPr>
    <a:lvl7pPr marL="3056518" algn="l" defTabSz="1018836" rtl="0" eaLnBrk="1" latinLnBrk="0" hangingPunct="1">
      <a:defRPr kumimoji="1" sz="2000" kern="1200">
        <a:solidFill>
          <a:schemeClr val="tx1"/>
        </a:solidFill>
        <a:latin typeface="+mn-lt"/>
        <a:ea typeface="+mn-ea"/>
        <a:cs typeface="+mn-cs"/>
      </a:defRPr>
    </a:lvl7pPr>
    <a:lvl8pPr marL="3565937" algn="l" defTabSz="1018836" rtl="0" eaLnBrk="1" latinLnBrk="0" hangingPunct="1">
      <a:defRPr kumimoji="1" sz="2000" kern="1200">
        <a:solidFill>
          <a:schemeClr val="tx1"/>
        </a:solidFill>
        <a:latin typeface="+mn-lt"/>
        <a:ea typeface="+mn-ea"/>
        <a:cs typeface="+mn-cs"/>
      </a:defRPr>
    </a:lvl8pPr>
    <a:lvl9pPr marL="4075358" algn="l" defTabSz="1018836" rtl="0" eaLnBrk="1" latinLnBrk="0" hangingPunct="1">
      <a:defRPr kumimoji="1"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12">
          <p15:clr>
            <a:srgbClr val="A4A3A4"/>
          </p15:clr>
        </p15:guide>
        <p15:guide id="2" pos="31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72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59" autoAdjust="0"/>
    <p:restoredTop sz="86331" autoAdjust="0"/>
  </p:normalViewPr>
  <p:slideViewPr>
    <p:cSldViewPr>
      <p:cViewPr>
        <p:scale>
          <a:sx n="70" d="100"/>
          <a:sy n="70" d="100"/>
        </p:scale>
        <p:origin x="-768" y="222"/>
      </p:cViewPr>
      <p:guideLst>
        <p:guide orient="horz" pos="2382"/>
        <p:guide pos="3289"/>
      </p:guideLst>
    </p:cSldViewPr>
  </p:slideViewPr>
  <p:outlineViewPr>
    <p:cViewPr>
      <p:scale>
        <a:sx n="33" d="100"/>
        <a:sy n="33" d="100"/>
      </p:scale>
      <p:origin x="252" y="0"/>
    </p:cViewPr>
  </p:outlineViewPr>
  <p:notesTextViewPr>
    <p:cViewPr>
      <p:scale>
        <a:sx n="1" d="1"/>
        <a:sy n="1" d="1"/>
      </p:scale>
      <p:origin x="0" y="0"/>
    </p:cViewPr>
  </p:notesTextViewPr>
  <p:sorterViewPr>
    <p:cViewPr>
      <p:scale>
        <a:sx n="100" d="100"/>
        <a:sy n="100" d="100"/>
      </p:scale>
      <p:origin x="0" y="-55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上三川町グラフ!$A$4</c:f>
              <c:strCache>
                <c:ptCount val="1"/>
                <c:pt idx="0">
                  <c:v>0～14歳</c:v>
                </c:pt>
              </c:strCache>
            </c:strRef>
          </c:tx>
          <c:invertIfNegative val="0"/>
          <c:dLbls>
            <c:showLegendKey val="0"/>
            <c:showVal val="1"/>
            <c:showCatName val="0"/>
            <c:showSerName val="0"/>
            <c:showPercent val="0"/>
            <c:showBubbleSize val="0"/>
            <c:showLeaderLines val="0"/>
          </c:dLbls>
          <c:cat>
            <c:strRef>
              <c:f>上三川町グラフ!$B$3:$H$3</c:f>
              <c:strCache>
                <c:ptCount val="7"/>
                <c:pt idx="0">
                  <c:v>2015年
（国勢調査）</c:v>
                </c:pt>
                <c:pt idx="1">
                  <c:v>2015年</c:v>
                </c:pt>
                <c:pt idx="2">
                  <c:v>2020年</c:v>
                </c:pt>
                <c:pt idx="3">
                  <c:v>2025年</c:v>
                </c:pt>
                <c:pt idx="4">
                  <c:v>2030年</c:v>
                </c:pt>
                <c:pt idx="5">
                  <c:v>2035年</c:v>
                </c:pt>
                <c:pt idx="6">
                  <c:v>2040年</c:v>
                </c:pt>
              </c:strCache>
            </c:strRef>
          </c:cat>
          <c:val>
            <c:numRef>
              <c:f>上三川町グラフ!$B$4:$H$4</c:f>
              <c:numCache>
                <c:formatCode>#,##0_);[Red]\(#,##0\)</c:formatCode>
                <c:ptCount val="7"/>
                <c:pt idx="0">
                  <c:v>4643</c:v>
                </c:pt>
                <c:pt idx="1">
                  <c:v>4823</c:v>
                </c:pt>
                <c:pt idx="2">
                  <c:v>4274</c:v>
                </c:pt>
                <c:pt idx="3">
                  <c:v>3902</c:v>
                </c:pt>
                <c:pt idx="4">
                  <c:v>3579</c:v>
                </c:pt>
                <c:pt idx="5">
                  <c:v>3363</c:v>
                </c:pt>
                <c:pt idx="6">
                  <c:v>3235</c:v>
                </c:pt>
              </c:numCache>
            </c:numRef>
          </c:val>
        </c:ser>
        <c:ser>
          <c:idx val="1"/>
          <c:order val="1"/>
          <c:tx>
            <c:strRef>
              <c:f>上三川町グラフ!$A$5</c:f>
              <c:strCache>
                <c:ptCount val="1"/>
                <c:pt idx="0">
                  <c:v>15～39歳</c:v>
                </c:pt>
              </c:strCache>
            </c:strRef>
          </c:tx>
          <c:invertIfNegative val="0"/>
          <c:dLbls>
            <c:showLegendKey val="0"/>
            <c:showVal val="1"/>
            <c:showCatName val="0"/>
            <c:showSerName val="0"/>
            <c:showPercent val="0"/>
            <c:showBubbleSize val="0"/>
            <c:showLeaderLines val="0"/>
          </c:dLbls>
          <c:cat>
            <c:strRef>
              <c:f>上三川町グラフ!$B$3:$H$3</c:f>
              <c:strCache>
                <c:ptCount val="7"/>
                <c:pt idx="0">
                  <c:v>2015年
（国勢調査）</c:v>
                </c:pt>
                <c:pt idx="1">
                  <c:v>2015年</c:v>
                </c:pt>
                <c:pt idx="2">
                  <c:v>2020年</c:v>
                </c:pt>
                <c:pt idx="3">
                  <c:v>2025年</c:v>
                </c:pt>
                <c:pt idx="4">
                  <c:v>2030年</c:v>
                </c:pt>
                <c:pt idx="5">
                  <c:v>2035年</c:v>
                </c:pt>
                <c:pt idx="6">
                  <c:v>2040年</c:v>
                </c:pt>
              </c:strCache>
            </c:strRef>
          </c:cat>
          <c:val>
            <c:numRef>
              <c:f>上三川町グラフ!$B$5:$H$5</c:f>
              <c:numCache>
                <c:formatCode>#,##0_);[Red]\(#,##0\)</c:formatCode>
                <c:ptCount val="7"/>
                <c:pt idx="0">
                  <c:v>8857</c:v>
                </c:pt>
                <c:pt idx="1">
                  <c:v>8963</c:v>
                </c:pt>
                <c:pt idx="2">
                  <c:v>8557</c:v>
                </c:pt>
                <c:pt idx="3">
                  <c:v>8155</c:v>
                </c:pt>
                <c:pt idx="4">
                  <c:v>7847</c:v>
                </c:pt>
                <c:pt idx="5">
                  <c:v>7418</c:v>
                </c:pt>
                <c:pt idx="6">
                  <c:v>6842</c:v>
                </c:pt>
              </c:numCache>
            </c:numRef>
          </c:val>
        </c:ser>
        <c:ser>
          <c:idx val="2"/>
          <c:order val="2"/>
          <c:tx>
            <c:strRef>
              <c:f>上三川町グラフ!$A$6</c:f>
              <c:strCache>
                <c:ptCount val="1"/>
                <c:pt idx="0">
                  <c:v>40～64歳</c:v>
                </c:pt>
              </c:strCache>
            </c:strRef>
          </c:tx>
          <c:invertIfNegative val="0"/>
          <c:dLbls>
            <c:showLegendKey val="0"/>
            <c:showVal val="1"/>
            <c:showCatName val="0"/>
            <c:showSerName val="0"/>
            <c:showPercent val="0"/>
            <c:showBubbleSize val="0"/>
            <c:showLeaderLines val="0"/>
          </c:dLbls>
          <c:cat>
            <c:strRef>
              <c:f>上三川町グラフ!$B$3:$H$3</c:f>
              <c:strCache>
                <c:ptCount val="7"/>
                <c:pt idx="0">
                  <c:v>2015年
（国勢調査）</c:v>
                </c:pt>
                <c:pt idx="1">
                  <c:v>2015年</c:v>
                </c:pt>
                <c:pt idx="2">
                  <c:v>2020年</c:v>
                </c:pt>
                <c:pt idx="3">
                  <c:v>2025年</c:v>
                </c:pt>
                <c:pt idx="4">
                  <c:v>2030年</c:v>
                </c:pt>
                <c:pt idx="5">
                  <c:v>2035年</c:v>
                </c:pt>
                <c:pt idx="6">
                  <c:v>2040年</c:v>
                </c:pt>
              </c:strCache>
            </c:strRef>
          </c:cat>
          <c:val>
            <c:numRef>
              <c:f>上三川町グラフ!$B$6:$H$6</c:f>
              <c:numCache>
                <c:formatCode>#,##0_);[Red]\(#,##0\)</c:formatCode>
                <c:ptCount val="7"/>
                <c:pt idx="0">
                  <c:v>11220</c:v>
                </c:pt>
                <c:pt idx="1">
                  <c:v>11247</c:v>
                </c:pt>
                <c:pt idx="2">
                  <c:v>10853</c:v>
                </c:pt>
                <c:pt idx="3">
                  <c:v>10298</c:v>
                </c:pt>
                <c:pt idx="4">
                  <c:v>9767</c:v>
                </c:pt>
                <c:pt idx="5">
                  <c:v>9216</c:v>
                </c:pt>
                <c:pt idx="6">
                  <c:v>8222</c:v>
                </c:pt>
              </c:numCache>
            </c:numRef>
          </c:val>
        </c:ser>
        <c:ser>
          <c:idx val="3"/>
          <c:order val="3"/>
          <c:tx>
            <c:strRef>
              <c:f>上三川町グラフ!$A$7</c:f>
              <c:strCache>
                <c:ptCount val="1"/>
                <c:pt idx="0">
                  <c:v>65～74歳</c:v>
                </c:pt>
              </c:strCache>
            </c:strRef>
          </c:tx>
          <c:invertIfNegative val="0"/>
          <c:dLbls>
            <c:showLegendKey val="0"/>
            <c:showVal val="1"/>
            <c:showCatName val="0"/>
            <c:showSerName val="0"/>
            <c:showPercent val="0"/>
            <c:showBubbleSize val="0"/>
            <c:showLeaderLines val="0"/>
          </c:dLbls>
          <c:cat>
            <c:strRef>
              <c:f>上三川町グラフ!$B$3:$H$3</c:f>
              <c:strCache>
                <c:ptCount val="7"/>
                <c:pt idx="0">
                  <c:v>2015年
（国勢調査）</c:v>
                </c:pt>
                <c:pt idx="1">
                  <c:v>2015年</c:v>
                </c:pt>
                <c:pt idx="2">
                  <c:v>2020年</c:v>
                </c:pt>
                <c:pt idx="3">
                  <c:v>2025年</c:v>
                </c:pt>
                <c:pt idx="4">
                  <c:v>2030年</c:v>
                </c:pt>
                <c:pt idx="5">
                  <c:v>2035年</c:v>
                </c:pt>
                <c:pt idx="6">
                  <c:v>2040年</c:v>
                </c:pt>
              </c:strCache>
            </c:strRef>
          </c:cat>
          <c:val>
            <c:numRef>
              <c:f>上三川町グラフ!$B$7:$H$7</c:f>
              <c:numCache>
                <c:formatCode>#,##0_);[Red]\(#,##0\)</c:formatCode>
                <c:ptCount val="7"/>
                <c:pt idx="0">
                  <c:v>3451</c:v>
                </c:pt>
                <c:pt idx="1">
                  <c:v>3415</c:v>
                </c:pt>
                <c:pt idx="2">
                  <c:v>4008</c:v>
                </c:pt>
                <c:pt idx="3">
                  <c:v>4036</c:v>
                </c:pt>
                <c:pt idx="4">
                  <c:v>3781</c:v>
                </c:pt>
                <c:pt idx="5">
                  <c:v>3641</c:v>
                </c:pt>
                <c:pt idx="6">
                  <c:v>4136</c:v>
                </c:pt>
              </c:numCache>
            </c:numRef>
          </c:val>
        </c:ser>
        <c:ser>
          <c:idx val="4"/>
          <c:order val="4"/>
          <c:tx>
            <c:strRef>
              <c:f>上三川町グラフ!$A$8</c:f>
              <c:strCache>
                <c:ptCount val="1"/>
                <c:pt idx="0">
                  <c:v>75歳以上</c:v>
                </c:pt>
              </c:strCache>
            </c:strRef>
          </c:tx>
          <c:invertIfNegative val="0"/>
          <c:dLbls>
            <c:showLegendKey val="0"/>
            <c:showVal val="1"/>
            <c:showCatName val="0"/>
            <c:showSerName val="0"/>
            <c:showPercent val="0"/>
            <c:showBubbleSize val="0"/>
            <c:showLeaderLines val="0"/>
          </c:dLbls>
          <c:cat>
            <c:strRef>
              <c:f>上三川町グラフ!$B$3:$H$3</c:f>
              <c:strCache>
                <c:ptCount val="7"/>
                <c:pt idx="0">
                  <c:v>2015年
（国勢調査）</c:v>
                </c:pt>
                <c:pt idx="1">
                  <c:v>2015年</c:v>
                </c:pt>
                <c:pt idx="2">
                  <c:v>2020年</c:v>
                </c:pt>
                <c:pt idx="3">
                  <c:v>2025年</c:v>
                </c:pt>
                <c:pt idx="4">
                  <c:v>2030年</c:v>
                </c:pt>
                <c:pt idx="5">
                  <c:v>2035年</c:v>
                </c:pt>
                <c:pt idx="6">
                  <c:v>2040年</c:v>
                </c:pt>
              </c:strCache>
            </c:strRef>
          </c:cat>
          <c:val>
            <c:numRef>
              <c:f>上三川町グラフ!$B$8:$H$8</c:f>
              <c:numCache>
                <c:formatCode>#,##0_);[Red]\(#,##0\)</c:formatCode>
                <c:ptCount val="7"/>
                <c:pt idx="0">
                  <c:v>2875</c:v>
                </c:pt>
                <c:pt idx="1">
                  <c:v>3008</c:v>
                </c:pt>
                <c:pt idx="2">
                  <c:v>3432</c:v>
                </c:pt>
                <c:pt idx="3">
                  <c:v>4170</c:v>
                </c:pt>
                <c:pt idx="4">
                  <c:v>4891</c:v>
                </c:pt>
                <c:pt idx="5">
                  <c:v>5359</c:v>
                </c:pt>
                <c:pt idx="6">
                  <c:v>5511</c:v>
                </c:pt>
              </c:numCache>
            </c:numRef>
          </c:val>
        </c:ser>
        <c:dLbls>
          <c:showLegendKey val="0"/>
          <c:showVal val="0"/>
          <c:showCatName val="0"/>
          <c:showSerName val="0"/>
          <c:showPercent val="0"/>
          <c:showBubbleSize val="0"/>
        </c:dLbls>
        <c:gapWidth val="150"/>
        <c:overlap val="100"/>
        <c:axId val="115213440"/>
        <c:axId val="115214976"/>
      </c:barChart>
      <c:catAx>
        <c:axId val="115213440"/>
        <c:scaling>
          <c:orientation val="minMax"/>
        </c:scaling>
        <c:delete val="0"/>
        <c:axPos val="b"/>
        <c:majorTickMark val="out"/>
        <c:minorTickMark val="none"/>
        <c:tickLblPos val="nextTo"/>
        <c:txPr>
          <a:bodyPr/>
          <a:lstStyle/>
          <a:p>
            <a:pPr>
              <a:defRPr sz="800" baseline="0"/>
            </a:pPr>
            <a:endParaRPr lang="ja-JP"/>
          </a:p>
        </c:txPr>
        <c:crossAx val="115214976"/>
        <c:crosses val="autoZero"/>
        <c:auto val="1"/>
        <c:lblAlgn val="ctr"/>
        <c:lblOffset val="100"/>
        <c:noMultiLvlLbl val="0"/>
      </c:catAx>
      <c:valAx>
        <c:axId val="115214976"/>
        <c:scaling>
          <c:orientation val="minMax"/>
        </c:scaling>
        <c:delete val="0"/>
        <c:axPos val="l"/>
        <c:majorGridlines/>
        <c:numFmt formatCode="#,##0_);[Red]\(#,##0\)" sourceLinked="1"/>
        <c:majorTickMark val="out"/>
        <c:minorTickMark val="none"/>
        <c:tickLblPos val="nextTo"/>
        <c:crossAx val="11521344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和光市グラフ!$A$28</c:f>
              <c:strCache>
                <c:ptCount val="1"/>
                <c:pt idx="0">
                  <c:v>医療：全国平均</c:v>
                </c:pt>
              </c:strCache>
            </c:strRef>
          </c:tx>
          <c:spPr>
            <a:ln>
              <a:solidFill>
                <a:srgbClr val="002060"/>
              </a:solidFill>
            </a:ln>
          </c:spPr>
          <c:marker>
            <c:symbol val="none"/>
          </c:marker>
          <c:dLbls>
            <c:dLbl>
              <c:idx val="1"/>
              <c:delete val="1"/>
            </c:dLbl>
            <c:dLbl>
              <c:idx val="2"/>
              <c:layout>
                <c:manualLayout>
                  <c:x val="0"/>
                  <c:y val="1.6299918500407497E-2"/>
                </c:manualLayout>
              </c:layout>
              <c:showLegendKey val="0"/>
              <c:showVal val="1"/>
              <c:showCatName val="0"/>
              <c:showSerName val="0"/>
              <c:showPercent val="0"/>
              <c:showBubbleSize val="0"/>
            </c:dLbl>
            <c:dLbl>
              <c:idx val="3"/>
              <c:layout>
                <c:manualLayout>
                  <c:x val="4.9658606853200558E-3"/>
                  <c:y val="-1.3039934800325998E-2"/>
                </c:manualLayout>
              </c:layout>
              <c:showLegendKey val="0"/>
              <c:showVal val="1"/>
              <c:showCatName val="0"/>
              <c:showSerName val="0"/>
              <c:showPercent val="0"/>
              <c:showBubbleSize val="0"/>
            </c:dLbl>
            <c:dLbl>
              <c:idx val="4"/>
              <c:layout>
                <c:manualLayout>
                  <c:x val="0"/>
                  <c:y val="-1.3039934800325998E-2"/>
                </c:manualLayout>
              </c:layout>
              <c:showLegendKey val="0"/>
              <c:showVal val="1"/>
              <c:showCatName val="0"/>
              <c:showSerName val="0"/>
              <c:showPercent val="0"/>
              <c:showBubbleSize val="0"/>
            </c:dLbl>
            <c:dLbl>
              <c:idx val="5"/>
              <c:layout>
                <c:manualLayout>
                  <c:x val="0"/>
                  <c:y val="-1.30399348003259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和光市グラフ!$B$27:$H$27</c:f>
              <c:strCache>
                <c:ptCount val="7"/>
                <c:pt idx="0">
                  <c:v>2015年
（国勢調査）</c:v>
                </c:pt>
                <c:pt idx="1">
                  <c:v>2015年</c:v>
                </c:pt>
                <c:pt idx="2">
                  <c:v>2020年</c:v>
                </c:pt>
                <c:pt idx="3">
                  <c:v>2025年</c:v>
                </c:pt>
                <c:pt idx="4">
                  <c:v>2030年</c:v>
                </c:pt>
                <c:pt idx="5">
                  <c:v>2035年</c:v>
                </c:pt>
                <c:pt idx="6">
                  <c:v>2040年</c:v>
                </c:pt>
              </c:strCache>
            </c:strRef>
          </c:cat>
          <c:val>
            <c:numRef>
              <c:f>和光市グラフ!$B$28:$H$28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和光市グラフ!$A$29</c:f>
              <c:strCache>
                <c:ptCount val="1"/>
                <c:pt idx="0">
                  <c:v>介護：全国平均</c:v>
                </c:pt>
              </c:strCache>
            </c:strRef>
          </c:tx>
          <c:spPr>
            <a:ln>
              <a:solidFill>
                <a:srgbClr val="FF0000"/>
              </a:solidFill>
            </a:ln>
          </c:spPr>
          <c:marker>
            <c:symbol val="none"/>
          </c:marker>
          <c:dLbls>
            <c:dLbl>
              <c:idx val="1"/>
              <c:layout>
                <c:manualLayout>
                  <c:x val="-2.4829303426600276E-2"/>
                  <c:y val="2.28198859005704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和光市グラフ!$B$27:$H$27</c:f>
              <c:strCache>
                <c:ptCount val="7"/>
                <c:pt idx="0">
                  <c:v>2015年
（国勢調査）</c:v>
                </c:pt>
                <c:pt idx="1">
                  <c:v>2015年</c:v>
                </c:pt>
                <c:pt idx="2">
                  <c:v>2020年</c:v>
                </c:pt>
                <c:pt idx="3">
                  <c:v>2025年</c:v>
                </c:pt>
                <c:pt idx="4">
                  <c:v>2030年</c:v>
                </c:pt>
                <c:pt idx="5">
                  <c:v>2035年</c:v>
                </c:pt>
                <c:pt idx="6">
                  <c:v>2040年</c:v>
                </c:pt>
              </c:strCache>
            </c:strRef>
          </c:cat>
          <c:val>
            <c:numRef>
              <c:f>和光市グラフ!$B$29:$H$29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和光市グラフ!$A$30</c:f>
              <c:strCache>
                <c:ptCount val="1"/>
                <c:pt idx="0">
                  <c:v>医療：和光市</c:v>
                </c:pt>
              </c:strCache>
            </c:strRef>
          </c:tx>
          <c:spPr>
            <a:ln>
              <a:solidFill>
                <a:srgbClr val="00B0F0"/>
              </a:solidFill>
            </a:ln>
          </c:spPr>
          <c:marker>
            <c:symbol val="none"/>
          </c:marker>
          <c:dLbls>
            <c:dLbl>
              <c:idx val="1"/>
              <c:layout>
                <c:manualLayout>
                  <c:x val="-2.234637308394025E-2"/>
                  <c:y val="0"/>
                </c:manualLayout>
              </c:layout>
              <c:showLegendKey val="0"/>
              <c:showVal val="1"/>
              <c:showCatName val="0"/>
              <c:showSerName val="0"/>
              <c:showPercent val="0"/>
              <c:showBubbleSize val="0"/>
            </c:dLbl>
            <c:dLbl>
              <c:idx val="2"/>
              <c:layout>
                <c:manualLayout>
                  <c:x val="2.4829303426600279E-3"/>
                  <c:y val="2.6079869600651995E-2"/>
                </c:manualLayout>
              </c:layout>
              <c:showLegendKey val="0"/>
              <c:showVal val="1"/>
              <c:showCatName val="0"/>
              <c:showSerName val="0"/>
              <c:showPercent val="0"/>
              <c:showBubbleSize val="0"/>
            </c:dLbl>
            <c:dLbl>
              <c:idx val="3"/>
              <c:layout>
                <c:manualLayout>
                  <c:x val="4.9658606853200558E-3"/>
                  <c:y val="-1.9559902200488997E-2"/>
                </c:manualLayout>
              </c:layout>
              <c:showLegendKey val="0"/>
              <c:showVal val="1"/>
              <c:showCatName val="0"/>
              <c:showSerName val="0"/>
              <c:showPercent val="0"/>
              <c:showBubbleSize val="0"/>
            </c:dLbl>
            <c:dLbl>
              <c:idx val="5"/>
              <c:layout>
                <c:manualLayout>
                  <c:x val="0"/>
                  <c:y val="1.955990220048905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和光市グラフ!$B$27:$H$27</c:f>
              <c:strCache>
                <c:ptCount val="7"/>
                <c:pt idx="0">
                  <c:v>2015年
（国勢調査）</c:v>
                </c:pt>
                <c:pt idx="1">
                  <c:v>2015年</c:v>
                </c:pt>
                <c:pt idx="2">
                  <c:v>2020年</c:v>
                </c:pt>
                <c:pt idx="3">
                  <c:v>2025年</c:v>
                </c:pt>
                <c:pt idx="4">
                  <c:v>2030年</c:v>
                </c:pt>
                <c:pt idx="5">
                  <c:v>2035年</c:v>
                </c:pt>
                <c:pt idx="6">
                  <c:v>2040年</c:v>
                </c:pt>
              </c:strCache>
            </c:strRef>
          </c:cat>
          <c:val>
            <c:numRef>
              <c:f>和光市グラフ!$B$30:$H$30</c:f>
              <c:numCache>
                <c:formatCode>0.00_);[Red]\(0.00\)</c:formatCode>
                <c:ptCount val="7"/>
                <c:pt idx="0">
                  <c:v>1</c:v>
                </c:pt>
                <c:pt idx="1">
                  <c:v>1.0410573593060974</c:v>
                </c:pt>
                <c:pt idx="2">
                  <c:v>1.126006996373589</c:v>
                </c:pt>
                <c:pt idx="3">
                  <c:v>1.1989058986586592</c:v>
                </c:pt>
                <c:pt idx="4">
                  <c:v>1.2486475270815145</c:v>
                </c:pt>
                <c:pt idx="5">
                  <c:v>1.2935364558623479</c:v>
                </c:pt>
                <c:pt idx="6">
                  <c:v>1.3578933012229082</c:v>
                </c:pt>
              </c:numCache>
            </c:numRef>
          </c:val>
          <c:smooth val="0"/>
        </c:ser>
        <c:ser>
          <c:idx val="3"/>
          <c:order val="3"/>
          <c:tx>
            <c:strRef>
              <c:f>和光市グラフ!$A$31</c:f>
              <c:strCache>
                <c:ptCount val="1"/>
                <c:pt idx="0">
                  <c:v>介護：和光市</c:v>
                </c:pt>
              </c:strCache>
            </c:strRef>
          </c:tx>
          <c:spPr>
            <a:ln>
              <a:solidFill>
                <a:srgbClr val="FF66FF"/>
              </a:solidFill>
            </a:ln>
          </c:spPr>
          <c:marker>
            <c:symbol val="none"/>
          </c:marker>
          <c:dLbls>
            <c:dLbl>
              <c:idx val="1"/>
              <c:layout>
                <c:manualLayout>
                  <c:x val="-2.9795164111920333E-2"/>
                  <c:y val="-2.9339853300733496E-2"/>
                </c:manualLayout>
              </c:layout>
              <c:showLegendKey val="0"/>
              <c:showVal val="1"/>
              <c:showCatName val="0"/>
              <c:showSerName val="0"/>
              <c:showPercent val="0"/>
              <c:showBubbleSize val="0"/>
            </c:dLbl>
            <c:dLbl>
              <c:idx val="2"/>
              <c:layout>
                <c:manualLayout>
                  <c:x val="-4.9658606853200558E-3"/>
                  <c:y val="-1.9560415583748911E-2"/>
                </c:manualLayout>
              </c:layout>
              <c:showLegendKey val="0"/>
              <c:showVal val="1"/>
              <c:showCatName val="0"/>
              <c:showSerName val="0"/>
              <c:showPercent val="0"/>
              <c:showBubbleSize val="0"/>
            </c:dLbl>
            <c:dLbl>
              <c:idx val="3"/>
              <c:layout>
                <c:manualLayout>
                  <c:x val="2.4829303426600279E-3"/>
                  <c:y val="3.2599837000814993E-2"/>
                </c:manualLayout>
              </c:layout>
              <c:showLegendKey val="0"/>
              <c:showVal val="1"/>
              <c:showCatName val="0"/>
              <c:showSerName val="0"/>
              <c:showPercent val="0"/>
              <c:showBubbleSize val="0"/>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和光市グラフ!$B$27:$H$27</c:f>
              <c:strCache>
                <c:ptCount val="7"/>
                <c:pt idx="0">
                  <c:v>2015年
（国勢調査）</c:v>
                </c:pt>
                <c:pt idx="1">
                  <c:v>2015年</c:v>
                </c:pt>
                <c:pt idx="2">
                  <c:v>2020年</c:v>
                </c:pt>
                <c:pt idx="3">
                  <c:v>2025年</c:v>
                </c:pt>
                <c:pt idx="4">
                  <c:v>2030年</c:v>
                </c:pt>
                <c:pt idx="5">
                  <c:v>2035年</c:v>
                </c:pt>
                <c:pt idx="6">
                  <c:v>2040年</c:v>
                </c:pt>
              </c:strCache>
            </c:strRef>
          </c:cat>
          <c:val>
            <c:numRef>
              <c:f>和光市グラフ!$B$31:$H$31</c:f>
              <c:numCache>
                <c:formatCode>0.00_ </c:formatCode>
                <c:ptCount val="7"/>
                <c:pt idx="0">
                  <c:v>1</c:v>
                </c:pt>
                <c:pt idx="1">
                  <c:v>1.0585092487543879</c:v>
                </c:pt>
                <c:pt idx="2">
                  <c:v>1.2760647421815232</c:v>
                </c:pt>
                <c:pt idx="3">
                  <c:v>1.5346449745669288</c:v>
                </c:pt>
                <c:pt idx="4">
                  <c:v>1.6542142313499681</c:v>
                </c:pt>
                <c:pt idx="5">
                  <c:v>1.7158689361119479</c:v>
                </c:pt>
                <c:pt idx="6">
                  <c:v>1.8824790156892828</c:v>
                </c:pt>
              </c:numCache>
            </c:numRef>
          </c:val>
          <c:smooth val="0"/>
        </c:ser>
        <c:dLbls>
          <c:showLegendKey val="0"/>
          <c:showVal val="0"/>
          <c:showCatName val="0"/>
          <c:showSerName val="0"/>
          <c:showPercent val="0"/>
          <c:showBubbleSize val="0"/>
        </c:dLbls>
        <c:marker val="1"/>
        <c:smooth val="0"/>
        <c:axId val="172505728"/>
        <c:axId val="172519808"/>
      </c:lineChart>
      <c:catAx>
        <c:axId val="172505728"/>
        <c:scaling>
          <c:orientation val="minMax"/>
        </c:scaling>
        <c:delete val="0"/>
        <c:axPos val="b"/>
        <c:majorTickMark val="out"/>
        <c:minorTickMark val="none"/>
        <c:tickLblPos val="nextTo"/>
        <c:txPr>
          <a:bodyPr/>
          <a:lstStyle/>
          <a:p>
            <a:pPr>
              <a:defRPr sz="800"/>
            </a:pPr>
            <a:endParaRPr lang="ja-JP"/>
          </a:p>
        </c:txPr>
        <c:crossAx val="172519808"/>
        <c:crosses val="autoZero"/>
        <c:auto val="1"/>
        <c:lblAlgn val="ctr"/>
        <c:lblOffset val="100"/>
        <c:noMultiLvlLbl val="0"/>
      </c:catAx>
      <c:valAx>
        <c:axId val="172519808"/>
        <c:scaling>
          <c:orientation val="minMax"/>
          <c:max val="2"/>
          <c:min val="0.8"/>
        </c:scaling>
        <c:delete val="0"/>
        <c:axPos val="l"/>
        <c:majorGridlines/>
        <c:numFmt formatCode="0.00_ " sourceLinked="1"/>
        <c:majorTickMark val="out"/>
        <c:minorTickMark val="none"/>
        <c:tickLblPos val="nextTo"/>
        <c:crossAx val="172505728"/>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egendEntry>
        <c:idx val="3"/>
        <c:txPr>
          <a:bodyPr/>
          <a:lstStyle/>
          <a:p>
            <a:pPr>
              <a:defRPr baseline="0">
                <a:ea typeface="ＭＳ Ｐゴシック" panose="020B0600070205080204" pitchFamily="50" charset="-128"/>
              </a:defRPr>
            </a:pPr>
            <a:endParaRPr lang="ja-JP"/>
          </a:p>
        </c:txPr>
      </c:legendEntry>
      <c:layout>
        <c:manualLayout>
          <c:xMode val="edge"/>
          <c:yMode val="edge"/>
          <c:x val="0"/>
          <c:y val="0.88264257000531843"/>
          <c:w val="1"/>
          <c:h val="0.11301003022543943"/>
        </c:manualLayou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あきる野市グラフ!$A$4</c:f>
              <c:strCache>
                <c:ptCount val="1"/>
                <c:pt idx="0">
                  <c:v>0～14歳</c:v>
                </c:pt>
              </c:strCache>
            </c:strRef>
          </c:tx>
          <c:invertIfNegative val="0"/>
          <c:dLbls>
            <c:showLegendKey val="0"/>
            <c:showVal val="1"/>
            <c:showCatName val="0"/>
            <c:showSerName val="0"/>
            <c:showPercent val="0"/>
            <c:showBubbleSize val="0"/>
            <c:showLeaderLines val="0"/>
          </c:dLbls>
          <c:cat>
            <c:strRef>
              <c:f>あきる野市グラフ!$B$3:$H$3</c:f>
              <c:strCache>
                <c:ptCount val="7"/>
                <c:pt idx="0">
                  <c:v>2015年
（国勢調査）</c:v>
                </c:pt>
                <c:pt idx="1">
                  <c:v>2015年</c:v>
                </c:pt>
                <c:pt idx="2">
                  <c:v>2020年</c:v>
                </c:pt>
                <c:pt idx="3">
                  <c:v>2025年</c:v>
                </c:pt>
                <c:pt idx="4">
                  <c:v>2030年</c:v>
                </c:pt>
                <c:pt idx="5">
                  <c:v>2035年</c:v>
                </c:pt>
                <c:pt idx="6">
                  <c:v>2040年</c:v>
                </c:pt>
              </c:strCache>
            </c:strRef>
          </c:cat>
          <c:val>
            <c:numRef>
              <c:f>あきる野市グラフ!$B$4:$H$4</c:f>
              <c:numCache>
                <c:formatCode>#,##0_);[Red]\(#,##0\)</c:formatCode>
                <c:ptCount val="7"/>
                <c:pt idx="0">
                  <c:v>10807</c:v>
                </c:pt>
                <c:pt idx="1">
                  <c:v>10724</c:v>
                </c:pt>
                <c:pt idx="2">
                  <c:v>9847</c:v>
                </c:pt>
                <c:pt idx="3">
                  <c:v>8977</c:v>
                </c:pt>
                <c:pt idx="4">
                  <c:v>8211</c:v>
                </c:pt>
                <c:pt idx="5">
                  <c:v>7823</c:v>
                </c:pt>
                <c:pt idx="6">
                  <c:v>7590</c:v>
                </c:pt>
              </c:numCache>
            </c:numRef>
          </c:val>
        </c:ser>
        <c:ser>
          <c:idx val="1"/>
          <c:order val="1"/>
          <c:tx>
            <c:strRef>
              <c:f>あきる野市グラフ!$A$5</c:f>
              <c:strCache>
                <c:ptCount val="1"/>
                <c:pt idx="0">
                  <c:v>15～39歳</c:v>
                </c:pt>
              </c:strCache>
            </c:strRef>
          </c:tx>
          <c:invertIfNegative val="0"/>
          <c:dLbls>
            <c:showLegendKey val="0"/>
            <c:showVal val="1"/>
            <c:showCatName val="0"/>
            <c:showSerName val="0"/>
            <c:showPercent val="0"/>
            <c:showBubbleSize val="0"/>
            <c:showLeaderLines val="0"/>
          </c:dLbls>
          <c:cat>
            <c:strRef>
              <c:f>あきる野市グラフ!$B$3:$H$3</c:f>
              <c:strCache>
                <c:ptCount val="7"/>
                <c:pt idx="0">
                  <c:v>2015年
（国勢調査）</c:v>
                </c:pt>
                <c:pt idx="1">
                  <c:v>2015年</c:v>
                </c:pt>
                <c:pt idx="2">
                  <c:v>2020年</c:v>
                </c:pt>
                <c:pt idx="3">
                  <c:v>2025年</c:v>
                </c:pt>
                <c:pt idx="4">
                  <c:v>2030年</c:v>
                </c:pt>
                <c:pt idx="5">
                  <c:v>2035年</c:v>
                </c:pt>
                <c:pt idx="6">
                  <c:v>2040年</c:v>
                </c:pt>
              </c:strCache>
            </c:strRef>
          </c:cat>
          <c:val>
            <c:numRef>
              <c:f>あきる野市グラフ!$B$5:$H$5</c:f>
              <c:numCache>
                <c:formatCode>#,##0_);[Red]\(#,##0\)</c:formatCode>
                <c:ptCount val="7"/>
                <c:pt idx="0">
                  <c:v>20434</c:v>
                </c:pt>
                <c:pt idx="1">
                  <c:v>20774</c:v>
                </c:pt>
                <c:pt idx="2">
                  <c:v>19668</c:v>
                </c:pt>
                <c:pt idx="3">
                  <c:v>19147</c:v>
                </c:pt>
                <c:pt idx="4">
                  <c:v>18595</c:v>
                </c:pt>
                <c:pt idx="5">
                  <c:v>17591</c:v>
                </c:pt>
                <c:pt idx="6">
                  <c:v>16224</c:v>
                </c:pt>
              </c:numCache>
            </c:numRef>
          </c:val>
        </c:ser>
        <c:ser>
          <c:idx val="2"/>
          <c:order val="2"/>
          <c:tx>
            <c:strRef>
              <c:f>あきる野市グラフ!$A$6</c:f>
              <c:strCache>
                <c:ptCount val="1"/>
                <c:pt idx="0">
                  <c:v>40～64歳</c:v>
                </c:pt>
              </c:strCache>
            </c:strRef>
          </c:tx>
          <c:invertIfNegative val="0"/>
          <c:dLbls>
            <c:showLegendKey val="0"/>
            <c:showVal val="1"/>
            <c:showCatName val="0"/>
            <c:showSerName val="0"/>
            <c:showPercent val="0"/>
            <c:showBubbleSize val="0"/>
            <c:showLeaderLines val="0"/>
          </c:dLbls>
          <c:cat>
            <c:strRef>
              <c:f>あきる野市グラフ!$B$3:$H$3</c:f>
              <c:strCache>
                <c:ptCount val="7"/>
                <c:pt idx="0">
                  <c:v>2015年
（国勢調査）</c:v>
                </c:pt>
                <c:pt idx="1">
                  <c:v>2015年</c:v>
                </c:pt>
                <c:pt idx="2">
                  <c:v>2020年</c:v>
                </c:pt>
                <c:pt idx="3">
                  <c:v>2025年</c:v>
                </c:pt>
                <c:pt idx="4">
                  <c:v>2030年</c:v>
                </c:pt>
                <c:pt idx="5">
                  <c:v>2035年</c:v>
                </c:pt>
                <c:pt idx="6">
                  <c:v>2040年</c:v>
                </c:pt>
              </c:strCache>
            </c:strRef>
          </c:cat>
          <c:val>
            <c:numRef>
              <c:f>あきる野市グラフ!$B$6:$H$6</c:f>
              <c:numCache>
                <c:formatCode>#,##0_);[Red]\(#,##0\)</c:formatCode>
                <c:ptCount val="7"/>
                <c:pt idx="0">
                  <c:v>27016</c:v>
                </c:pt>
                <c:pt idx="1">
                  <c:v>26756</c:v>
                </c:pt>
                <c:pt idx="2">
                  <c:v>26296</c:v>
                </c:pt>
                <c:pt idx="3">
                  <c:v>25713</c:v>
                </c:pt>
                <c:pt idx="4">
                  <c:v>24664</c:v>
                </c:pt>
                <c:pt idx="5">
                  <c:v>22826</c:v>
                </c:pt>
                <c:pt idx="6">
                  <c:v>20570</c:v>
                </c:pt>
              </c:numCache>
            </c:numRef>
          </c:val>
        </c:ser>
        <c:ser>
          <c:idx val="3"/>
          <c:order val="3"/>
          <c:tx>
            <c:strRef>
              <c:f>あきる野市グラフ!$A$7</c:f>
              <c:strCache>
                <c:ptCount val="1"/>
                <c:pt idx="0">
                  <c:v>65～74歳</c:v>
                </c:pt>
              </c:strCache>
            </c:strRef>
          </c:tx>
          <c:invertIfNegative val="0"/>
          <c:dLbls>
            <c:showLegendKey val="0"/>
            <c:showVal val="1"/>
            <c:showCatName val="0"/>
            <c:showSerName val="0"/>
            <c:showPercent val="0"/>
            <c:showBubbleSize val="0"/>
            <c:showLeaderLines val="0"/>
          </c:dLbls>
          <c:cat>
            <c:strRef>
              <c:f>あきる野市グラフ!$B$3:$H$3</c:f>
              <c:strCache>
                <c:ptCount val="7"/>
                <c:pt idx="0">
                  <c:v>2015年
（国勢調査）</c:v>
                </c:pt>
                <c:pt idx="1">
                  <c:v>2015年</c:v>
                </c:pt>
                <c:pt idx="2">
                  <c:v>2020年</c:v>
                </c:pt>
                <c:pt idx="3">
                  <c:v>2025年</c:v>
                </c:pt>
                <c:pt idx="4">
                  <c:v>2030年</c:v>
                </c:pt>
                <c:pt idx="5">
                  <c:v>2035年</c:v>
                </c:pt>
                <c:pt idx="6">
                  <c:v>2040年</c:v>
                </c:pt>
              </c:strCache>
            </c:strRef>
          </c:cat>
          <c:val>
            <c:numRef>
              <c:f>あきる野市グラフ!$B$7:$H$7</c:f>
              <c:numCache>
                <c:formatCode>#,##0_);[Red]\(#,##0\)</c:formatCode>
                <c:ptCount val="7"/>
                <c:pt idx="0">
                  <c:v>12198</c:v>
                </c:pt>
                <c:pt idx="1">
                  <c:v>12141</c:v>
                </c:pt>
                <c:pt idx="2">
                  <c:v>11051</c:v>
                </c:pt>
                <c:pt idx="3">
                  <c:v>9107</c:v>
                </c:pt>
                <c:pt idx="4">
                  <c:v>8764</c:v>
                </c:pt>
                <c:pt idx="5">
                  <c:v>9890</c:v>
                </c:pt>
                <c:pt idx="6">
                  <c:v>11238</c:v>
                </c:pt>
              </c:numCache>
            </c:numRef>
          </c:val>
        </c:ser>
        <c:ser>
          <c:idx val="4"/>
          <c:order val="4"/>
          <c:tx>
            <c:strRef>
              <c:f>あきる野市グラフ!$A$8</c:f>
              <c:strCache>
                <c:ptCount val="1"/>
                <c:pt idx="0">
                  <c:v>75歳以上</c:v>
                </c:pt>
              </c:strCache>
            </c:strRef>
          </c:tx>
          <c:invertIfNegative val="0"/>
          <c:dLbls>
            <c:showLegendKey val="0"/>
            <c:showVal val="1"/>
            <c:showCatName val="0"/>
            <c:showSerName val="0"/>
            <c:showPercent val="0"/>
            <c:showBubbleSize val="0"/>
            <c:showLeaderLines val="0"/>
          </c:dLbls>
          <c:cat>
            <c:strRef>
              <c:f>あきる野市グラフ!$B$3:$H$3</c:f>
              <c:strCache>
                <c:ptCount val="7"/>
                <c:pt idx="0">
                  <c:v>2015年
（国勢調査）</c:v>
                </c:pt>
                <c:pt idx="1">
                  <c:v>2015年</c:v>
                </c:pt>
                <c:pt idx="2">
                  <c:v>2020年</c:v>
                </c:pt>
                <c:pt idx="3">
                  <c:v>2025年</c:v>
                </c:pt>
                <c:pt idx="4">
                  <c:v>2030年</c:v>
                </c:pt>
                <c:pt idx="5">
                  <c:v>2035年</c:v>
                </c:pt>
                <c:pt idx="6">
                  <c:v>2040年</c:v>
                </c:pt>
              </c:strCache>
            </c:strRef>
          </c:cat>
          <c:val>
            <c:numRef>
              <c:f>あきる野市グラフ!$B$8:$H$8</c:f>
              <c:numCache>
                <c:formatCode>#,##0_);[Red]\(#,##0\)</c:formatCode>
                <c:ptCount val="7"/>
                <c:pt idx="0">
                  <c:v>10499</c:v>
                </c:pt>
                <c:pt idx="1">
                  <c:v>10123</c:v>
                </c:pt>
                <c:pt idx="2">
                  <c:v>12308</c:v>
                </c:pt>
                <c:pt idx="3">
                  <c:v>14194</c:v>
                </c:pt>
                <c:pt idx="4">
                  <c:v>14398</c:v>
                </c:pt>
                <c:pt idx="5">
                  <c:v>13729</c:v>
                </c:pt>
                <c:pt idx="6">
                  <c:v>13390</c:v>
                </c:pt>
              </c:numCache>
            </c:numRef>
          </c:val>
        </c:ser>
        <c:dLbls>
          <c:showLegendKey val="0"/>
          <c:showVal val="0"/>
          <c:showCatName val="0"/>
          <c:showSerName val="0"/>
          <c:showPercent val="0"/>
          <c:showBubbleSize val="0"/>
        </c:dLbls>
        <c:gapWidth val="150"/>
        <c:overlap val="100"/>
        <c:axId val="34902016"/>
        <c:axId val="34903552"/>
      </c:barChart>
      <c:catAx>
        <c:axId val="34902016"/>
        <c:scaling>
          <c:orientation val="minMax"/>
        </c:scaling>
        <c:delete val="0"/>
        <c:axPos val="b"/>
        <c:majorTickMark val="out"/>
        <c:minorTickMark val="none"/>
        <c:tickLblPos val="nextTo"/>
        <c:txPr>
          <a:bodyPr/>
          <a:lstStyle/>
          <a:p>
            <a:pPr>
              <a:defRPr sz="800" baseline="0"/>
            </a:pPr>
            <a:endParaRPr lang="ja-JP"/>
          </a:p>
        </c:txPr>
        <c:crossAx val="34903552"/>
        <c:crosses val="autoZero"/>
        <c:auto val="1"/>
        <c:lblAlgn val="ctr"/>
        <c:lblOffset val="100"/>
        <c:noMultiLvlLbl val="0"/>
      </c:catAx>
      <c:valAx>
        <c:axId val="34903552"/>
        <c:scaling>
          <c:orientation val="minMax"/>
        </c:scaling>
        <c:delete val="0"/>
        <c:axPos val="l"/>
        <c:majorGridlines/>
        <c:numFmt formatCode="#,##0_);[Red]\(#,##0\)" sourceLinked="1"/>
        <c:majorTickMark val="out"/>
        <c:minorTickMark val="none"/>
        <c:tickLblPos val="nextTo"/>
        <c:crossAx val="34902016"/>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あきる野市グラフ!$A$28</c:f>
              <c:strCache>
                <c:ptCount val="1"/>
                <c:pt idx="0">
                  <c:v>医療：全国平均</c:v>
                </c:pt>
              </c:strCache>
            </c:strRef>
          </c:tx>
          <c:spPr>
            <a:ln>
              <a:solidFill>
                <a:srgbClr val="002060"/>
              </a:solidFill>
            </a:ln>
          </c:spPr>
          <c:marker>
            <c:symbol val="none"/>
          </c:marker>
          <c:dLbls>
            <c:dLbl>
              <c:idx val="1"/>
              <c:delete val="1"/>
            </c:dLbl>
            <c:dLbl>
              <c:idx val="3"/>
              <c:layout>
                <c:manualLayout>
                  <c:x val="4.9658606853200558E-3"/>
                  <c:y val="-3.25998370008149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あきる野市グラフ!$B$27:$H$27</c:f>
              <c:strCache>
                <c:ptCount val="7"/>
                <c:pt idx="0">
                  <c:v>2015年
（国勢調査）</c:v>
                </c:pt>
                <c:pt idx="1">
                  <c:v>2015年</c:v>
                </c:pt>
                <c:pt idx="2">
                  <c:v>2020年</c:v>
                </c:pt>
                <c:pt idx="3">
                  <c:v>2025年</c:v>
                </c:pt>
                <c:pt idx="4">
                  <c:v>2030年</c:v>
                </c:pt>
                <c:pt idx="5">
                  <c:v>2035年</c:v>
                </c:pt>
                <c:pt idx="6">
                  <c:v>2040年</c:v>
                </c:pt>
              </c:strCache>
            </c:strRef>
          </c:cat>
          <c:val>
            <c:numRef>
              <c:f>あきる野市グラフ!$B$28:$H$28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あきる野市グラフ!$A$29</c:f>
              <c:strCache>
                <c:ptCount val="1"/>
                <c:pt idx="0">
                  <c:v>介護：全国平均</c:v>
                </c:pt>
              </c:strCache>
            </c:strRef>
          </c:tx>
          <c:spPr>
            <a:ln>
              <a:solidFill>
                <a:srgbClr val="FF0000"/>
              </a:solidFill>
            </a:ln>
          </c:spPr>
          <c:marker>
            <c:symbol val="none"/>
          </c:marker>
          <c:dLbls>
            <c:dLbl>
              <c:idx val="1"/>
              <c:layout>
                <c:manualLayout>
                  <c:x val="-3.227809445458036E-2"/>
                  <c:y val="-2.28198859005704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あきる野市グラフ!$B$27:$H$27</c:f>
              <c:strCache>
                <c:ptCount val="7"/>
                <c:pt idx="0">
                  <c:v>2015年
（国勢調査）</c:v>
                </c:pt>
                <c:pt idx="1">
                  <c:v>2015年</c:v>
                </c:pt>
                <c:pt idx="2">
                  <c:v>2020年</c:v>
                </c:pt>
                <c:pt idx="3">
                  <c:v>2025年</c:v>
                </c:pt>
                <c:pt idx="4">
                  <c:v>2030年</c:v>
                </c:pt>
                <c:pt idx="5">
                  <c:v>2035年</c:v>
                </c:pt>
                <c:pt idx="6">
                  <c:v>2040年</c:v>
                </c:pt>
              </c:strCache>
            </c:strRef>
          </c:cat>
          <c:val>
            <c:numRef>
              <c:f>あきる野市グラフ!$B$29:$H$29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あきる野市グラフ!$A$30</c:f>
              <c:strCache>
                <c:ptCount val="1"/>
                <c:pt idx="0">
                  <c:v>医療：あきる野市</c:v>
                </c:pt>
              </c:strCache>
            </c:strRef>
          </c:tx>
          <c:spPr>
            <a:ln>
              <a:solidFill>
                <a:srgbClr val="00B0F0"/>
              </a:solidFill>
            </a:ln>
          </c:spPr>
          <c:marker>
            <c:symbol val="none"/>
          </c:marker>
          <c:dLbls>
            <c:dLbl>
              <c:idx val="1"/>
              <c:layout>
                <c:manualLayout>
                  <c:x val="-2.234637308394025E-2"/>
                  <c:y val="3.2599837000814994E-3"/>
                </c:manualLayout>
              </c:layout>
              <c:showLegendKey val="0"/>
              <c:showVal val="1"/>
              <c:showCatName val="0"/>
              <c:showSerName val="0"/>
              <c:showPercent val="0"/>
              <c:showBubbleSize val="0"/>
            </c:dLbl>
            <c:dLbl>
              <c:idx val="2"/>
              <c:layout>
                <c:manualLayout>
                  <c:x val="2.4829303426600279E-3"/>
                  <c:y val="2.6079869600651995E-2"/>
                </c:manualLayout>
              </c:layout>
              <c:showLegendKey val="0"/>
              <c:showVal val="1"/>
              <c:showCatName val="0"/>
              <c:showSerName val="0"/>
              <c:showPercent val="0"/>
              <c:showBubbleSize val="0"/>
            </c:dLbl>
            <c:dLbl>
              <c:idx val="3"/>
              <c:layout>
                <c:manualLayout>
                  <c:x val="4.9658606853200558E-3"/>
                  <c:y val="-1.95599022004889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あきる野市グラフ!$B$27:$H$27</c:f>
              <c:strCache>
                <c:ptCount val="7"/>
                <c:pt idx="0">
                  <c:v>2015年
（国勢調査）</c:v>
                </c:pt>
                <c:pt idx="1">
                  <c:v>2015年</c:v>
                </c:pt>
                <c:pt idx="2">
                  <c:v>2020年</c:v>
                </c:pt>
                <c:pt idx="3">
                  <c:v>2025年</c:v>
                </c:pt>
                <c:pt idx="4">
                  <c:v>2030年</c:v>
                </c:pt>
                <c:pt idx="5">
                  <c:v>2035年</c:v>
                </c:pt>
                <c:pt idx="6">
                  <c:v>2040年</c:v>
                </c:pt>
              </c:strCache>
            </c:strRef>
          </c:cat>
          <c:val>
            <c:numRef>
              <c:f>あきる野市グラフ!$B$30:$H$30</c:f>
              <c:numCache>
                <c:formatCode>0.00_);[Red]\(0.00\)</c:formatCode>
                <c:ptCount val="7"/>
                <c:pt idx="0">
                  <c:v>1</c:v>
                </c:pt>
                <c:pt idx="1">
                  <c:v>0.98399552565025816</c:v>
                </c:pt>
                <c:pt idx="2">
                  <c:v>1.0254311485941308</c:v>
                </c:pt>
                <c:pt idx="3">
                  <c:v>1.0396240172829891</c:v>
                </c:pt>
                <c:pt idx="4">
                  <c:v>1.0240586653029178</c:v>
                </c:pt>
                <c:pt idx="5">
                  <c:v>1.0015450601895817</c:v>
                </c:pt>
                <c:pt idx="6">
                  <c:v>0.99102509774086911</c:v>
                </c:pt>
              </c:numCache>
            </c:numRef>
          </c:val>
          <c:smooth val="0"/>
        </c:ser>
        <c:ser>
          <c:idx val="3"/>
          <c:order val="3"/>
          <c:tx>
            <c:strRef>
              <c:f>あきる野市グラフ!$A$31</c:f>
              <c:strCache>
                <c:ptCount val="1"/>
                <c:pt idx="0">
                  <c:v>介護：あきる野市</c:v>
                </c:pt>
              </c:strCache>
            </c:strRef>
          </c:tx>
          <c:spPr>
            <a:ln>
              <a:solidFill>
                <a:srgbClr val="FF66FF"/>
              </a:solidFill>
            </a:ln>
          </c:spPr>
          <c:marker>
            <c:symbol val="none"/>
          </c:marker>
          <c:dLbls>
            <c:dLbl>
              <c:idx val="1"/>
              <c:layout>
                <c:manualLayout>
                  <c:x val="-2.234637308394025E-2"/>
                  <c:y val="2.2819885900570498E-2"/>
                </c:manualLayout>
              </c:layout>
              <c:showLegendKey val="0"/>
              <c:showVal val="1"/>
              <c:showCatName val="0"/>
              <c:showSerName val="0"/>
              <c:showPercent val="0"/>
              <c:showBubbleSize val="0"/>
            </c:dLbl>
            <c:dLbl>
              <c:idx val="2"/>
              <c:layout>
                <c:manualLayout>
                  <c:x val="-2.4829303426600279E-3"/>
                  <c:y val="-2.6080382983911791E-2"/>
                </c:manualLayout>
              </c:layout>
              <c:showLegendKey val="0"/>
              <c:showVal val="1"/>
              <c:showCatName val="0"/>
              <c:showSerName val="0"/>
              <c:showPercent val="0"/>
              <c:showBubbleSize val="0"/>
            </c:dLbl>
            <c:dLbl>
              <c:idx val="3"/>
              <c:layout>
                <c:manualLayout>
                  <c:x val="2.4829303426600279E-3"/>
                  <c:y val="3.2599837000814993E-2"/>
                </c:manualLayout>
              </c:layout>
              <c:showLegendKey val="0"/>
              <c:showVal val="1"/>
              <c:showCatName val="0"/>
              <c:showSerName val="0"/>
              <c:showPercent val="0"/>
              <c:showBubbleSize val="0"/>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あきる野市グラフ!$B$27:$H$27</c:f>
              <c:strCache>
                <c:ptCount val="7"/>
                <c:pt idx="0">
                  <c:v>2015年
（国勢調査）</c:v>
                </c:pt>
                <c:pt idx="1">
                  <c:v>2015年</c:v>
                </c:pt>
                <c:pt idx="2">
                  <c:v>2020年</c:v>
                </c:pt>
                <c:pt idx="3">
                  <c:v>2025年</c:v>
                </c:pt>
                <c:pt idx="4">
                  <c:v>2030年</c:v>
                </c:pt>
                <c:pt idx="5">
                  <c:v>2035年</c:v>
                </c:pt>
                <c:pt idx="6">
                  <c:v>2040年</c:v>
                </c:pt>
              </c:strCache>
            </c:strRef>
          </c:cat>
          <c:val>
            <c:numRef>
              <c:f>あきる野市グラフ!$B$31:$H$31</c:f>
              <c:numCache>
                <c:formatCode>0.00_ </c:formatCode>
                <c:ptCount val="7"/>
                <c:pt idx="0">
                  <c:v>1</c:v>
                </c:pt>
                <c:pt idx="1">
                  <c:v>0.96832307922229566</c:v>
                </c:pt>
                <c:pt idx="2">
                  <c:v>1.1375646447831731</c:v>
                </c:pt>
                <c:pt idx="3">
                  <c:v>1.2743083077651527</c:v>
                </c:pt>
                <c:pt idx="4">
                  <c:v>1.2869583773150619</c:v>
                </c:pt>
                <c:pt idx="5">
                  <c:v>1.2405137662299996</c:v>
                </c:pt>
                <c:pt idx="6">
                  <c:v>1.2228330878455238</c:v>
                </c:pt>
              </c:numCache>
            </c:numRef>
          </c:val>
          <c:smooth val="0"/>
        </c:ser>
        <c:dLbls>
          <c:showLegendKey val="0"/>
          <c:showVal val="0"/>
          <c:showCatName val="0"/>
          <c:showSerName val="0"/>
          <c:showPercent val="0"/>
          <c:showBubbleSize val="0"/>
        </c:dLbls>
        <c:marker val="1"/>
        <c:smooth val="0"/>
        <c:axId val="36914304"/>
        <c:axId val="36915840"/>
      </c:lineChart>
      <c:catAx>
        <c:axId val="36914304"/>
        <c:scaling>
          <c:orientation val="minMax"/>
        </c:scaling>
        <c:delete val="0"/>
        <c:axPos val="b"/>
        <c:majorTickMark val="out"/>
        <c:minorTickMark val="none"/>
        <c:tickLblPos val="nextTo"/>
        <c:txPr>
          <a:bodyPr/>
          <a:lstStyle/>
          <a:p>
            <a:pPr>
              <a:defRPr sz="800"/>
            </a:pPr>
            <a:endParaRPr lang="ja-JP"/>
          </a:p>
        </c:txPr>
        <c:crossAx val="36915840"/>
        <c:crosses val="autoZero"/>
        <c:auto val="1"/>
        <c:lblAlgn val="ctr"/>
        <c:lblOffset val="100"/>
        <c:noMultiLvlLbl val="0"/>
      </c:catAx>
      <c:valAx>
        <c:axId val="36915840"/>
        <c:scaling>
          <c:orientation val="minMax"/>
          <c:max val="2"/>
          <c:min val="0.8"/>
        </c:scaling>
        <c:delete val="0"/>
        <c:axPos val="l"/>
        <c:majorGridlines/>
        <c:numFmt formatCode="0.00_ " sourceLinked="1"/>
        <c:majorTickMark val="out"/>
        <c:minorTickMark val="none"/>
        <c:tickLblPos val="nextTo"/>
        <c:crossAx val="36914304"/>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ayout>
        <c:manualLayout>
          <c:xMode val="edge"/>
          <c:yMode val="edge"/>
          <c:x val="0"/>
          <c:y val="0.86743006757407159"/>
          <c:w val="1"/>
          <c:h val="0.11301003022543943"/>
        </c:manualLayout>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'桐生市 (2)'!$A$28</c:f>
              <c:strCache>
                <c:ptCount val="1"/>
                <c:pt idx="0">
                  <c:v>医療：全国平均</c:v>
                </c:pt>
              </c:strCache>
            </c:strRef>
          </c:tx>
          <c:spPr>
            <a:ln>
              <a:solidFill>
                <a:srgbClr val="002060"/>
              </a:solidFill>
            </a:ln>
          </c:spPr>
          <c:marker>
            <c:symbol val="none"/>
          </c:marker>
          <c:dLbls>
            <c:dLbl>
              <c:idx val="1"/>
              <c:delete val="1"/>
            </c:dLbl>
            <c:showLegendKey val="0"/>
            <c:showVal val="1"/>
            <c:showCatName val="0"/>
            <c:showSerName val="0"/>
            <c:showPercent val="0"/>
            <c:showBubbleSize val="0"/>
            <c:showLeaderLines val="0"/>
          </c:dLbls>
          <c:cat>
            <c:strRef>
              <c:f>'桐生市 (2)'!$B$27:$H$27</c:f>
              <c:strCache>
                <c:ptCount val="7"/>
                <c:pt idx="0">
                  <c:v>2015年
（国勢調査）</c:v>
                </c:pt>
                <c:pt idx="1">
                  <c:v>2015年</c:v>
                </c:pt>
                <c:pt idx="2">
                  <c:v>2020年</c:v>
                </c:pt>
                <c:pt idx="3">
                  <c:v>2025年</c:v>
                </c:pt>
                <c:pt idx="4">
                  <c:v>2030年</c:v>
                </c:pt>
                <c:pt idx="5">
                  <c:v>2035年</c:v>
                </c:pt>
                <c:pt idx="6">
                  <c:v>2040年</c:v>
                </c:pt>
              </c:strCache>
            </c:strRef>
          </c:cat>
          <c:val>
            <c:numRef>
              <c:f>'桐生市 (2)'!$B$28:$H$28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'桐生市 (2)'!$A$29</c:f>
              <c:strCache>
                <c:ptCount val="1"/>
                <c:pt idx="0">
                  <c:v>介護：全国平均</c:v>
                </c:pt>
              </c:strCache>
            </c:strRef>
          </c:tx>
          <c:spPr>
            <a:ln>
              <a:solidFill>
                <a:srgbClr val="FF0000"/>
              </a:solidFill>
            </a:ln>
          </c:spPr>
          <c:marker>
            <c:symbol val="none"/>
          </c:marker>
          <c:dLbls>
            <c:dLbl>
              <c:idx val="1"/>
              <c:layout>
                <c:manualLayout>
                  <c:x val="-3.227809445458036E-2"/>
                  <c:y val="-2.28198859005704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'桐生市 (2)'!$B$27:$H$27</c:f>
              <c:strCache>
                <c:ptCount val="7"/>
                <c:pt idx="0">
                  <c:v>2015年
（国勢調査）</c:v>
                </c:pt>
                <c:pt idx="1">
                  <c:v>2015年</c:v>
                </c:pt>
                <c:pt idx="2">
                  <c:v>2020年</c:v>
                </c:pt>
                <c:pt idx="3">
                  <c:v>2025年</c:v>
                </c:pt>
                <c:pt idx="4">
                  <c:v>2030年</c:v>
                </c:pt>
                <c:pt idx="5">
                  <c:v>2035年</c:v>
                </c:pt>
                <c:pt idx="6">
                  <c:v>2040年</c:v>
                </c:pt>
              </c:strCache>
            </c:strRef>
          </c:cat>
          <c:val>
            <c:numRef>
              <c:f>'桐生市 (2)'!$B$29:$H$29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'桐生市 (2)'!$A$30</c:f>
              <c:strCache>
                <c:ptCount val="1"/>
                <c:pt idx="0">
                  <c:v>医療：桐生市</c:v>
                </c:pt>
              </c:strCache>
            </c:strRef>
          </c:tx>
          <c:spPr>
            <a:ln>
              <a:solidFill>
                <a:srgbClr val="00B0F0"/>
              </a:solidFill>
            </a:ln>
          </c:spPr>
          <c:marker>
            <c:symbol val="none"/>
          </c:marker>
          <c:dLbls>
            <c:dLbl>
              <c:idx val="1"/>
              <c:layout>
                <c:manualLayout>
                  <c:x val="-2.234637308394025E-2"/>
                  <c:y val="3.259983700081499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'桐生市 (2)'!$B$27:$H$27</c:f>
              <c:strCache>
                <c:ptCount val="7"/>
                <c:pt idx="0">
                  <c:v>2015年
（国勢調査）</c:v>
                </c:pt>
                <c:pt idx="1">
                  <c:v>2015年</c:v>
                </c:pt>
                <c:pt idx="2">
                  <c:v>2020年</c:v>
                </c:pt>
                <c:pt idx="3">
                  <c:v>2025年</c:v>
                </c:pt>
                <c:pt idx="4">
                  <c:v>2030年</c:v>
                </c:pt>
                <c:pt idx="5">
                  <c:v>2035年</c:v>
                </c:pt>
                <c:pt idx="6">
                  <c:v>2040年</c:v>
                </c:pt>
              </c:strCache>
            </c:strRef>
          </c:cat>
          <c:val>
            <c:numRef>
              <c:f>'桐生市 (2)'!$B$30:$H$30</c:f>
              <c:numCache>
                <c:formatCode>0.00_);[Red]\(0.00\)</c:formatCode>
                <c:ptCount val="7"/>
                <c:pt idx="0">
                  <c:v>1</c:v>
                </c:pt>
                <c:pt idx="1">
                  <c:v>0.99724024178983439</c:v>
                </c:pt>
                <c:pt idx="2">
                  <c:v>0.98782642549113531</c:v>
                </c:pt>
                <c:pt idx="3">
                  <c:v>0.9654690437138328</c:v>
                </c:pt>
                <c:pt idx="4">
                  <c:v>0.91361357856326708</c:v>
                </c:pt>
                <c:pt idx="5">
                  <c:v>0.85681623419704389</c:v>
                </c:pt>
                <c:pt idx="6">
                  <c:v>0.80886601120489476</c:v>
                </c:pt>
              </c:numCache>
            </c:numRef>
          </c:val>
          <c:smooth val="0"/>
        </c:ser>
        <c:ser>
          <c:idx val="3"/>
          <c:order val="3"/>
          <c:tx>
            <c:strRef>
              <c:f>'桐生市 (2)'!$A$31</c:f>
              <c:strCache>
                <c:ptCount val="1"/>
                <c:pt idx="0">
                  <c:v>介護：桐生市</c:v>
                </c:pt>
              </c:strCache>
            </c:strRef>
          </c:tx>
          <c:spPr>
            <a:ln>
              <a:solidFill>
                <a:srgbClr val="FF66FF"/>
              </a:solidFill>
            </a:ln>
          </c:spPr>
          <c:marker>
            <c:symbol val="none"/>
          </c:marker>
          <c:dLbls>
            <c:dLbl>
              <c:idx val="1"/>
              <c:delete val="1"/>
            </c:dLbl>
            <c:showLegendKey val="0"/>
            <c:showVal val="1"/>
            <c:showCatName val="0"/>
            <c:showSerName val="0"/>
            <c:showPercent val="0"/>
            <c:showBubbleSize val="0"/>
            <c:showLeaderLines val="0"/>
          </c:dLbls>
          <c:cat>
            <c:strRef>
              <c:f>'桐生市 (2)'!$B$27:$H$27</c:f>
              <c:strCache>
                <c:ptCount val="7"/>
                <c:pt idx="0">
                  <c:v>2015年
（国勢調査）</c:v>
                </c:pt>
                <c:pt idx="1">
                  <c:v>2015年</c:v>
                </c:pt>
                <c:pt idx="2">
                  <c:v>2020年</c:v>
                </c:pt>
                <c:pt idx="3">
                  <c:v>2025年</c:v>
                </c:pt>
                <c:pt idx="4">
                  <c:v>2030年</c:v>
                </c:pt>
                <c:pt idx="5">
                  <c:v>2035年</c:v>
                </c:pt>
                <c:pt idx="6">
                  <c:v>2040年</c:v>
                </c:pt>
              </c:strCache>
            </c:strRef>
          </c:cat>
          <c:val>
            <c:numRef>
              <c:f>'桐生市 (2)'!$B$31:$H$31</c:f>
              <c:numCache>
                <c:formatCode>0.00_);[Red]\(0.00\)</c:formatCode>
                <c:ptCount val="7"/>
                <c:pt idx="0" formatCode="0.00_ ">
                  <c:v>1</c:v>
                </c:pt>
                <c:pt idx="1">
                  <c:v>0.99699182073928594</c:v>
                </c:pt>
                <c:pt idx="2">
                  <c:v>1.0742092151124694</c:v>
                </c:pt>
                <c:pt idx="3">
                  <c:v>1.1595431953151683</c:v>
                </c:pt>
                <c:pt idx="4">
                  <c:v>1.1257311980188496</c:v>
                </c:pt>
                <c:pt idx="5">
                  <c:v>1.0530033697030579</c:v>
                </c:pt>
                <c:pt idx="6">
                  <c:v>0.99274596045575247</c:v>
                </c:pt>
              </c:numCache>
            </c:numRef>
          </c:val>
          <c:smooth val="0"/>
        </c:ser>
        <c:dLbls>
          <c:showLegendKey val="0"/>
          <c:showVal val="0"/>
          <c:showCatName val="0"/>
          <c:showSerName val="0"/>
          <c:showPercent val="0"/>
          <c:showBubbleSize val="0"/>
        </c:dLbls>
        <c:marker val="1"/>
        <c:smooth val="0"/>
        <c:axId val="121288960"/>
        <c:axId val="37653888"/>
      </c:lineChart>
      <c:catAx>
        <c:axId val="121288960"/>
        <c:scaling>
          <c:orientation val="minMax"/>
        </c:scaling>
        <c:delete val="0"/>
        <c:axPos val="b"/>
        <c:majorTickMark val="out"/>
        <c:minorTickMark val="none"/>
        <c:tickLblPos val="nextTo"/>
        <c:txPr>
          <a:bodyPr/>
          <a:lstStyle/>
          <a:p>
            <a:pPr>
              <a:defRPr sz="800"/>
            </a:pPr>
            <a:endParaRPr lang="ja-JP"/>
          </a:p>
        </c:txPr>
        <c:crossAx val="37653888"/>
        <c:crosses val="autoZero"/>
        <c:auto val="1"/>
        <c:lblAlgn val="ctr"/>
        <c:lblOffset val="100"/>
        <c:noMultiLvlLbl val="0"/>
      </c:catAx>
      <c:valAx>
        <c:axId val="37653888"/>
        <c:scaling>
          <c:orientation val="minMax"/>
          <c:max val="2"/>
          <c:min val="0.8"/>
        </c:scaling>
        <c:delete val="0"/>
        <c:axPos val="l"/>
        <c:majorGridlines/>
        <c:numFmt formatCode="0.00_ " sourceLinked="1"/>
        <c:majorTickMark val="out"/>
        <c:minorTickMark val="none"/>
        <c:tickLblPos val="nextTo"/>
        <c:crossAx val="121288960"/>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egendEntry>
        <c:idx val="3"/>
        <c:txPr>
          <a:bodyPr/>
          <a:lstStyle/>
          <a:p>
            <a:pPr>
              <a:defRPr baseline="0">
                <a:ea typeface="ＭＳ Ｐゴシック" panose="020B0600070205080204" pitchFamily="50" charset="-128"/>
              </a:defRPr>
            </a:pPr>
            <a:endParaRPr lang="ja-JP"/>
          </a:p>
        </c:txPr>
      </c:legendEntry>
      <c:layout/>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'桐生市 (2)'!$A$4</c:f>
              <c:strCache>
                <c:ptCount val="1"/>
                <c:pt idx="0">
                  <c:v>0～14歳</c:v>
                </c:pt>
              </c:strCache>
            </c:strRef>
          </c:tx>
          <c:invertIfNegative val="0"/>
          <c:dLbls>
            <c:showLegendKey val="0"/>
            <c:showVal val="1"/>
            <c:showCatName val="0"/>
            <c:showSerName val="0"/>
            <c:showPercent val="0"/>
            <c:showBubbleSize val="0"/>
            <c:showLeaderLines val="0"/>
          </c:dLbls>
          <c:cat>
            <c:strRef>
              <c:f>'桐生市 (2)'!$B$3:$H$3</c:f>
              <c:strCache>
                <c:ptCount val="7"/>
                <c:pt idx="0">
                  <c:v>2015年
（国勢調査）</c:v>
                </c:pt>
                <c:pt idx="1">
                  <c:v>2015年</c:v>
                </c:pt>
                <c:pt idx="2">
                  <c:v>2020年</c:v>
                </c:pt>
                <c:pt idx="3">
                  <c:v>2025年</c:v>
                </c:pt>
                <c:pt idx="4">
                  <c:v>2030年</c:v>
                </c:pt>
                <c:pt idx="5">
                  <c:v>2035年</c:v>
                </c:pt>
                <c:pt idx="6">
                  <c:v>2040年</c:v>
                </c:pt>
              </c:strCache>
            </c:strRef>
          </c:cat>
          <c:val>
            <c:numRef>
              <c:f>'桐生市 (2)'!$B$4:$H$4</c:f>
              <c:numCache>
                <c:formatCode>#,##0_);[Red]\(#,##0\)</c:formatCode>
                <c:ptCount val="7"/>
                <c:pt idx="0">
                  <c:v>12098</c:v>
                </c:pt>
                <c:pt idx="1">
                  <c:v>12118</c:v>
                </c:pt>
                <c:pt idx="2">
                  <c:v>10243</c:v>
                </c:pt>
                <c:pt idx="3">
                  <c:v>8844</c:v>
                </c:pt>
                <c:pt idx="4">
                  <c:v>7655</c:v>
                </c:pt>
                <c:pt idx="5">
                  <c:v>6868</c:v>
                </c:pt>
                <c:pt idx="6">
                  <c:v>6306</c:v>
                </c:pt>
              </c:numCache>
            </c:numRef>
          </c:val>
        </c:ser>
        <c:ser>
          <c:idx val="1"/>
          <c:order val="1"/>
          <c:tx>
            <c:strRef>
              <c:f>'桐生市 (2)'!$A$5</c:f>
              <c:strCache>
                <c:ptCount val="1"/>
                <c:pt idx="0">
                  <c:v>15～39歳</c:v>
                </c:pt>
              </c:strCache>
            </c:strRef>
          </c:tx>
          <c:invertIfNegative val="0"/>
          <c:dLbls>
            <c:showLegendKey val="0"/>
            <c:showVal val="1"/>
            <c:showCatName val="0"/>
            <c:showSerName val="0"/>
            <c:showPercent val="0"/>
            <c:showBubbleSize val="0"/>
            <c:showLeaderLines val="0"/>
          </c:dLbls>
          <c:cat>
            <c:strRef>
              <c:f>'桐生市 (2)'!$B$3:$H$3</c:f>
              <c:strCache>
                <c:ptCount val="7"/>
                <c:pt idx="0">
                  <c:v>2015年
（国勢調査）</c:v>
                </c:pt>
                <c:pt idx="1">
                  <c:v>2015年</c:v>
                </c:pt>
                <c:pt idx="2">
                  <c:v>2020年</c:v>
                </c:pt>
                <c:pt idx="3">
                  <c:v>2025年</c:v>
                </c:pt>
                <c:pt idx="4">
                  <c:v>2030年</c:v>
                </c:pt>
                <c:pt idx="5">
                  <c:v>2035年</c:v>
                </c:pt>
                <c:pt idx="6">
                  <c:v>2040年</c:v>
                </c:pt>
              </c:strCache>
            </c:strRef>
          </c:cat>
          <c:val>
            <c:numRef>
              <c:f>'桐生市 (2)'!$B$5:$H$5</c:f>
              <c:numCache>
                <c:formatCode>#,##0_);[Red]\(#,##0\)</c:formatCode>
                <c:ptCount val="7"/>
                <c:pt idx="0">
                  <c:v>26212</c:v>
                </c:pt>
                <c:pt idx="1">
                  <c:v>26708</c:v>
                </c:pt>
                <c:pt idx="2">
                  <c:v>24323</c:v>
                </c:pt>
                <c:pt idx="3">
                  <c:v>22267</c:v>
                </c:pt>
                <c:pt idx="4">
                  <c:v>20317</c:v>
                </c:pt>
                <c:pt idx="5">
                  <c:v>17911</c:v>
                </c:pt>
                <c:pt idx="6">
                  <c:v>15194</c:v>
                </c:pt>
              </c:numCache>
            </c:numRef>
          </c:val>
        </c:ser>
        <c:ser>
          <c:idx val="2"/>
          <c:order val="2"/>
          <c:tx>
            <c:strRef>
              <c:f>'桐生市 (2)'!$A$6</c:f>
              <c:strCache>
                <c:ptCount val="1"/>
                <c:pt idx="0">
                  <c:v>40～64歳</c:v>
                </c:pt>
              </c:strCache>
            </c:strRef>
          </c:tx>
          <c:invertIfNegative val="0"/>
          <c:dLbls>
            <c:showLegendKey val="0"/>
            <c:showVal val="1"/>
            <c:showCatName val="0"/>
            <c:showSerName val="0"/>
            <c:showPercent val="0"/>
            <c:showBubbleSize val="0"/>
            <c:showLeaderLines val="0"/>
          </c:dLbls>
          <c:cat>
            <c:strRef>
              <c:f>'桐生市 (2)'!$B$3:$H$3</c:f>
              <c:strCache>
                <c:ptCount val="7"/>
                <c:pt idx="0">
                  <c:v>2015年
（国勢調査）</c:v>
                </c:pt>
                <c:pt idx="1">
                  <c:v>2015年</c:v>
                </c:pt>
                <c:pt idx="2">
                  <c:v>2020年</c:v>
                </c:pt>
                <c:pt idx="3">
                  <c:v>2025年</c:v>
                </c:pt>
                <c:pt idx="4">
                  <c:v>2030年</c:v>
                </c:pt>
                <c:pt idx="5">
                  <c:v>2035年</c:v>
                </c:pt>
                <c:pt idx="6">
                  <c:v>2040年</c:v>
                </c:pt>
              </c:strCache>
            </c:strRef>
          </c:cat>
          <c:val>
            <c:numRef>
              <c:f>'桐生市 (2)'!$B$6:$H$6</c:f>
              <c:numCache>
                <c:formatCode>#,##0_);[Red]\(#,##0\)</c:formatCode>
                <c:ptCount val="7"/>
                <c:pt idx="0">
                  <c:v>38264</c:v>
                </c:pt>
                <c:pt idx="1">
                  <c:v>38085</c:v>
                </c:pt>
                <c:pt idx="2">
                  <c:v>35457</c:v>
                </c:pt>
                <c:pt idx="3">
                  <c:v>32949</c:v>
                </c:pt>
                <c:pt idx="4">
                  <c:v>30152</c:v>
                </c:pt>
                <c:pt idx="5">
                  <c:v>27099</c:v>
                </c:pt>
                <c:pt idx="6">
                  <c:v>23752</c:v>
                </c:pt>
              </c:numCache>
            </c:numRef>
          </c:val>
        </c:ser>
        <c:ser>
          <c:idx val="3"/>
          <c:order val="3"/>
          <c:tx>
            <c:strRef>
              <c:f>'桐生市 (2)'!$A$7</c:f>
              <c:strCache>
                <c:ptCount val="1"/>
                <c:pt idx="0">
                  <c:v>65～74歳</c:v>
                </c:pt>
              </c:strCache>
            </c:strRef>
          </c:tx>
          <c:invertIfNegative val="0"/>
          <c:dLbls>
            <c:showLegendKey val="0"/>
            <c:showVal val="1"/>
            <c:showCatName val="0"/>
            <c:showSerName val="0"/>
            <c:showPercent val="0"/>
            <c:showBubbleSize val="0"/>
            <c:showLeaderLines val="0"/>
          </c:dLbls>
          <c:cat>
            <c:strRef>
              <c:f>'桐生市 (2)'!$B$3:$H$3</c:f>
              <c:strCache>
                <c:ptCount val="7"/>
                <c:pt idx="0">
                  <c:v>2015年
（国勢調査）</c:v>
                </c:pt>
                <c:pt idx="1">
                  <c:v>2015年</c:v>
                </c:pt>
                <c:pt idx="2">
                  <c:v>2020年</c:v>
                </c:pt>
                <c:pt idx="3">
                  <c:v>2025年</c:v>
                </c:pt>
                <c:pt idx="4">
                  <c:v>2030年</c:v>
                </c:pt>
                <c:pt idx="5">
                  <c:v>2035年</c:v>
                </c:pt>
                <c:pt idx="6">
                  <c:v>2040年</c:v>
                </c:pt>
              </c:strCache>
            </c:strRef>
          </c:cat>
          <c:val>
            <c:numRef>
              <c:f>'桐生市 (2)'!$B$7:$H$7</c:f>
              <c:numCache>
                <c:formatCode>#,##0_);[Red]\(#,##0\)</c:formatCode>
                <c:ptCount val="7"/>
                <c:pt idx="0">
                  <c:v>19447</c:v>
                </c:pt>
                <c:pt idx="1">
                  <c:v>19303</c:v>
                </c:pt>
                <c:pt idx="2">
                  <c:v>17451</c:v>
                </c:pt>
                <c:pt idx="3">
                  <c:v>13749</c:v>
                </c:pt>
                <c:pt idx="4">
                  <c:v>12661</c:v>
                </c:pt>
                <c:pt idx="5">
                  <c:v>12944</c:v>
                </c:pt>
                <c:pt idx="6">
                  <c:v>13640</c:v>
                </c:pt>
              </c:numCache>
            </c:numRef>
          </c:val>
        </c:ser>
        <c:ser>
          <c:idx val="4"/>
          <c:order val="4"/>
          <c:tx>
            <c:strRef>
              <c:f>'桐生市 (2)'!$A$8</c:f>
              <c:strCache>
                <c:ptCount val="1"/>
                <c:pt idx="0">
                  <c:v>75歳以上</c:v>
                </c:pt>
              </c:strCache>
            </c:strRef>
          </c:tx>
          <c:invertIfNegative val="0"/>
          <c:dLbls>
            <c:showLegendKey val="0"/>
            <c:showVal val="1"/>
            <c:showCatName val="0"/>
            <c:showSerName val="0"/>
            <c:showPercent val="0"/>
            <c:showBubbleSize val="0"/>
            <c:showLeaderLines val="0"/>
          </c:dLbls>
          <c:cat>
            <c:strRef>
              <c:f>'桐生市 (2)'!$B$3:$H$3</c:f>
              <c:strCache>
                <c:ptCount val="7"/>
                <c:pt idx="0">
                  <c:v>2015年
（国勢調査）</c:v>
                </c:pt>
                <c:pt idx="1">
                  <c:v>2015年</c:v>
                </c:pt>
                <c:pt idx="2">
                  <c:v>2020年</c:v>
                </c:pt>
                <c:pt idx="3">
                  <c:v>2025年</c:v>
                </c:pt>
                <c:pt idx="4">
                  <c:v>2030年</c:v>
                </c:pt>
                <c:pt idx="5">
                  <c:v>2035年</c:v>
                </c:pt>
                <c:pt idx="6">
                  <c:v>2040年</c:v>
                </c:pt>
              </c:strCache>
            </c:strRef>
          </c:cat>
          <c:val>
            <c:numRef>
              <c:f>'桐生市 (2)'!$B$8:$H$8</c:f>
              <c:numCache>
                <c:formatCode>#,##0_);[Red]\(#,##0\)</c:formatCode>
                <c:ptCount val="7"/>
                <c:pt idx="0">
                  <c:v>18693</c:v>
                </c:pt>
                <c:pt idx="1">
                  <c:v>18647</c:v>
                </c:pt>
                <c:pt idx="2">
                  <c:v>20527</c:v>
                </c:pt>
                <c:pt idx="3">
                  <c:v>22784</c:v>
                </c:pt>
                <c:pt idx="4">
                  <c:v>22217</c:v>
                </c:pt>
                <c:pt idx="5">
                  <c:v>20672</c:v>
                </c:pt>
                <c:pt idx="6">
                  <c:v>19350</c:v>
                </c:pt>
              </c:numCache>
            </c:numRef>
          </c:val>
        </c:ser>
        <c:dLbls>
          <c:showLegendKey val="0"/>
          <c:showVal val="0"/>
          <c:showCatName val="0"/>
          <c:showSerName val="0"/>
          <c:showPercent val="0"/>
          <c:showBubbleSize val="0"/>
        </c:dLbls>
        <c:gapWidth val="150"/>
        <c:overlap val="100"/>
        <c:axId val="37666816"/>
        <c:axId val="37670272"/>
      </c:barChart>
      <c:catAx>
        <c:axId val="37666816"/>
        <c:scaling>
          <c:orientation val="minMax"/>
        </c:scaling>
        <c:delete val="0"/>
        <c:axPos val="b"/>
        <c:majorTickMark val="out"/>
        <c:minorTickMark val="none"/>
        <c:tickLblPos val="nextTo"/>
        <c:txPr>
          <a:bodyPr/>
          <a:lstStyle/>
          <a:p>
            <a:pPr>
              <a:defRPr sz="800" baseline="0"/>
            </a:pPr>
            <a:endParaRPr lang="ja-JP"/>
          </a:p>
        </c:txPr>
        <c:crossAx val="37670272"/>
        <c:crosses val="autoZero"/>
        <c:auto val="1"/>
        <c:lblAlgn val="ctr"/>
        <c:lblOffset val="100"/>
        <c:noMultiLvlLbl val="0"/>
      </c:catAx>
      <c:valAx>
        <c:axId val="37670272"/>
        <c:scaling>
          <c:orientation val="minMax"/>
        </c:scaling>
        <c:delete val="0"/>
        <c:axPos val="l"/>
        <c:majorGridlines/>
        <c:numFmt formatCode="#,##0_);[Red]\(#,##0\)" sourceLinked="1"/>
        <c:majorTickMark val="out"/>
        <c:minorTickMark val="none"/>
        <c:tickLblPos val="nextTo"/>
        <c:crossAx val="37666816"/>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'那須塩原市 (2)'!$A$28</c:f>
              <c:strCache>
                <c:ptCount val="1"/>
                <c:pt idx="0">
                  <c:v>医療：全国平均</c:v>
                </c:pt>
              </c:strCache>
            </c:strRef>
          </c:tx>
          <c:spPr>
            <a:ln>
              <a:solidFill>
                <a:srgbClr val="002060"/>
              </a:solidFill>
            </a:ln>
          </c:spPr>
          <c:marker>
            <c:symbol val="none"/>
          </c:marker>
          <c:dLbls>
            <c:dLbl>
              <c:idx val="1"/>
              <c:delete val="1"/>
            </c:dLbl>
            <c:showLegendKey val="0"/>
            <c:showVal val="1"/>
            <c:showCatName val="0"/>
            <c:showSerName val="0"/>
            <c:showPercent val="0"/>
            <c:showBubbleSize val="0"/>
            <c:showLeaderLines val="0"/>
          </c:dLbls>
          <c:cat>
            <c:strRef>
              <c:f>'那須塩原市 (2)'!$B$27:$H$27</c:f>
              <c:strCache>
                <c:ptCount val="7"/>
                <c:pt idx="0">
                  <c:v>2015年
（国勢調査）</c:v>
                </c:pt>
                <c:pt idx="1">
                  <c:v>2015年</c:v>
                </c:pt>
                <c:pt idx="2">
                  <c:v>2020年</c:v>
                </c:pt>
                <c:pt idx="3">
                  <c:v>2025年</c:v>
                </c:pt>
                <c:pt idx="4">
                  <c:v>2030年</c:v>
                </c:pt>
                <c:pt idx="5">
                  <c:v>2035年</c:v>
                </c:pt>
                <c:pt idx="6">
                  <c:v>2040年</c:v>
                </c:pt>
              </c:strCache>
            </c:strRef>
          </c:cat>
          <c:val>
            <c:numRef>
              <c:f>'那須塩原市 (2)'!$B$28:$H$28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'那須塩原市 (2)'!$A$29</c:f>
              <c:strCache>
                <c:ptCount val="1"/>
                <c:pt idx="0">
                  <c:v>介護：全国平均</c:v>
                </c:pt>
              </c:strCache>
            </c:strRef>
          </c:tx>
          <c:spPr>
            <a:ln>
              <a:solidFill>
                <a:srgbClr val="FF0000"/>
              </a:solidFill>
            </a:ln>
          </c:spPr>
          <c:marker>
            <c:symbol val="none"/>
          </c:marker>
          <c:dLbls>
            <c:dLbl>
              <c:idx val="1"/>
              <c:layout>
                <c:manualLayout>
                  <c:x val="-7.3529454336182451E-3"/>
                  <c:y val="-3.234501347708895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'那須塩原市 (2)'!$B$27:$H$27</c:f>
              <c:strCache>
                <c:ptCount val="7"/>
                <c:pt idx="0">
                  <c:v>2015年
（国勢調査）</c:v>
                </c:pt>
                <c:pt idx="1">
                  <c:v>2015年</c:v>
                </c:pt>
                <c:pt idx="2">
                  <c:v>2020年</c:v>
                </c:pt>
                <c:pt idx="3">
                  <c:v>2025年</c:v>
                </c:pt>
                <c:pt idx="4">
                  <c:v>2030年</c:v>
                </c:pt>
                <c:pt idx="5">
                  <c:v>2035年</c:v>
                </c:pt>
                <c:pt idx="6">
                  <c:v>2040年</c:v>
                </c:pt>
              </c:strCache>
            </c:strRef>
          </c:cat>
          <c:val>
            <c:numRef>
              <c:f>'那須塩原市 (2)'!$B$29:$H$29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'那須塩原市 (2)'!$A$30</c:f>
              <c:strCache>
                <c:ptCount val="1"/>
                <c:pt idx="0">
                  <c:v>医療：那須塩原市</c:v>
                </c:pt>
              </c:strCache>
            </c:strRef>
          </c:tx>
          <c:spPr>
            <a:ln>
              <a:solidFill>
                <a:srgbClr val="00B0F0"/>
              </a:solidFill>
            </a:ln>
          </c:spPr>
          <c:marker>
            <c:symbol val="none"/>
          </c:marker>
          <c:dLbls>
            <c:dLbl>
              <c:idx val="1"/>
              <c:delete val="1"/>
            </c:dLbl>
            <c:showLegendKey val="0"/>
            <c:showVal val="1"/>
            <c:showCatName val="0"/>
            <c:showSerName val="0"/>
            <c:showPercent val="0"/>
            <c:showBubbleSize val="0"/>
            <c:showLeaderLines val="0"/>
          </c:dLbls>
          <c:cat>
            <c:strRef>
              <c:f>'那須塩原市 (2)'!$B$27:$H$27</c:f>
              <c:strCache>
                <c:ptCount val="7"/>
                <c:pt idx="0">
                  <c:v>2015年
（国勢調査）</c:v>
                </c:pt>
                <c:pt idx="1">
                  <c:v>2015年</c:v>
                </c:pt>
                <c:pt idx="2">
                  <c:v>2020年</c:v>
                </c:pt>
                <c:pt idx="3">
                  <c:v>2025年</c:v>
                </c:pt>
                <c:pt idx="4">
                  <c:v>2030年</c:v>
                </c:pt>
                <c:pt idx="5">
                  <c:v>2035年</c:v>
                </c:pt>
                <c:pt idx="6">
                  <c:v>2040年</c:v>
                </c:pt>
              </c:strCache>
            </c:strRef>
          </c:cat>
          <c:val>
            <c:numRef>
              <c:f>'那須塩原市 (2)'!$B$30:$H$30</c:f>
              <c:numCache>
                <c:formatCode>0.00_);[Red]\(0.00\)</c:formatCode>
                <c:ptCount val="7"/>
                <c:pt idx="0">
                  <c:v>1</c:v>
                </c:pt>
                <c:pt idx="1">
                  <c:v>1.0054236809646879</c:v>
                </c:pt>
                <c:pt idx="2">
                  <c:v>1.0718656212295874</c:v>
                </c:pt>
                <c:pt idx="3">
                  <c:v>1.1257434959855082</c:v>
                </c:pt>
                <c:pt idx="4">
                  <c:v>1.1509737957364718</c:v>
                </c:pt>
                <c:pt idx="5">
                  <c:v>1.1536456425371455</c:v>
                </c:pt>
                <c:pt idx="6">
                  <c:v>1.1529902838879236</c:v>
                </c:pt>
              </c:numCache>
            </c:numRef>
          </c:val>
          <c:smooth val="0"/>
        </c:ser>
        <c:ser>
          <c:idx val="3"/>
          <c:order val="3"/>
          <c:tx>
            <c:strRef>
              <c:f>'那須塩原市 (2)'!$A$31</c:f>
              <c:strCache>
                <c:ptCount val="1"/>
                <c:pt idx="0">
                  <c:v>介護：那須塩原市</c:v>
                </c:pt>
              </c:strCache>
            </c:strRef>
          </c:tx>
          <c:spPr>
            <a:ln>
              <a:solidFill>
                <a:srgbClr val="FF66FF"/>
              </a:solidFill>
            </a:ln>
          </c:spPr>
          <c:marker>
            <c:symbol val="none"/>
          </c:marker>
          <c:dLbls>
            <c:showLegendKey val="0"/>
            <c:showVal val="1"/>
            <c:showCatName val="0"/>
            <c:showSerName val="0"/>
            <c:showPercent val="0"/>
            <c:showBubbleSize val="0"/>
            <c:showLeaderLines val="0"/>
          </c:dLbls>
          <c:cat>
            <c:strRef>
              <c:f>'那須塩原市 (2)'!$B$27:$H$27</c:f>
              <c:strCache>
                <c:ptCount val="7"/>
                <c:pt idx="0">
                  <c:v>2015年
（国勢調査）</c:v>
                </c:pt>
                <c:pt idx="1">
                  <c:v>2015年</c:v>
                </c:pt>
                <c:pt idx="2">
                  <c:v>2020年</c:v>
                </c:pt>
                <c:pt idx="3">
                  <c:v>2025年</c:v>
                </c:pt>
                <c:pt idx="4">
                  <c:v>2030年</c:v>
                </c:pt>
                <c:pt idx="5">
                  <c:v>2035年</c:v>
                </c:pt>
                <c:pt idx="6">
                  <c:v>2040年</c:v>
                </c:pt>
              </c:strCache>
            </c:strRef>
          </c:cat>
          <c:val>
            <c:numRef>
              <c:f>'那須塩原市 (2)'!$B$31:$H$31</c:f>
              <c:numCache>
                <c:formatCode>0.00_);[Red]\(0.00\)</c:formatCode>
                <c:ptCount val="7"/>
                <c:pt idx="0">
                  <c:v>1</c:v>
                </c:pt>
                <c:pt idx="1">
                  <c:v>0.99950400126882333</c:v>
                </c:pt>
                <c:pt idx="2">
                  <c:v>1.1618186456371189</c:v>
                </c:pt>
                <c:pt idx="3">
                  <c:v>1.3846388402243073</c:v>
                </c:pt>
                <c:pt idx="4">
                  <c:v>1.5385031585853266</c:v>
                </c:pt>
                <c:pt idx="5">
                  <c:v>1.5888531328641728</c:v>
                </c:pt>
                <c:pt idx="6">
                  <c:v>1.5924577792691264</c:v>
                </c:pt>
              </c:numCache>
            </c:numRef>
          </c:val>
          <c:smooth val="0"/>
        </c:ser>
        <c:dLbls>
          <c:showLegendKey val="0"/>
          <c:showVal val="0"/>
          <c:showCatName val="0"/>
          <c:showSerName val="0"/>
          <c:showPercent val="0"/>
          <c:showBubbleSize val="0"/>
        </c:dLbls>
        <c:marker val="1"/>
        <c:smooth val="0"/>
        <c:axId val="157326720"/>
        <c:axId val="38233216"/>
      </c:lineChart>
      <c:catAx>
        <c:axId val="157326720"/>
        <c:scaling>
          <c:orientation val="minMax"/>
        </c:scaling>
        <c:delete val="0"/>
        <c:axPos val="b"/>
        <c:majorTickMark val="out"/>
        <c:minorTickMark val="none"/>
        <c:tickLblPos val="nextTo"/>
        <c:txPr>
          <a:bodyPr/>
          <a:lstStyle/>
          <a:p>
            <a:pPr>
              <a:defRPr sz="800"/>
            </a:pPr>
            <a:endParaRPr lang="ja-JP"/>
          </a:p>
        </c:txPr>
        <c:crossAx val="38233216"/>
        <c:crosses val="autoZero"/>
        <c:auto val="1"/>
        <c:lblAlgn val="ctr"/>
        <c:lblOffset val="100"/>
        <c:noMultiLvlLbl val="0"/>
      </c:catAx>
      <c:valAx>
        <c:axId val="38233216"/>
        <c:scaling>
          <c:orientation val="minMax"/>
          <c:max val="2"/>
          <c:min val="0.8"/>
        </c:scaling>
        <c:delete val="0"/>
        <c:axPos val="l"/>
        <c:majorGridlines/>
        <c:numFmt formatCode="0.00_ " sourceLinked="1"/>
        <c:majorTickMark val="out"/>
        <c:minorTickMark val="none"/>
        <c:tickLblPos val="nextTo"/>
        <c:crossAx val="157326720"/>
        <c:crosses val="autoZero"/>
        <c:crossBetween val="between"/>
      </c:valAx>
    </c:plotArea>
    <c:legend>
      <c:legendPos val="b"/>
      <c:legendEntry>
        <c:idx val="0"/>
        <c:txPr>
          <a:bodyPr/>
          <a:lstStyle/>
          <a:p>
            <a:pPr>
              <a:defRPr baseline="0">
                <a:latin typeface="+mn-ea"/>
                <a:ea typeface="ＭＳ Ｐゴシック" panose="020B0600070205080204" pitchFamily="50" charset="-128"/>
              </a:defRPr>
            </a:pPr>
            <a:endParaRPr lang="ja-JP"/>
          </a:p>
        </c:txPr>
      </c:legendEntry>
      <c:layout>
        <c:manualLayout>
          <c:xMode val="edge"/>
          <c:yMode val="edge"/>
          <c:x val="0"/>
          <c:y val="0.90021677485570384"/>
          <c:w val="1"/>
          <c:h val="9.9783183812909695E-2"/>
        </c:manualLayout>
      </c:layout>
      <c:overlay val="0"/>
      <c:txPr>
        <a:bodyPr/>
        <a:lstStyle/>
        <a:p>
          <a:pPr>
            <a:defRPr baseline="0">
              <a:ea typeface="ＭＳ Ｐゴシック" panose="020B0600070205080204" pitchFamily="50" charset="-128"/>
            </a:defRPr>
          </a:pPr>
          <a:endParaRPr lang="ja-JP"/>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'那須塩原市 (2)'!$A$4</c:f>
              <c:strCache>
                <c:ptCount val="1"/>
                <c:pt idx="0">
                  <c:v>0～14歳</c:v>
                </c:pt>
              </c:strCache>
            </c:strRef>
          </c:tx>
          <c:invertIfNegative val="0"/>
          <c:dLbls>
            <c:showLegendKey val="0"/>
            <c:showVal val="1"/>
            <c:showCatName val="0"/>
            <c:showSerName val="0"/>
            <c:showPercent val="0"/>
            <c:showBubbleSize val="0"/>
            <c:showLeaderLines val="0"/>
          </c:dLbls>
          <c:cat>
            <c:strRef>
              <c:f>'那須塩原市 (2)'!$B$3:$H$3</c:f>
              <c:strCache>
                <c:ptCount val="7"/>
                <c:pt idx="0">
                  <c:v>2015年
（国勢調査）</c:v>
                </c:pt>
                <c:pt idx="1">
                  <c:v>2015年</c:v>
                </c:pt>
                <c:pt idx="2">
                  <c:v>2020年</c:v>
                </c:pt>
                <c:pt idx="3">
                  <c:v>2025年</c:v>
                </c:pt>
                <c:pt idx="4">
                  <c:v>2030年</c:v>
                </c:pt>
                <c:pt idx="5">
                  <c:v>2035年</c:v>
                </c:pt>
                <c:pt idx="6">
                  <c:v>2040年</c:v>
                </c:pt>
              </c:strCache>
            </c:strRef>
          </c:cat>
          <c:val>
            <c:numRef>
              <c:f>'那須塩原市 (2)'!$B$4:$H$4</c:f>
              <c:numCache>
                <c:formatCode>#,##0_);[Red]\(#,##0\)</c:formatCode>
                <c:ptCount val="7"/>
                <c:pt idx="0">
                  <c:v>16023</c:v>
                </c:pt>
                <c:pt idx="1">
                  <c:v>16219</c:v>
                </c:pt>
                <c:pt idx="2">
                  <c:v>14998</c:v>
                </c:pt>
                <c:pt idx="3">
                  <c:v>13885</c:v>
                </c:pt>
                <c:pt idx="4">
                  <c:v>12778</c:v>
                </c:pt>
                <c:pt idx="5">
                  <c:v>12083</c:v>
                </c:pt>
                <c:pt idx="6">
                  <c:v>11591</c:v>
                </c:pt>
              </c:numCache>
            </c:numRef>
          </c:val>
        </c:ser>
        <c:ser>
          <c:idx val="1"/>
          <c:order val="1"/>
          <c:tx>
            <c:strRef>
              <c:f>'那須塩原市 (2)'!$A$5</c:f>
              <c:strCache>
                <c:ptCount val="1"/>
                <c:pt idx="0">
                  <c:v>15～39歳</c:v>
                </c:pt>
              </c:strCache>
            </c:strRef>
          </c:tx>
          <c:invertIfNegative val="0"/>
          <c:dLbls>
            <c:showLegendKey val="0"/>
            <c:showVal val="1"/>
            <c:showCatName val="0"/>
            <c:showSerName val="0"/>
            <c:showPercent val="0"/>
            <c:showBubbleSize val="0"/>
            <c:showLeaderLines val="0"/>
          </c:dLbls>
          <c:cat>
            <c:strRef>
              <c:f>'那須塩原市 (2)'!$B$3:$H$3</c:f>
              <c:strCache>
                <c:ptCount val="7"/>
                <c:pt idx="0">
                  <c:v>2015年
（国勢調査）</c:v>
                </c:pt>
                <c:pt idx="1">
                  <c:v>2015年</c:v>
                </c:pt>
                <c:pt idx="2">
                  <c:v>2020年</c:v>
                </c:pt>
                <c:pt idx="3">
                  <c:v>2025年</c:v>
                </c:pt>
                <c:pt idx="4">
                  <c:v>2030年</c:v>
                </c:pt>
                <c:pt idx="5">
                  <c:v>2035年</c:v>
                </c:pt>
                <c:pt idx="6">
                  <c:v>2040年</c:v>
                </c:pt>
              </c:strCache>
            </c:strRef>
          </c:cat>
          <c:val>
            <c:numRef>
              <c:f>'那須塩原市 (2)'!$B$5:$H$5</c:f>
              <c:numCache>
                <c:formatCode>#,##0_);[Red]\(#,##0\)</c:formatCode>
                <c:ptCount val="7"/>
                <c:pt idx="0">
                  <c:v>31796</c:v>
                </c:pt>
                <c:pt idx="1">
                  <c:v>32683</c:v>
                </c:pt>
                <c:pt idx="2">
                  <c:v>30272</c:v>
                </c:pt>
                <c:pt idx="3">
                  <c:v>28546</c:v>
                </c:pt>
                <c:pt idx="4">
                  <c:v>27594</c:v>
                </c:pt>
                <c:pt idx="5">
                  <c:v>26457</c:v>
                </c:pt>
                <c:pt idx="6">
                  <c:v>24763</c:v>
                </c:pt>
              </c:numCache>
            </c:numRef>
          </c:val>
        </c:ser>
        <c:ser>
          <c:idx val="2"/>
          <c:order val="2"/>
          <c:tx>
            <c:strRef>
              <c:f>'那須塩原市 (2)'!$A$6</c:f>
              <c:strCache>
                <c:ptCount val="1"/>
                <c:pt idx="0">
                  <c:v>40～64歳</c:v>
                </c:pt>
              </c:strCache>
            </c:strRef>
          </c:tx>
          <c:invertIfNegative val="0"/>
          <c:dLbls>
            <c:showLegendKey val="0"/>
            <c:showVal val="1"/>
            <c:showCatName val="0"/>
            <c:showSerName val="0"/>
            <c:showPercent val="0"/>
            <c:showBubbleSize val="0"/>
            <c:showLeaderLines val="0"/>
          </c:dLbls>
          <c:cat>
            <c:strRef>
              <c:f>'那須塩原市 (2)'!$B$3:$H$3</c:f>
              <c:strCache>
                <c:ptCount val="7"/>
                <c:pt idx="0">
                  <c:v>2015年
（国勢調査）</c:v>
                </c:pt>
                <c:pt idx="1">
                  <c:v>2015年</c:v>
                </c:pt>
                <c:pt idx="2">
                  <c:v>2020年</c:v>
                </c:pt>
                <c:pt idx="3">
                  <c:v>2025年</c:v>
                </c:pt>
                <c:pt idx="4">
                  <c:v>2030年</c:v>
                </c:pt>
                <c:pt idx="5">
                  <c:v>2035年</c:v>
                </c:pt>
                <c:pt idx="6">
                  <c:v>2040年</c:v>
                </c:pt>
              </c:strCache>
            </c:strRef>
          </c:cat>
          <c:val>
            <c:numRef>
              <c:f>'那須塩原市 (2)'!$B$6:$H$6</c:f>
              <c:numCache>
                <c:formatCode>#,##0_);[Red]\(#,##0\)</c:formatCode>
                <c:ptCount val="7"/>
                <c:pt idx="0">
                  <c:v>41052</c:v>
                </c:pt>
                <c:pt idx="1">
                  <c:v>41405</c:v>
                </c:pt>
                <c:pt idx="2">
                  <c:v>40507</c:v>
                </c:pt>
                <c:pt idx="3">
                  <c:v>39855</c:v>
                </c:pt>
                <c:pt idx="4">
                  <c:v>38794</c:v>
                </c:pt>
                <c:pt idx="5">
                  <c:v>36743</c:v>
                </c:pt>
                <c:pt idx="6">
                  <c:v>33436</c:v>
                </c:pt>
              </c:numCache>
            </c:numRef>
          </c:val>
        </c:ser>
        <c:ser>
          <c:idx val="3"/>
          <c:order val="3"/>
          <c:tx>
            <c:strRef>
              <c:f>'那須塩原市 (2)'!$A$7</c:f>
              <c:strCache>
                <c:ptCount val="1"/>
                <c:pt idx="0">
                  <c:v>65～74歳</c:v>
                </c:pt>
              </c:strCache>
            </c:strRef>
          </c:tx>
          <c:invertIfNegative val="0"/>
          <c:dLbls>
            <c:showLegendKey val="0"/>
            <c:showVal val="1"/>
            <c:showCatName val="0"/>
            <c:showSerName val="0"/>
            <c:showPercent val="0"/>
            <c:showBubbleSize val="0"/>
            <c:showLeaderLines val="0"/>
          </c:dLbls>
          <c:cat>
            <c:strRef>
              <c:f>'那須塩原市 (2)'!$B$3:$H$3</c:f>
              <c:strCache>
                <c:ptCount val="7"/>
                <c:pt idx="0">
                  <c:v>2015年
（国勢調査）</c:v>
                </c:pt>
                <c:pt idx="1">
                  <c:v>2015年</c:v>
                </c:pt>
                <c:pt idx="2">
                  <c:v>2020年</c:v>
                </c:pt>
                <c:pt idx="3">
                  <c:v>2025年</c:v>
                </c:pt>
                <c:pt idx="4">
                  <c:v>2030年</c:v>
                </c:pt>
                <c:pt idx="5">
                  <c:v>2035年</c:v>
                </c:pt>
                <c:pt idx="6">
                  <c:v>2040年</c:v>
                </c:pt>
              </c:strCache>
            </c:strRef>
          </c:cat>
          <c:val>
            <c:numRef>
              <c:f>'那須塩原市 (2)'!$B$7:$H$7</c:f>
              <c:numCache>
                <c:formatCode>#,##0_);[Red]\(#,##0\)</c:formatCode>
                <c:ptCount val="7"/>
                <c:pt idx="0">
                  <c:v>15552</c:v>
                </c:pt>
                <c:pt idx="1">
                  <c:v>15566</c:v>
                </c:pt>
                <c:pt idx="2">
                  <c:v>17170</c:v>
                </c:pt>
                <c:pt idx="3">
                  <c:v>15579</c:v>
                </c:pt>
                <c:pt idx="4">
                  <c:v>13896</c:v>
                </c:pt>
                <c:pt idx="5">
                  <c:v>14056</c:v>
                </c:pt>
                <c:pt idx="6">
                  <c:v>16105</c:v>
                </c:pt>
              </c:numCache>
            </c:numRef>
          </c:val>
        </c:ser>
        <c:ser>
          <c:idx val="4"/>
          <c:order val="4"/>
          <c:tx>
            <c:strRef>
              <c:f>'那須塩原市 (2)'!$A$8</c:f>
              <c:strCache>
                <c:ptCount val="1"/>
                <c:pt idx="0">
                  <c:v>75歳以上</c:v>
                </c:pt>
              </c:strCache>
            </c:strRef>
          </c:tx>
          <c:invertIfNegative val="0"/>
          <c:dLbls>
            <c:showLegendKey val="0"/>
            <c:showVal val="1"/>
            <c:showCatName val="0"/>
            <c:showSerName val="0"/>
            <c:showPercent val="0"/>
            <c:showBubbleSize val="0"/>
            <c:showLeaderLines val="0"/>
          </c:dLbls>
          <c:cat>
            <c:strRef>
              <c:f>'那須塩原市 (2)'!$B$3:$H$3</c:f>
              <c:strCache>
                <c:ptCount val="7"/>
                <c:pt idx="0">
                  <c:v>2015年
（国勢調査）</c:v>
                </c:pt>
                <c:pt idx="1">
                  <c:v>2015年</c:v>
                </c:pt>
                <c:pt idx="2">
                  <c:v>2020年</c:v>
                </c:pt>
                <c:pt idx="3">
                  <c:v>2025年</c:v>
                </c:pt>
                <c:pt idx="4">
                  <c:v>2030年</c:v>
                </c:pt>
                <c:pt idx="5">
                  <c:v>2035年</c:v>
                </c:pt>
                <c:pt idx="6">
                  <c:v>2040年</c:v>
                </c:pt>
              </c:strCache>
            </c:strRef>
          </c:cat>
          <c:val>
            <c:numRef>
              <c:f>'那須塩原市 (2)'!$B$8:$H$8</c:f>
              <c:numCache>
                <c:formatCode>#,##0_);[Red]\(#,##0\)</c:formatCode>
                <c:ptCount val="7"/>
                <c:pt idx="0">
                  <c:v>12723</c:v>
                </c:pt>
                <c:pt idx="1">
                  <c:v>12710</c:v>
                </c:pt>
                <c:pt idx="2">
                  <c:v>14964</c:v>
                </c:pt>
                <c:pt idx="3">
                  <c:v>18473</c:v>
                </c:pt>
                <c:pt idx="4">
                  <c:v>20968</c:v>
                </c:pt>
                <c:pt idx="5">
                  <c:v>21725</c:v>
                </c:pt>
                <c:pt idx="6">
                  <c:v>21589</c:v>
                </c:pt>
              </c:numCache>
            </c:numRef>
          </c:val>
        </c:ser>
        <c:dLbls>
          <c:showLegendKey val="0"/>
          <c:showVal val="0"/>
          <c:showCatName val="0"/>
          <c:showSerName val="0"/>
          <c:showPercent val="0"/>
          <c:showBubbleSize val="0"/>
        </c:dLbls>
        <c:gapWidth val="150"/>
        <c:overlap val="100"/>
        <c:axId val="40544512"/>
        <c:axId val="51970048"/>
      </c:barChart>
      <c:catAx>
        <c:axId val="40544512"/>
        <c:scaling>
          <c:orientation val="minMax"/>
        </c:scaling>
        <c:delete val="0"/>
        <c:axPos val="b"/>
        <c:majorTickMark val="out"/>
        <c:minorTickMark val="none"/>
        <c:tickLblPos val="nextTo"/>
        <c:crossAx val="51970048"/>
        <c:crosses val="autoZero"/>
        <c:auto val="1"/>
        <c:lblAlgn val="ctr"/>
        <c:lblOffset val="100"/>
        <c:noMultiLvlLbl val="0"/>
      </c:catAx>
      <c:valAx>
        <c:axId val="51970048"/>
        <c:scaling>
          <c:orientation val="minMax"/>
        </c:scaling>
        <c:delete val="0"/>
        <c:axPos val="l"/>
        <c:majorGridlines/>
        <c:numFmt formatCode="#,##0_);[Red]\(#,##0\)" sourceLinked="1"/>
        <c:majorTickMark val="out"/>
        <c:minorTickMark val="none"/>
        <c:tickLblPos val="nextTo"/>
        <c:crossAx val="40544512"/>
        <c:crosses val="autoZero"/>
        <c:crossBetween val="between"/>
      </c:valAx>
    </c:plotArea>
    <c:legend>
      <c:legendPos val="b"/>
      <c:layout/>
      <c:overlay val="0"/>
    </c:legend>
    <c:plotVisOnly val="1"/>
    <c:dispBlanksAs val="gap"/>
    <c:showDLblsOverMax val="0"/>
  </c:chart>
  <c:txPr>
    <a:bodyPr/>
    <a:lstStyle/>
    <a:p>
      <a:pPr>
        <a:defRPr sz="800"/>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横須賀市グラフ!$A$4</c:f>
              <c:strCache>
                <c:ptCount val="1"/>
                <c:pt idx="0">
                  <c:v>0～14歳</c:v>
                </c:pt>
              </c:strCache>
            </c:strRef>
          </c:tx>
          <c:invertIfNegative val="0"/>
          <c:dLbls>
            <c:showLegendKey val="0"/>
            <c:showVal val="1"/>
            <c:showCatName val="0"/>
            <c:showSerName val="0"/>
            <c:showPercent val="0"/>
            <c:showBubbleSize val="0"/>
            <c:showLeaderLines val="0"/>
          </c:dLbls>
          <c:cat>
            <c:strRef>
              <c:f>横須賀市グラフ!$B$3:$H$3</c:f>
              <c:strCache>
                <c:ptCount val="7"/>
                <c:pt idx="0">
                  <c:v>2015年
（国勢調査）</c:v>
                </c:pt>
                <c:pt idx="1">
                  <c:v>2015年</c:v>
                </c:pt>
                <c:pt idx="2">
                  <c:v>2020年</c:v>
                </c:pt>
                <c:pt idx="3">
                  <c:v>2025年</c:v>
                </c:pt>
                <c:pt idx="4">
                  <c:v>2030年</c:v>
                </c:pt>
                <c:pt idx="5">
                  <c:v>2035年</c:v>
                </c:pt>
                <c:pt idx="6">
                  <c:v>2040年</c:v>
                </c:pt>
              </c:strCache>
            </c:strRef>
          </c:cat>
          <c:val>
            <c:numRef>
              <c:f>横須賀市グラフ!$B$4:$H$4</c:f>
              <c:numCache>
                <c:formatCode>#,##0_);[Red]\(#,##0\)</c:formatCode>
                <c:ptCount val="7"/>
                <c:pt idx="0">
                  <c:v>46696</c:v>
                </c:pt>
                <c:pt idx="1">
                  <c:v>46930</c:v>
                </c:pt>
                <c:pt idx="2">
                  <c:v>41509</c:v>
                </c:pt>
                <c:pt idx="3">
                  <c:v>36945</c:v>
                </c:pt>
                <c:pt idx="4">
                  <c:v>33006</c:v>
                </c:pt>
                <c:pt idx="5">
                  <c:v>30538</c:v>
                </c:pt>
                <c:pt idx="6">
                  <c:v>28787</c:v>
                </c:pt>
              </c:numCache>
            </c:numRef>
          </c:val>
        </c:ser>
        <c:ser>
          <c:idx val="1"/>
          <c:order val="1"/>
          <c:tx>
            <c:strRef>
              <c:f>横須賀市グラフ!$A$5</c:f>
              <c:strCache>
                <c:ptCount val="1"/>
                <c:pt idx="0">
                  <c:v>15～39歳</c:v>
                </c:pt>
              </c:strCache>
            </c:strRef>
          </c:tx>
          <c:invertIfNegative val="0"/>
          <c:dLbls>
            <c:showLegendKey val="0"/>
            <c:showVal val="1"/>
            <c:showCatName val="0"/>
            <c:showSerName val="0"/>
            <c:showPercent val="0"/>
            <c:showBubbleSize val="0"/>
            <c:showLeaderLines val="0"/>
          </c:dLbls>
          <c:cat>
            <c:strRef>
              <c:f>横須賀市グラフ!$B$3:$H$3</c:f>
              <c:strCache>
                <c:ptCount val="7"/>
                <c:pt idx="0">
                  <c:v>2015年
（国勢調査）</c:v>
                </c:pt>
                <c:pt idx="1">
                  <c:v>2015年</c:v>
                </c:pt>
                <c:pt idx="2">
                  <c:v>2020年</c:v>
                </c:pt>
                <c:pt idx="3">
                  <c:v>2025年</c:v>
                </c:pt>
                <c:pt idx="4">
                  <c:v>2030年</c:v>
                </c:pt>
                <c:pt idx="5">
                  <c:v>2035年</c:v>
                </c:pt>
                <c:pt idx="6">
                  <c:v>2040年</c:v>
                </c:pt>
              </c:strCache>
            </c:strRef>
          </c:cat>
          <c:val>
            <c:numRef>
              <c:f>横須賀市グラフ!$B$5:$H$5</c:f>
              <c:numCache>
                <c:formatCode>#,##0_);[Red]\(#,##0\)</c:formatCode>
                <c:ptCount val="7"/>
                <c:pt idx="0">
                  <c:v>104647</c:v>
                </c:pt>
                <c:pt idx="1">
                  <c:v>105533</c:v>
                </c:pt>
                <c:pt idx="2">
                  <c:v>97512</c:v>
                </c:pt>
                <c:pt idx="3">
                  <c:v>91645</c:v>
                </c:pt>
                <c:pt idx="4">
                  <c:v>85708</c:v>
                </c:pt>
                <c:pt idx="5">
                  <c:v>78195</c:v>
                </c:pt>
                <c:pt idx="6">
                  <c:v>69945</c:v>
                </c:pt>
              </c:numCache>
            </c:numRef>
          </c:val>
        </c:ser>
        <c:ser>
          <c:idx val="2"/>
          <c:order val="2"/>
          <c:tx>
            <c:strRef>
              <c:f>横須賀市グラフ!$A$6</c:f>
              <c:strCache>
                <c:ptCount val="1"/>
                <c:pt idx="0">
                  <c:v>40～64歳</c:v>
                </c:pt>
              </c:strCache>
            </c:strRef>
          </c:tx>
          <c:invertIfNegative val="0"/>
          <c:dLbls>
            <c:showLegendKey val="0"/>
            <c:showVal val="1"/>
            <c:showCatName val="0"/>
            <c:showSerName val="0"/>
            <c:showPercent val="0"/>
            <c:showBubbleSize val="0"/>
            <c:showLeaderLines val="0"/>
          </c:dLbls>
          <c:cat>
            <c:strRef>
              <c:f>横須賀市グラフ!$B$3:$H$3</c:f>
              <c:strCache>
                <c:ptCount val="7"/>
                <c:pt idx="0">
                  <c:v>2015年
（国勢調査）</c:v>
                </c:pt>
                <c:pt idx="1">
                  <c:v>2015年</c:v>
                </c:pt>
                <c:pt idx="2">
                  <c:v>2020年</c:v>
                </c:pt>
                <c:pt idx="3">
                  <c:v>2025年</c:v>
                </c:pt>
                <c:pt idx="4">
                  <c:v>2030年</c:v>
                </c:pt>
                <c:pt idx="5">
                  <c:v>2035年</c:v>
                </c:pt>
                <c:pt idx="6">
                  <c:v>2040年</c:v>
                </c:pt>
              </c:strCache>
            </c:strRef>
          </c:cat>
          <c:val>
            <c:numRef>
              <c:f>横須賀市グラフ!$B$6:$H$6</c:f>
              <c:numCache>
                <c:formatCode>#,##0_);[Red]\(#,##0\)</c:formatCode>
                <c:ptCount val="7"/>
                <c:pt idx="0">
                  <c:v>134349</c:v>
                </c:pt>
                <c:pt idx="1">
                  <c:v>133832</c:v>
                </c:pt>
                <c:pt idx="2">
                  <c:v>129527</c:v>
                </c:pt>
                <c:pt idx="3">
                  <c:v>125299</c:v>
                </c:pt>
                <c:pt idx="4">
                  <c:v>118488</c:v>
                </c:pt>
                <c:pt idx="5">
                  <c:v>108856</c:v>
                </c:pt>
                <c:pt idx="6">
                  <c:v>96323</c:v>
                </c:pt>
              </c:numCache>
            </c:numRef>
          </c:val>
        </c:ser>
        <c:ser>
          <c:idx val="3"/>
          <c:order val="3"/>
          <c:tx>
            <c:strRef>
              <c:f>横須賀市グラフ!$A$7</c:f>
              <c:strCache>
                <c:ptCount val="1"/>
                <c:pt idx="0">
                  <c:v>65～74歳</c:v>
                </c:pt>
              </c:strCache>
            </c:strRef>
          </c:tx>
          <c:invertIfNegative val="0"/>
          <c:dLbls>
            <c:showLegendKey val="0"/>
            <c:showVal val="1"/>
            <c:showCatName val="0"/>
            <c:showSerName val="0"/>
            <c:showPercent val="0"/>
            <c:showBubbleSize val="0"/>
            <c:showLeaderLines val="0"/>
          </c:dLbls>
          <c:cat>
            <c:strRef>
              <c:f>横須賀市グラフ!$B$3:$H$3</c:f>
              <c:strCache>
                <c:ptCount val="7"/>
                <c:pt idx="0">
                  <c:v>2015年
（国勢調査）</c:v>
                </c:pt>
                <c:pt idx="1">
                  <c:v>2015年</c:v>
                </c:pt>
                <c:pt idx="2">
                  <c:v>2020年</c:v>
                </c:pt>
                <c:pt idx="3">
                  <c:v>2025年</c:v>
                </c:pt>
                <c:pt idx="4">
                  <c:v>2030年</c:v>
                </c:pt>
                <c:pt idx="5">
                  <c:v>2035年</c:v>
                </c:pt>
                <c:pt idx="6">
                  <c:v>2040年</c:v>
                </c:pt>
              </c:strCache>
            </c:strRef>
          </c:cat>
          <c:val>
            <c:numRef>
              <c:f>横須賀市グラフ!$B$7:$H$7</c:f>
              <c:numCache>
                <c:formatCode>#,##0_);[Red]\(#,##0\)</c:formatCode>
                <c:ptCount val="7"/>
                <c:pt idx="0">
                  <c:v>64194</c:v>
                </c:pt>
                <c:pt idx="1">
                  <c:v>63705</c:v>
                </c:pt>
                <c:pt idx="2">
                  <c:v>57062</c:v>
                </c:pt>
                <c:pt idx="3">
                  <c:v>44813</c:v>
                </c:pt>
                <c:pt idx="4">
                  <c:v>42546</c:v>
                </c:pt>
                <c:pt idx="5">
                  <c:v>46713</c:v>
                </c:pt>
                <c:pt idx="6">
                  <c:v>51834</c:v>
                </c:pt>
              </c:numCache>
            </c:numRef>
          </c:val>
        </c:ser>
        <c:ser>
          <c:idx val="4"/>
          <c:order val="4"/>
          <c:tx>
            <c:strRef>
              <c:f>横須賀市グラフ!$A$8</c:f>
              <c:strCache>
                <c:ptCount val="1"/>
                <c:pt idx="0">
                  <c:v>75歳以上</c:v>
                </c:pt>
              </c:strCache>
            </c:strRef>
          </c:tx>
          <c:invertIfNegative val="0"/>
          <c:dLbls>
            <c:showLegendKey val="0"/>
            <c:showVal val="1"/>
            <c:showCatName val="0"/>
            <c:showSerName val="0"/>
            <c:showPercent val="0"/>
            <c:showBubbleSize val="0"/>
            <c:showLeaderLines val="0"/>
          </c:dLbls>
          <c:cat>
            <c:strRef>
              <c:f>横須賀市グラフ!$B$3:$H$3</c:f>
              <c:strCache>
                <c:ptCount val="7"/>
                <c:pt idx="0">
                  <c:v>2015年
（国勢調査）</c:v>
                </c:pt>
                <c:pt idx="1">
                  <c:v>2015年</c:v>
                </c:pt>
                <c:pt idx="2">
                  <c:v>2020年</c:v>
                </c:pt>
                <c:pt idx="3">
                  <c:v>2025年</c:v>
                </c:pt>
                <c:pt idx="4">
                  <c:v>2030年</c:v>
                </c:pt>
                <c:pt idx="5">
                  <c:v>2035年</c:v>
                </c:pt>
                <c:pt idx="6">
                  <c:v>2040年</c:v>
                </c:pt>
              </c:strCache>
            </c:strRef>
          </c:cat>
          <c:val>
            <c:numRef>
              <c:f>横須賀市グラフ!$B$8:$H$8</c:f>
              <c:numCache>
                <c:formatCode>#,##0_);[Red]\(#,##0\)</c:formatCode>
                <c:ptCount val="7"/>
                <c:pt idx="0">
                  <c:v>56700</c:v>
                </c:pt>
                <c:pt idx="1">
                  <c:v>56123</c:v>
                </c:pt>
                <c:pt idx="2">
                  <c:v>65913</c:v>
                </c:pt>
                <c:pt idx="3">
                  <c:v>74911</c:v>
                </c:pt>
                <c:pt idx="4">
                  <c:v>74083</c:v>
                </c:pt>
                <c:pt idx="5">
                  <c:v>68819</c:v>
                </c:pt>
                <c:pt idx="6">
                  <c:v>65484</c:v>
                </c:pt>
              </c:numCache>
            </c:numRef>
          </c:val>
        </c:ser>
        <c:dLbls>
          <c:showLegendKey val="0"/>
          <c:showVal val="0"/>
          <c:showCatName val="0"/>
          <c:showSerName val="0"/>
          <c:showPercent val="0"/>
          <c:showBubbleSize val="0"/>
        </c:dLbls>
        <c:gapWidth val="150"/>
        <c:overlap val="100"/>
        <c:axId val="34851840"/>
        <c:axId val="37217024"/>
      </c:barChart>
      <c:catAx>
        <c:axId val="34851840"/>
        <c:scaling>
          <c:orientation val="minMax"/>
        </c:scaling>
        <c:delete val="0"/>
        <c:axPos val="b"/>
        <c:majorTickMark val="out"/>
        <c:minorTickMark val="none"/>
        <c:tickLblPos val="nextTo"/>
        <c:txPr>
          <a:bodyPr/>
          <a:lstStyle/>
          <a:p>
            <a:pPr>
              <a:defRPr sz="800" baseline="0"/>
            </a:pPr>
            <a:endParaRPr lang="ja-JP"/>
          </a:p>
        </c:txPr>
        <c:crossAx val="37217024"/>
        <c:crosses val="autoZero"/>
        <c:auto val="1"/>
        <c:lblAlgn val="ctr"/>
        <c:lblOffset val="100"/>
        <c:noMultiLvlLbl val="0"/>
      </c:catAx>
      <c:valAx>
        <c:axId val="37217024"/>
        <c:scaling>
          <c:orientation val="minMax"/>
        </c:scaling>
        <c:delete val="0"/>
        <c:axPos val="l"/>
        <c:majorGridlines/>
        <c:numFmt formatCode="#,##0_);[Red]\(#,##0\)" sourceLinked="1"/>
        <c:majorTickMark val="out"/>
        <c:minorTickMark val="none"/>
        <c:tickLblPos val="nextTo"/>
        <c:crossAx val="3485184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横須賀市グラフ!$A$28</c:f>
              <c:strCache>
                <c:ptCount val="1"/>
                <c:pt idx="0">
                  <c:v>医療：全国平均</c:v>
                </c:pt>
              </c:strCache>
            </c:strRef>
          </c:tx>
          <c:spPr>
            <a:ln>
              <a:solidFill>
                <a:srgbClr val="002060"/>
              </a:solidFill>
            </a:ln>
          </c:spPr>
          <c:marker>
            <c:symbol val="none"/>
          </c:marker>
          <c:dLbls>
            <c:dLbl>
              <c:idx val="1"/>
              <c:delete val="1"/>
            </c:dLbl>
            <c:dLbl>
              <c:idx val="3"/>
              <c:layout>
                <c:manualLayout>
                  <c:x val="4.9658606853200558E-3"/>
                  <c:y val="-3.25998370008149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横須賀市グラフ!$B$27:$H$27</c:f>
              <c:strCache>
                <c:ptCount val="7"/>
                <c:pt idx="0">
                  <c:v>2015年
（国勢調査）</c:v>
                </c:pt>
                <c:pt idx="1">
                  <c:v>2015年</c:v>
                </c:pt>
                <c:pt idx="2">
                  <c:v>2020年</c:v>
                </c:pt>
                <c:pt idx="3">
                  <c:v>2025年</c:v>
                </c:pt>
                <c:pt idx="4">
                  <c:v>2030年</c:v>
                </c:pt>
                <c:pt idx="5">
                  <c:v>2035年</c:v>
                </c:pt>
                <c:pt idx="6">
                  <c:v>2040年</c:v>
                </c:pt>
              </c:strCache>
            </c:strRef>
          </c:cat>
          <c:val>
            <c:numRef>
              <c:f>横須賀市グラフ!$B$28:$H$28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横須賀市グラフ!$A$29</c:f>
              <c:strCache>
                <c:ptCount val="1"/>
                <c:pt idx="0">
                  <c:v>介護：全国平均</c:v>
                </c:pt>
              </c:strCache>
            </c:strRef>
          </c:tx>
          <c:spPr>
            <a:ln>
              <a:solidFill>
                <a:srgbClr val="FF0000"/>
              </a:solidFill>
            </a:ln>
          </c:spPr>
          <c:marker>
            <c:symbol val="none"/>
          </c:marker>
          <c:dLbls>
            <c:dLbl>
              <c:idx val="1"/>
              <c:layout>
                <c:manualLayout>
                  <c:x val="-3.227809445458036E-2"/>
                  <c:y val="-2.28198859005704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横須賀市グラフ!$B$27:$H$27</c:f>
              <c:strCache>
                <c:ptCount val="7"/>
                <c:pt idx="0">
                  <c:v>2015年
（国勢調査）</c:v>
                </c:pt>
                <c:pt idx="1">
                  <c:v>2015年</c:v>
                </c:pt>
                <c:pt idx="2">
                  <c:v>2020年</c:v>
                </c:pt>
                <c:pt idx="3">
                  <c:v>2025年</c:v>
                </c:pt>
                <c:pt idx="4">
                  <c:v>2030年</c:v>
                </c:pt>
                <c:pt idx="5">
                  <c:v>2035年</c:v>
                </c:pt>
                <c:pt idx="6">
                  <c:v>2040年</c:v>
                </c:pt>
              </c:strCache>
            </c:strRef>
          </c:cat>
          <c:val>
            <c:numRef>
              <c:f>横須賀市グラフ!$B$29:$H$29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横須賀市グラフ!$A$30</c:f>
              <c:strCache>
                <c:ptCount val="1"/>
                <c:pt idx="0">
                  <c:v>医療：横須賀市</c:v>
                </c:pt>
              </c:strCache>
            </c:strRef>
          </c:tx>
          <c:spPr>
            <a:ln>
              <a:solidFill>
                <a:srgbClr val="00B0F0"/>
              </a:solidFill>
            </a:ln>
          </c:spPr>
          <c:marker>
            <c:symbol val="none"/>
          </c:marker>
          <c:dLbls>
            <c:dLbl>
              <c:idx val="1"/>
              <c:layout>
                <c:manualLayout>
                  <c:x val="-2.234637308394025E-2"/>
                  <c:y val="3.2599837000814994E-3"/>
                </c:manualLayout>
              </c:layout>
              <c:showLegendKey val="0"/>
              <c:showVal val="1"/>
              <c:showCatName val="0"/>
              <c:showSerName val="0"/>
              <c:showPercent val="0"/>
              <c:showBubbleSize val="0"/>
            </c:dLbl>
            <c:dLbl>
              <c:idx val="2"/>
              <c:layout>
                <c:manualLayout>
                  <c:x val="2.4829303426600279E-3"/>
                  <c:y val="2.6079869600651995E-2"/>
                </c:manualLayout>
              </c:layout>
              <c:showLegendKey val="0"/>
              <c:showVal val="1"/>
              <c:showCatName val="0"/>
              <c:showSerName val="0"/>
              <c:showPercent val="0"/>
              <c:showBubbleSize val="0"/>
            </c:dLbl>
            <c:dLbl>
              <c:idx val="3"/>
              <c:layout>
                <c:manualLayout>
                  <c:x val="4.9658606853200558E-3"/>
                  <c:y val="-1.95599022004889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横須賀市グラフ!$B$27:$H$27</c:f>
              <c:strCache>
                <c:ptCount val="7"/>
                <c:pt idx="0">
                  <c:v>2015年
（国勢調査）</c:v>
                </c:pt>
                <c:pt idx="1">
                  <c:v>2015年</c:v>
                </c:pt>
                <c:pt idx="2">
                  <c:v>2020年</c:v>
                </c:pt>
                <c:pt idx="3">
                  <c:v>2025年</c:v>
                </c:pt>
                <c:pt idx="4">
                  <c:v>2030年</c:v>
                </c:pt>
                <c:pt idx="5">
                  <c:v>2035年</c:v>
                </c:pt>
                <c:pt idx="6">
                  <c:v>2040年</c:v>
                </c:pt>
              </c:strCache>
            </c:strRef>
          </c:cat>
          <c:val>
            <c:numRef>
              <c:f>横須賀市グラフ!$B$30:$H$30</c:f>
              <c:numCache>
                <c:formatCode>0.00_);[Red]\(0.00\)</c:formatCode>
                <c:ptCount val="7"/>
                <c:pt idx="0">
                  <c:v>1</c:v>
                </c:pt>
                <c:pt idx="1">
                  <c:v>0.99407122074353726</c:v>
                </c:pt>
                <c:pt idx="2">
                  <c:v>1.0152510917945081</c:v>
                </c:pt>
                <c:pt idx="3">
                  <c:v>1.0110736165483658</c:v>
                </c:pt>
                <c:pt idx="4">
                  <c:v>0.97618278901839028</c:v>
                </c:pt>
                <c:pt idx="5">
                  <c:v>0.93244207346017871</c:v>
                </c:pt>
                <c:pt idx="6">
                  <c:v>0.90083343571815511</c:v>
                </c:pt>
              </c:numCache>
            </c:numRef>
          </c:val>
          <c:smooth val="0"/>
        </c:ser>
        <c:ser>
          <c:idx val="3"/>
          <c:order val="3"/>
          <c:tx>
            <c:strRef>
              <c:f>横須賀市グラフ!$A$31</c:f>
              <c:strCache>
                <c:ptCount val="1"/>
                <c:pt idx="0">
                  <c:v>介護：横須賀市</c:v>
                </c:pt>
              </c:strCache>
            </c:strRef>
          </c:tx>
          <c:spPr>
            <a:ln>
              <a:solidFill>
                <a:srgbClr val="FF66FF"/>
              </a:solidFill>
            </a:ln>
          </c:spPr>
          <c:marker>
            <c:symbol val="none"/>
          </c:marker>
          <c:dLbls>
            <c:dLbl>
              <c:idx val="1"/>
              <c:delete val="1"/>
            </c:dLbl>
            <c:dLbl>
              <c:idx val="2"/>
              <c:delete val="1"/>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横須賀市グラフ!$B$27:$H$27</c:f>
              <c:strCache>
                <c:ptCount val="7"/>
                <c:pt idx="0">
                  <c:v>2015年
（国勢調査）</c:v>
                </c:pt>
                <c:pt idx="1">
                  <c:v>2015年</c:v>
                </c:pt>
                <c:pt idx="2">
                  <c:v>2020年</c:v>
                </c:pt>
                <c:pt idx="3">
                  <c:v>2025年</c:v>
                </c:pt>
                <c:pt idx="4">
                  <c:v>2030年</c:v>
                </c:pt>
                <c:pt idx="5">
                  <c:v>2035年</c:v>
                </c:pt>
                <c:pt idx="6">
                  <c:v>2040年</c:v>
                </c:pt>
              </c:strCache>
            </c:strRef>
          </c:cat>
          <c:val>
            <c:numRef>
              <c:f>横須賀市グラフ!$B$31:$H$31</c:f>
              <c:numCache>
                <c:formatCode>0.00_ </c:formatCode>
                <c:ptCount val="7"/>
                <c:pt idx="0">
                  <c:v>1</c:v>
                </c:pt>
                <c:pt idx="1">
                  <c:v>0.99025180005371694</c:v>
                </c:pt>
                <c:pt idx="2">
                  <c:v>1.1279656694528879</c:v>
                </c:pt>
                <c:pt idx="3">
                  <c:v>1.2440492461390171</c:v>
                </c:pt>
                <c:pt idx="4">
                  <c:v>1.2263365514497715</c:v>
                </c:pt>
                <c:pt idx="5">
                  <c:v>1.1512071055652093</c:v>
                </c:pt>
                <c:pt idx="6">
                  <c:v>1.1066990566995194</c:v>
                </c:pt>
              </c:numCache>
            </c:numRef>
          </c:val>
          <c:smooth val="0"/>
        </c:ser>
        <c:dLbls>
          <c:showLegendKey val="0"/>
          <c:showVal val="0"/>
          <c:showCatName val="0"/>
          <c:showSerName val="0"/>
          <c:showPercent val="0"/>
          <c:showBubbleSize val="0"/>
        </c:dLbls>
        <c:marker val="1"/>
        <c:smooth val="0"/>
        <c:axId val="121790848"/>
        <c:axId val="121792384"/>
      </c:lineChart>
      <c:catAx>
        <c:axId val="121790848"/>
        <c:scaling>
          <c:orientation val="minMax"/>
        </c:scaling>
        <c:delete val="0"/>
        <c:axPos val="b"/>
        <c:majorTickMark val="out"/>
        <c:minorTickMark val="none"/>
        <c:tickLblPos val="nextTo"/>
        <c:txPr>
          <a:bodyPr/>
          <a:lstStyle/>
          <a:p>
            <a:pPr>
              <a:defRPr sz="800"/>
            </a:pPr>
            <a:endParaRPr lang="ja-JP"/>
          </a:p>
        </c:txPr>
        <c:crossAx val="121792384"/>
        <c:crosses val="autoZero"/>
        <c:auto val="1"/>
        <c:lblAlgn val="ctr"/>
        <c:lblOffset val="100"/>
        <c:noMultiLvlLbl val="0"/>
      </c:catAx>
      <c:valAx>
        <c:axId val="121792384"/>
        <c:scaling>
          <c:orientation val="minMax"/>
          <c:max val="2"/>
          <c:min val="0.8"/>
        </c:scaling>
        <c:delete val="0"/>
        <c:axPos val="l"/>
        <c:majorGridlines/>
        <c:numFmt formatCode="0.00_ " sourceLinked="1"/>
        <c:majorTickMark val="out"/>
        <c:minorTickMark val="none"/>
        <c:tickLblPos val="nextTo"/>
        <c:crossAx val="121790848"/>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egendEntry>
        <c:idx val="2"/>
        <c:txPr>
          <a:bodyPr/>
          <a:lstStyle/>
          <a:p>
            <a:pPr>
              <a:defRPr baseline="0">
                <a:ea typeface="ＭＳ Ｐゴシック" panose="020B0600070205080204" pitchFamily="50" charset="-128"/>
              </a:defRPr>
            </a:pPr>
            <a:endParaRPr lang="ja-JP"/>
          </a:p>
        </c:txPr>
      </c:legendEntry>
      <c:legendEntry>
        <c:idx val="3"/>
        <c:txPr>
          <a:bodyPr/>
          <a:lstStyle/>
          <a:p>
            <a:pPr>
              <a:defRPr baseline="0">
                <a:latin typeface="ＭＳ Ｐゴシック" panose="020B0600070205080204" pitchFamily="50" charset="-128"/>
              </a:defRPr>
            </a:pPr>
            <a:endParaRPr lang="ja-JP"/>
          </a:p>
        </c:txPr>
      </c:legendEntry>
      <c:layout>
        <c:manualLayout>
          <c:xMode val="edge"/>
          <c:yMode val="edge"/>
          <c:x val="0"/>
          <c:y val="0.89917777497529494"/>
          <c:w val="1"/>
          <c:h val="8.5946507544643752E-2"/>
        </c:manualLayout>
      </c:layout>
      <c:overlay val="0"/>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柏市グラフ!$A$4</c:f>
              <c:strCache>
                <c:ptCount val="1"/>
                <c:pt idx="0">
                  <c:v>0～14歳</c:v>
                </c:pt>
              </c:strCache>
            </c:strRef>
          </c:tx>
          <c:invertIfNegative val="0"/>
          <c:dLbls>
            <c:showLegendKey val="0"/>
            <c:showVal val="1"/>
            <c:showCatName val="0"/>
            <c:showSerName val="0"/>
            <c:showPercent val="0"/>
            <c:showBubbleSize val="0"/>
            <c:showLeaderLines val="0"/>
          </c:dLbls>
          <c:cat>
            <c:strRef>
              <c:f>柏市グラフ!$B$3:$H$3</c:f>
              <c:strCache>
                <c:ptCount val="7"/>
                <c:pt idx="0">
                  <c:v>2015年
（国勢調査）</c:v>
                </c:pt>
                <c:pt idx="1">
                  <c:v>2015年</c:v>
                </c:pt>
                <c:pt idx="2">
                  <c:v>2020年</c:v>
                </c:pt>
                <c:pt idx="3">
                  <c:v>2025年</c:v>
                </c:pt>
                <c:pt idx="4">
                  <c:v>2030年</c:v>
                </c:pt>
                <c:pt idx="5">
                  <c:v>2035年</c:v>
                </c:pt>
                <c:pt idx="6">
                  <c:v>2040年</c:v>
                </c:pt>
              </c:strCache>
            </c:strRef>
          </c:cat>
          <c:val>
            <c:numRef>
              <c:f>柏市グラフ!$B$4:$H$4</c:f>
              <c:numCache>
                <c:formatCode>#,##0_);[Red]\(#,##0\)</c:formatCode>
                <c:ptCount val="7"/>
                <c:pt idx="0">
                  <c:v>53671</c:v>
                </c:pt>
                <c:pt idx="1">
                  <c:v>55747</c:v>
                </c:pt>
                <c:pt idx="2">
                  <c:v>55688</c:v>
                </c:pt>
                <c:pt idx="3">
                  <c:v>51730</c:v>
                </c:pt>
                <c:pt idx="4">
                  <c:v>47555</c:v>
                </c:pt>
                <c:pt idx="5">
                  <c:v>45091</c:v>
                </c:pt>
                <c:pt idx="6">
                  <c:v>43272</c:v>
                </c:pt>
              </c:numCache>
            </c:numRef>
          </c:val>
        </c:ser>
        <c:ser>
          <c:idx val="1"/>
          <c:order val="1"/>
          <c:tx>
            <c:strRef>
              <c:f>柏市グラフ!$A$5</c:f>
              <c:strCache>
                <c:ptCount val="1"/>
                <c:pt idx="0">
                  <c:v>15～39歳</c:v>
                </c:pt>
              </c:strCache>
            </c:strRef>
          </c:tx>
          <c:invertIfNegative val="0"/>
          <c:dLbls>
            <c:showLegendKey val="0"/>
            <c:showVal val="1"/>
            <c:showCatName val="0"/>
            <c:showSerName val="0"/>
            <c:showPercent val="0"/>
            <c:showBubbleSize val="0"/>
            <c:showLeaderLines val="0"/>
          </c:dLbls>
          <c:cat>
            <c:strRef>
              <c:f>柏市グラフ!$B$3:$H$3</c:f>
              <c:strCache>
                <c:ptCount val="7"/>
                <c:pt idx="0">
                  <c:v>2015年
（国勢調査）</c:v>
                </c:pt>
                <c:pt idx="1">
                  <c:v>2015年</c:v>
                </c:pt>
                <c:pt idx="2">
                  <c:v>2020年</c:v>
                </c:pt>
                <c:pt idx="3">
                  <c:v>2025年</c:v>
                </c:pt>
                <c:pt idx="4">
                  <c:v>2030年</c:v>
                </c:pt>
                <c:pt idx="5">
                  <c:v>2035年</c:v>
                </c:pt>
                <c:pt idx="6">
                  <c:v>2040年</c:v>
                </c:pt>
              </c:strCache>
            </c:strRef>
          </c:cat>
          <c:val>
            <c:numRef>
              <c:f>柏市グラフ!$B$5:$H$5</c:f>
              <c:numCache>
                <c:formatCode>#,##0_);[Red]\(#,##0\)</c:formatCode>
                <c:ptCount val="7"/>
                <c:pt idx="0">
                  <c:v>120717</c:v>
                </c:pt>
                <c:pt idx="1">
                  <c:v>121659</c:v>
                </c:pt>
                <c:pt idx="2">
                  <c:v>115794</c:v>
                </c:pt>
                <c:pt idx="3">
                  <c:v>108465</c:v>
                </c:pt>
                <c:pt idx="4">
                  <c:v>106080</c:v>
                </c:pt>
                <c:pt idx="5">
                  <c:v>103717</c:v>
                </c:pt>
                <c:pt idx="6">
                  <c:v>99692</c:v>
                </c:pt>
              </c:numCache>
            </c:numRef>
          </c:val>
        </c:ser>
        <c:ser>
          <c:idx val="2"/>
          <c:order val="2"/>
          <c:tx>
            <c:strRef>
              <c:f>柏市グラフ!$A$6</c:f>
              <c:strCache>
                <c:ptCount val="1"/>
                <c:pt idx="0">
                  <c:v>40～64歳</c:v>
                </c:pt>
              </c:strCache>
            </c:strRef>
          </c:tx>
          <c:invertIfNegative val="0"/>
          <c:dLbls>
            <c:showLegendKey val="0"/>
            <c:showVal val="1"/>
            <c:showCatName val="0"/>
            <c:showSerName val="0"/>
            <c:showPercent val="0"/>
            <c:showBubbleSize val="0"/>
            <c:showLeaderLines val="0"/>
          </c:dLbls>
          <c:cat>
            <c:strRef>
              <c:f>柏市グラフ!$B$3:$H$3</c:f>
              <c:strCache>
                <c:ptCount val="7"/>
                <c:pt idx="0">
                  <c:v>2015年
（国勢調査）</c:v>
                </c:pt>
                <c:pt idx="1">
                  <c:v>2015年</c:v>
                </c:pt>
                <c:pt idx="2">
                  <c:v>2020年</c:v>
                </c:pt>
                <c:pt idx="3">
                  <c:v>2025年</c:v>
                </c:pt>
                <c:pt idx="4">
                  <c:v>2030年</c:v>
                </c:pt>
                <c:pt idx="5">
                  <c:v>2035年</c:v>
                </c:pt>
                <c:pt idx="6">
                  <c:v>2040年</c:v>
                </c:pt>
              </c:strCache>
            </c:strRef>
          </c:cat>
          <c:val>
            <c:numRef>
              <c:f>柏市グラフ!$B$6:$H$6</c:f>
              <c:numCache>
                <c:formatCode>#,##0_);[Red]\(#,##0\)</c:formatCode>
                <c:ptCount val="7"/>
                <c:pt idx="0">
                  <c:v>138676</c:v>
                </c:pt>
                <c:pt idx="1">
                  <c:v>135206</c:v>
                </c:pt>
                <c:pt idx="2">
                  <c:v>141084</c:v>
                </c:pt>
                <c:pt idx="3">
                  <c:v>149254</c:v>
                </c:pt>
                <c:pt idx="4">
                  <c:v>149514</c:v>
                </c:pt>
                <c:pt idx="5">
                  <c:v>142534</c:v>
                </c:pt>
                <c:pt idx="6">
                  <c:v>129827</c:v>
                </c:pt>
              </c:numCache>
            </c:numRef>
          </c:val>
        </c:ser>
        <c:ser>
          <c:idx val="3"/>
          <c:order val="3"/>
          <c:tx>
            <c:strRef>
              <c:f>柏市グラフ!$A$7</c:f>
              <c:strCache>
                <c:ptCount val="1"/>
                <c:pt idx="0">
                  <c:v>65～74歳</c:v>
                </c:pt>
              </c:strCache>
            </c:strRef>
          </c:tx>
          <c:invertIfNegative val="0"/>
          <c:dLbls>
            <c:showLegendKey val="0"/>
            <c:showVal val="1"/>
            <c:showCatName val="0"/>
            <c:showSerName val="0"/>
            <c:showPercent val="0"/>
            <c:showBubbleSize val="0"/>
            <c:showLeaderLines val="0"/>
          </c:dLbls>
          <c:cat>
            <c:strRef>
              <c:f>柏市グラフ!$B$3:$H$3</c:f>
              <c:strCache>
                <c:ptCount val="7"/>
                <c:pt idx="0">
                  <c:v>2015年
（国勢調査）</c:v>
                </c:pt>
                <c:pt idx="1">
                  <c:v>2015年</c:v>
                </c:pt>
                <c:pt idx="2">
                  <c:v>2020年</c:v>
                </c:pt>
                <c:pt idx="3">
                  <c:v>2025年</c:v>
                </c:pt>
                <c:pt idx="4">
                  <c:v>2030年</c:v>
                </c:pt>
                <c:pt idx="5">
                  <c:v>2035年</c:v>
                </c:pt>
                <c:pt idx="6">
                  <c:v>2040年</c:v>
                </c:pt>
              </c:strCache>
            </c:strRef>
          </c:cat>
          <c:val>
            <c:numRef>
              <c:f>柏市グラフ!$B$7:$H$7</c:f>
              <c:numCache>
                <c:formatCode>#,##0_);[Red]\(#,##0\)</c:formatCode>
                <c:ptCount val="7"/>
                <c:pt idx="0">
                  <c:v>57894</c:v>
                </c:pt>
                <c:pt idx="1">
                  <c:v>55354</c:v>
                </c:pt>
                <c:pt idx="2">
                  <c:v>51614</c:v>
                </c:pt>
                <c:pt idx="3">
                  <c:v>41958</c:v>
                </c:pt>
                <c:pt idx="4">
                  <c:v>40645</c:v>
                </c:pt>
                <c:pt idx="5">
                  <c:v>47333</c:v>
                </c:pt>
                <c:pt idx="6">
                  <c:v>57664</c:v>
                </c:pt>
              </c:numCache>
            </c:numRef>
          </c:val>
        </c:ser>
        <c:ser>
          <c:idx val="4"/>
          <c:order val="4"/>
          <c:tx>
            <c:strRef>
              <c:f>柏市グラフ!$A$8</c:f>
              <c:strCache>
                <c:ptCount val="1"/>
                <c:pt idx="0">
                  <c:v>75歳以上</c:v>
                </c:pt>
              </c:strCache>
            </c:strRef>
          </c:tx>
          <c:invertIfNegative val="0"/>
          <c:dLbls>
            <c:showLegendKey val="0"/>
            <c:showVal val="1"/>
            <c:showCatName val="0"/>
            <c:showSerName val="0"/>
            <c:showPercent val="0"/>
            <c:showBubbleSize val="0"/>
            <c:showLeaderLines val="0"/>
          </c:dLbls>
          <c:cat>
            <c:strRef>
              <c:f>柏市グラフ!$B$3:$H$3</c:f>
              <c:strCache>
                <c:ptCount val="7"/>
                <c:pt idx="0">
                  <c:v>2015年
（国勢調査）</c:v>
                </c:pt>
                <c:pt idx="1">
                  <c:v>2015年</c:v>
                </c:pt>
                <c:pt idx="2">
                  <c:v>2020年</c:v>
                </c:pt>
                <c:pt idx="3">
                  <c:v>2025年</c:v>
                </c:pt>
                <c:pt idx="4">
                  <c:v>2030年</c:v>
                </c:pt>
                <c:pt idx="5">
                  <c:v>2035年</c:v>
                </c:pt>
                <c:pt idx="6">
                  <c:v>2040年</c:v>
                </c:pt>
              </c:strCache>
            </c:strRef>
          </c:cat>
          <c:val>
            <c:numRef>
              <c:f>柏市グラフ!$B$8:$H$8</c:f>
              <c:numCache>
                <c:formatCode>#,##0_);[Red]\(#,##0\)</c:formatCode>
                <c:ptCount val="7"/>
                <c:pt idx="0">
                  <c:v>42996</c:v>
                </c:pt>
                <c:pt idx="1">
                  <c:v>41199</c:v>
                </c:pt>
                <c:pt idx="2">
                  <c:v>52660</c:v>
                </c:pt>
                <c:pt idx="3">
                  <c:v>65546</c:v>
                </c:pt>
                <c:pt idx="4">
                  <c:v>69796</c:v>
                </c:pt>
                <c:pt idx="5">
                  <c:v>68655</c:v>
                </c:pt>
                <c:pt idx="6">
                  <c:v>68676</c:v>
                </c:pt>
              </c:numCache>
            </c:numRef>
          </c:val>
        </c:ser>
        <c:dLbls>
          <c:showLegendKey val="0"/>
          <c:showVal val="0"/>
          <c:showCatName val="0"/>
          <c:showSerName val="0"/>
          <c:showPercent val="0"/>
          <c:showBubbleSize val="0"/>
        </c:dLbls>
        <c:gapWidth val="150"/>
        <c:overlap val="100"/>
        <c:axId val="123703680"/>
        <c:axId val="123717120"/>
      </c:barChart>
      <c:catAx>
        <c:axId val="123703680"/>
        <c:scaling>
          <c:orientation val="minMax"/>
        </c:scaling>
        <c:delete val="0"/>
        <c:axPos val="b"/>
        <c:majorTickMark val="out"/>
        <c:minorTickMark val="none"/>
        <c:tickLblPos val="nextTo"/>
        <c:txPr>
          <a:bodyPr/>
          <a:lstStyle/>
          <a:p>
            <a:pPr>
              <a:defRPr sz="800" baseline="0"/>
            </a:pPr>
            <a:endParaRPr lang="ja-JP"/>
          </a:p>
        </c:txPr>
        <c:crossAx val="123717120"/>
        <c:crosses val="autoZero"/>
        <c:auto val="1"/>
        <c:lblAlgn val="ctr"/>
        <c:lblOffset val="100"/>
        <c:noMultiLvlLbl val="0"/>
      </c:catAx>
      <c:valAx>
        <c:axId val="123717120"/>
        <c:scaling>
          <c:orientation val="minMax"/>
        </c:scaling>
        <c:delete val="0"/>
        <c:axPos val="l"/>
        <c:majorGridlines/>
        <c:numFmt formatCode="#,##0_);[Red]\(#,##0\)" sourceLinked="1"/>
        <c:majorTickMark val="out"/>
        <c:minorTickMark val="none"/>
        <c:tickLblPos val="nextTo"/>
        <c:crossAx val="12370368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上三川町グラフ!$A$28</c:f>
              <c:strCache>
                <c:ptCount val="1"/>
                <c:pt idx="0">
                  <c:v>医療：全国平均</c:v>
                </c:pt>
              </c:strCache>
            </c:strRef>
          </c:tx>
          <c:spPr>
            <a:ln>
              <a:solidFill>
                <a:srgbClr val="002060"/>
              </a:solidFill>
            </a:ln>
          </c:spPr>
          <c:marker>
            <c:symbol val="none"/>
          </c:marker>
          <c:dLbls>
            <c:dLbl>
              <c:idx val="1"/>
              <c:delete val="1"/>
            </c:dLbl>
            <c:dLbl>
              <c:idx val="2"/>
              <c:layout>
                <c:manualLayout>
                  <c:x val="0"/>
                  <c:y val="5.5736638676926308E-3"/>
                </c:manualLayout>
              </c:layout>
              <c:showLegendKey val="0"/>
              <c:showVal val="1"/>
              <c:showCatName val="0"/>
              <c:showSerName val="0"/>
              <c:showPercent val="0"/>
              <c:showBubbleSize val="0"/>
            </c:dLbl>
            <c:dLbl>
              <c:idx val="3"/>
              <c:layout>
                <c:manualLayout>
                  <c:x val="4.9658606853200558E-3"/>
                  <c:y val="6.5199674001629989E-3"/>
                </c:manualLayout>
              </c:layout>
              <c:showLegendKey val="0"/>
              <c:showVal val="1"/>
              <c:showCatName val="0"/>
              <c:showSerName val="0"/>
              <c:showPercent val="0"/>
              <c:showBubbleSize val="0"/>
            </c:dLbl>
            <c:dLbl>
              <c:idx val="4"/>
              <c:layout>
                <c:manualLayout>
                  <c:x val="0"/>
                  <c:y val="1.62999185004074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上三川町グラフ!$B$27:$H$27</c:f>
              <c:strCache>
                <c:ptCount val="7"/>
                <c:pt idx="0">
                  <c:v>2015年
（国勢調査）</c:v>
                </c:pt>
                <c:pt idx="1">
                  <c:v>2015年</c:v>
                </c:pt>
                <c:pt idx="2">
                  <c:v>2020年</c:v>
                </c:pt>
                <c:pt idx="3">
                  <c:v>2025年</c:v>
                </c:pt>
                <c:pt idx="4">
                  <c:v>2030年</c:v>
                </c:pt>
                <c:pt idx="5">
                  <c:v>2035年</c:v>
                </c:pt>
                <c:pt idx="6">
                  <c:v>2040年</c:v>
                </c:pt>
              </c:strCache>
            </c:strRef>
          </c:cat>
          <c:val>
            <c:numRef>
              <c:f>上三川町グラフ!$B$28:$H$28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上三川町グラフ!$A$29</c:f>
              <c:strCache>
                <c:ptCount val="1"/>
                <c:pt idx="0">
                  <c:v>介護：全国平均</c:v>
                </c:pt>
              </c:strCache>
            </c:strRef>
          </c:tx>
          <c:spPr>
            <a:ln>
              <a:solidFill>
                <a:srgbClr val="FF0000"/>
              </a:solidFill>
            </a:ln>
          </c:spPr>
          <c:marker>
            <c:symbol val="none"/>
          </c:marker>
          <c:dLbls>
            <c:dLbl>
              <c:idx val="1"/>
              <c:layout>
                <c:manualLayout>
                  <c:x val="-2.9795164111920333E-2"/>
                  <c:y val="-3.259983700081499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上三川町グラフ!$B$27:$H$27</c:f>
              <c:strCache>
                <c:ptCount val="7"/>
                <c:pt idx="0">
                  <c:v>2015年
（国勢調査）</c:v>
                </c:pt>
                <c:pt idx="1">
                  <c:v>2015年</c:v>
                </c:pt>
                <c:pt idx="2">
                  <c:v>2020年</c:v>
                </c:pt>
                <c:pt idx="3">
                  <c:v>2025年</c:v>
                </c:pt>
                <c:pt idx="4">
                  <c:v>2030年</c:v>
                </c:pt>
                <c:pt idx="5">
                  <c:v>2035年</c:v>
                </c:pt>
                <c:pt idx="6">
                  <c:v>2040年</c:v>
                </c:pt>
              </c:strCache>
            </c:strRef>
          </c:cat>
          <c:val>
            <c:numRef>
              <c:f>上三川町グラフ!$B$29:$H$29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上三川町グラフ!$A$30</c:f>
              <c:strCache>
                <c:ptCount val="1"/>
                <c:pt idx="0">
                  <c:v>医療：上三川町</c:v>
                </c:pt>
              </c:strCache>
            </c:strRef>
          </c:tx>
          <c:spPr>
            <a:ln>
              <a:solidFill>
                <a:srgbClr val="00B0F0"/>
              </a:solidFill>
            </a:ln>
          </c:spPr>
          <c:marker>
            <c:symbol val="none"/>
          </c:marker>
          <c:dLbls>
            <c:dLbl>
              <c:idx val="1"/>
              <c:layout>
                <c:manualLayout>
                  <c:x val="-2.7312233769260306E-2"/>
                  <c:y val="2.9339853300733496E-2"/>
                </c:manualLayout>
              </c:layout>
              <c:showLegendKey val="0"/>
              <c:showVal val="1"/>
              <c:showCatName val="0"/>
              <c:showSerName val="0"/>
              <c:showPercent val="0"/>
              <c:showBubbleSize val="0"/>
            </c:dLbl>
            <c:dLbl>
              <c:idx val="2"/>
              <c:layout>
                <c:manualLayout>
                  <c:x val="2.482976297698997E-3"/>
                  <c:y val="3.7852638471534594E-3"/>
                </c:manualLayout>
              </c:layout>
              <c:showLegendKey val="0"/>
              <c:showVal val="1"/>
              <c:showCatName val="0"/>
              <c:showSerName val="0"/>
              <c:showPercent val="0"/>
              <c:showBubbleSize val="0"/>
            </c:dLbl>
            <c:dLbl>
              <c:idx val="3"/>
              <c:layout>
                <c:manualLayout>
                  <c:x val="2.4829303426600279E-3"/>
                  <c:y val="-1.9559902200488997E-2"/>
                </c:manualLayout>
              </c:layout>
              <c:showLegendKey val="0"/>
              <c:showVal val="1"/>
              <c:showCatName val="0"/>
              <c:showSerName val="0"/>
              <c:showPercent val="0"/>
              <c:showBubbleSize val="0"/>
            </c:dLbl>
            <c:dLbl>
              <c:idx val="4"/>
              <c:layout>
                <c:manualLayout>
                  <c:x val="-2.4829303426600279E-3"/>
                  <c:y val="-2.2819885900570498E-2"/>
                </c:manualLayout>
              </c:layout>
              <c:showLegendKey val="0"/>
              <c:showVal val="1"/>
              <c:showCatName val="0"/>
              <c:showSerName val="0"/>
              <c:showPercent val="0"/>
              <c:showBubbleSize val="0"/>
            </c:dLbl>
            <c:dLbl>
              <c:idx val="5"/>
              <c:layout>
                <c:manualLayout>
                  <c:x val="0"/>
                  <c:y val="1.955990220048905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上三川町グラフ!$B$27:$H$27</c:f>
              <c:strCache>
                <c:ptCount val="7"/>
                <c:pt idx="0">
                  <c:v>2015年
（国勢調査）</c:v>
                </c:pt>
                <c:pt idx="1">
                  <c:v>2015年</c:v>
                </c:pt>
                <c:pt idx="2">
                  <c:v>2020年</c:v>
                </c:pt>
                <c:pt idx="3">
                  <c:v>2025年</c:v>
                </c:pt>
                <c:pt idx="4">
                  <c:v>2030年</c:v>
                </c:pt>
                <c:pt idx="5">
                  <c:v>2035年</c:v>
                </c:pt>
                <c:pt idx="6">
                  <c:v>2040年</c:v>
                </c:pt>
              </c:strCache>
            </c:strRef>
          </c:cat>
          <c:val>
            <c:numRef>
              <c:f>上三川町グラフ!$B$30:$H$30</c:f>
              <c:numCache>
                <c:formatCode>0.00_);[Red]\(0.00\)</c:formatCode>
                <c:ptCount val="7"/>
                <c:pt idx="0">
                  <c:v>1</c:v>
                </c:pt>
                <c:pt idx="1">
                  <c:v>1.0167119002463323</c:v>
                </c:pt>
                <c:pt idx="2">
                  <c:v>1.0747989013144987</c:v>
                </c:pt>
                <c:pt idx="3">
                  <c:v>1.1293952869879889</c:v>
                </c:pt>
                <c:pt idx="4">
                  <c:v>1.1669282584526846</c:v>
                </c:pt>
                <c:pt idx="5">
                  <c:v>1.1846674514420248</c:v>
                </c:pt>
                <c:pt idx="6">
                  <c:v>1.1963873084385153</c:v>
                </c:pt>
              </c:numCache>
            </c:numRef>
          </c:val>
          <c:smooth val="0"/>
        </c:ser>
        <c:ser>
          <c:idx val="3"/>
          <c:order val="3"/>
          <c:tx>
            <c:strRef>
              <c:f>上三川町グラフ!$A$31</c:f>
              <c:strCache>
                <c:ptCount val="1"/>
                <c:pt idx="0">
                  <c:v>介護：上三川町</c:v>
                </c:pt>
              </c:strCache>
            </c:strRef>
          </c:tx>
          <c:spPr>
            <a:ln>
              <a:solidFill>
                <a:srgbClr val="FF66FF"/>
              </a:solidFill>
            </a:ln>
          </c:spPr>
          <c:marker>
            <c:symbol val="none"/>
          </c:marker>
          <c:dLbls>
            <c:dLbl>
              <c:idx val="1"/>
              <c:layout>
                <c:manualLayout>
                  <c:x val="-2.9795164111920333E-2"/>
                  <c:y val="-2.9339853300733496E-2"/>
                </c:manualLayout>
              </c:layout>
              <c:showLegendKey val="0"/>
              <c:showVal val="1"/>
              <c:showCatName val="0"/>
              <c:showSerName val="0"/>
              <c:showPercent val="0"/>
              <c:showBubbleSize val="0"/>
            </c:dLbl>
            <c:dLbl>
              <c:idx val="2"/>
              <c:layout>
                <c:manualLayout>
                  <c:x val="-4.9658606853200558E-3"/>
                  <c:y val="-1.9560415583748911E-2"/>
                </c:manualLayout>
              </c:layout>
              <c:showLegendKey val="0"/>
              <c:showVal val="1"/>
              <c:showCatName val="0"/>
              <c:showSerName val="0"/>
              <c:showPercent val="0"/>
              <c:showBubbleSize val="0"/>
            </c:dLbl>
            <c:dLbl>
              <c:idx val="3"/>
              <c:layout>
                <c:manualLayout>
                  <c:x val="-2.4829303426600279E-3"/>
                  <c:y val="-9.7799511002444987E-3"/>
                </c:manualLayout>
              </c:layout>
              <c:showLegendKey val="0"/>
              <c:showVal val="1"/>
              <c:showCatName val="0"/>
              <c:showSerName val="0"/>
              <c:showPercent val="0"/>
              <c:showBubbleSize val="0"/>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上三川町グラフ!$B$27:$H$27</c:f>
              <c:strCache>
                <c:ptCount val="7"/>
                <c:pt idx="0">
                  <c:v>2015年
（国勢調査）</c:v>
                </c:pt>
                <c:pt idx="1">
                  <c:v>2015年</c:v>
                </c:pt>
                <c:pt idx="2">
                  <c:v>2020年</c:v>
                </c:pt>
                <c:pt idx="3">
                  <c:v>2025年</c:v>
                </c:pt>
                <c:pt idx="4">
                  <c:v>2030年</c:v>
                </c:pt>
                <c:pt idx="5">
                  <c:v>2035年</c:v>
                </c:pt>
                <c:pt idx="6">
                  <c:v>2040年</c:v>
                </c:pt>
              </c:strCache>
            </c:strRef>
          </c:cat>
          <c:val>
            <c:numRef>
              <c:f>上三川町グラフ!$B$31:$H$31</c:f>
              <c:numCache>
                <c:formatCode>0.00_ </c:formatCode>
                <c:ptCount val="7"/>
                <c:pt idx="0">
                  <c:v>1</c:v>
                </c:pt>
                <c:pt idx="1">
                  <c:v>1.0381784902845013</c:v>
                </c:pt>
                <c:pt idx="2">
                  <c:v>1.1814853920865034</c:v>
                </c:pt>
                <c:pt idx="3">
                  <c:v>1.3984210074194523</c:v>
                </c:pt>
                <c:pt idx="4">
                  <c:v>1.6011345965364163</c:v>
                </c:pt>
                <c:pt idx="5">
                  <c:v>1.7328550721010598</c:v>
                </c:pt>
                <c:pt idx="6">
                  <c:v>1.7906099859917166</c:v>
                </c:pt>
              </c:numCache>
            </c:numRef>
          </c:val>
          <c:smooth val="0"/>
        </c:ser>
        <c:dLbls>
          <c:showLegendKey val="0"/>
          <c:showVal val="0"/>
          <c:showCatName val="0"/>
          <c:showSerName val="0"/>
          <c:showPercent val="0"/>
          <c:showBubbleSize val="0"/>
        </c:dLbls>
        <c:marker val="1"/>
        <c:smooth val="0"/>
        <c:axId val="135866240"/>
        <c:axId val="135867776"/>
      </c:lineChart>
      <c:catAx>
        <c:axId val="135866240"/>
        <c:scaling>
          <c:orientation val="minMax"/>
        </c:scaling>
        <c:delete val="0"/>
        <c:axPos val="b"/>
        <c:numFmt formatCode="General" sourceLinked="1"/>
        <c:majorTickMark val="out"/>
        <c:minorTickMark val="none"/>
        <c:tickLblPos val="nextTo"/>
        <c:txPr>
          <a:bodyPr/>
          <a:lstStyle/>
          <a:p>
            <a:pPr>
              <a:defRPr sz="800"/>
            </a:pPr>
            <a:endParaRPr lang="ja-JP"/>
          </a:p>
        </c:txPr>
        <c:crossAx val="135867776"/>
        <c:crosses val="autoZero"/>
        <c:auto val="1"/>
        <c:lblAlgn val="ctr"/>
        <c:lblOffset val="100"/>
        <c:noMultiLvlLbl val="0"/>
      </c:catAx>
      <c:valAx>
        <c:axId val="135867776"/>
        <c:scaling>
          <c:orientation val="minMax"/>
          <c:max val="2"/>
          <c:min val="0.8"/>
        </c:scaling>
        <c:delete val="0"/>
        <c:axPos val="l"/>
        <c:majorGridlines/>
        <c:numFmt formatCode="0.00_ " sourceLinked="1"/>
        <c:majorTickMark val="out"/>
        <c:minorTickMark val="none"/>
        <c:tickLblPos val="nextTo"/>
        <c:crossAx val="135866240"/>
        <c:crosses val="autoZero"/>
        <c:crossBetween val="between"/>
      </c:valAx>
    </c:plotArea>
    <c:legend>
      <c:legendPos val="b"/>
      <c:legendEntry>
        <c:idx val="0"/>
        <c:txPr>
          <a:bodyPr/>
          <a:lstStyle/>
          <a:p>
            <a:pPr>
              <a:defRPr baseline="0">
                <a:latin typeface="+mn-ea"/>
                <a:ea typeface="ＭＳ Ｐゴシック" panose="020B0600070205080204" pitchFamily="50" charset="-128"/>
              </a:defRPr>
            </a:pPr>
            <a:endParaRPr lang="ja-JP"/>
          </a:p>
        </c:txPr>
      </c:legendEntry>
      <c:legendEntry>
        <c:idx val="3"/>
        <c:txPr>
          <a:bodyPr/>
          <a:lstStyle/>
          <a:p>
            <a:pPr>
              <a:defRPr baseline="0">
                <a:ea typeface="ＭＳ Ｐゴシック" panose="020B0600070205080204" pitchFamily="50" charset="-128"/>
              </a:defRPr>
            </a:pPr>
            <a:endParaRPr lang="ja-JP"/>
          </a:p>
        </c:txPr>
      </c:legendEntry>
      <c:layout>
        <c:manualLayout>
          <c:xMode val="edge"/>
          <c:yMode val="edge"/>
          <c:x val="0"/>
          <c:y val="0.88693778957268432"/>
          <c:w val="1"/>
          <c:h val="0.11301003022543943"/>
        </c:manualLayout>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柏市グラフ!$A$28</c:f>
              <c:strCache>
                <c:ptCount val="1"/>
                <c:pt idx="0">
                  <c:v>医療：全国平均</c:v>
                </c:pt>
              </c:strCache>
            </c:strRef>
          </c:tx>
          <c:spPr>
            <a:ln>
              <a:solidFill>
                <a:srgbClr val="002060"/>
              </a:solidFill>
            </a:ln>
          </c:spPr>
          <c:marker>
            <c:symbol val="none"/>
          </c:marker>
          <c:dLbls>
            <c:dLbl>
              <c:idx val="1"/>
              <c:delete val="1"/>
            </c:dLbl>
            <c:dLbl>
              <c:idx val="3"/>
              <c:layout>
                <c:manualLayout>
                  <c:x val="4.9658606853200558E-3"/>
                  <c:y val="-3.25998370008149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柏市グラフ!$B$27:$H$27</c:f>
              <c:strCache>
                <c:ptCount val="7"/>
                <c:pt idx="0">
                  <c:v>2015年
（国勢調査）</c:v>
                </c:pt>
                <c:pt idx="1">
                  <c:v>2015年</c:v>
                </c:pt>
                <c:pt idx="2">
                  <c:v>2020年</c:v>
                </c:pt>
                <c:pt idx="3">
                  <c:v>2025年</c:v>
                </c:pt>
                <c:pt idx="4">
                  <c:v>2030年</c:v>
                </c:pt>
                <c:pt idx="5">
                  <c:v>2035年</c:v>
                </c:pt>
                <c:pt idx="6">
                  <c:v>2040年</c:v>
                </c:pt>
              </c:strCache>
            </c:strRef>
          </c:cat>
          <c:val>
            <c:numRef>
              <c:f>柏市グラフ!$B$28:$H$28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柏市グラフ!$A$29</c:f>
              <c:strCache>
                <c:ptCount val="1"/>
                <c:pt idx="0">
                  <c:v>介護：全国平均</c:v>
                </c:pt>
              </c:strCache>
            </c:strRef>
          </c:tx>
          <c:spPr>
            <a:ln>
              <a:solidFill>
                <a:srgbClr val="FF0000"/>
              </a:solidFill>
            </a:ln>
          </c:spPr>
          <c:marker>
            <c:symbol val="none"/>
          </c:marker>
          <c:dLbls>
            <c:dLbl>
              <c:idx val="1"/>
              <c:layout>
                <c:manualLayout>
                  <c:x val="-3.227809445458036E-2"/>
                  <c:y val="-2.28198859005704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柏市グラフ!$B$27:$H$27</c:f>
              <c:strCache>
                <c:ptCount val="7"/>
                <c:pt idx="0">
                  <c:v>2015年
（国勢調査）</c:v>
                </c:pt>
                <c:pt idx="1">
                  <c:v>2015年</c:v>
                </c:pt>
                <c:pt idx="2">
                  <c:v>2020年</c:v>
                </c:pt>
                <c:pt idx="3">
                  <c:v>2025年</c:v>
                </c:pt>
                <c:pt idx="4">
                  <c:v>2030年</c:v>
                </c:pt>
                <c:pt idx="5">
                  <c:v>2035年</c:v>
                </c:pt>
                <c:pt idx="6">
                  <c:v>2040年</c:v>
                </c:pt>
              </c:strCache>
            </c:strRef>
          </c:cat>
          <c:val>
            <c:numRef>
              <c:f>柏市グラフ!$B$29:$H$29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柏市グラフ!$A$30</c:f>
              <c:strCache>
                <c:ptCount val="1"/>
                <c:pt idx="0">
                  <c:v>医療：柏市</c:v>
                </c:pt>
              </c:strCache>
            </c:strRef>
          </c:tx>
          <c:spPr>
            <a:ln>
              <a:solidFill>
                <a:srgbClr val="00B0F0"/>
              </a:solidFill>
            </a:ln>
          </c:spPr>
          <c:marker>
            <c:symbol val="none"/>
          </c:marker>
          <c:dLbls>
            <c:dLbl>
              <c:idx val="1"/>
              <c:layout>
                <c:manualLayout>
                  <c:x val="-2.234637308394025E-2"/>
                  <c:y val="-9.7799511002444987E-3"/>
                </c:manualLayout>
              </c:layout>
              <c:showLegendKey val="0"/>
              <c:showVal val="1"/>
              <c:showCatName val="0"/>
              <c:showSerName val="0"/>
              <c:showPercent val="0"/>
              <c:showBubbleSize val="0"/>
            </c:dLbl>
            <c:dLbl>
              <c:idx val="2"/>
              <c:layout>
                <c:manualLayout>
                  <c:x val="0"/>
                  <c:y val="-1.9559902200488997E-2"/>
                </c:manualLayout>
              </c:layout>
              <c:showLegendKey val="0"/>
              <c:showVal val="1"/>
              <c:showCatName val="0"/>
              <c:showSerName val="0"/>
              <c:showPercent val="0"/>
              <c:showBubbleSize val="0"/>
            </c:dLbl>
            <c:dLbl>
              <c:idx val="3"/>
              <c:layout>
                <c:manualLayout>
                  <c:x val="4.9658606853200558E-3"/>
                  <c:y val="-1.95599022004889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柏市グラフ!$B$27:$H$27</c:f>
              <c:strCache>
                <c:ptCount val="7"/>
                <c:pt idx="0">
                  <c:v>2015年
（国勢調査）</c:v>
                </c:pt>
                <c:pt idx="1">
                  <c:v>2015年</c:v>
                </c:pt>
                <c:pt idx="2">
                  <c:v>2020年</c:v>
                </c:pt>
                <c:pt idx="3">
                  <c:v>2025年</c:v>
                </c:pt>
                <c:pt idx="4">
                  <c:v>2030年</c:v>
                </c:pt>
                <c:pt idx="5">
                  <c:v>2035年</c:v>
                </c:pt>
                <c:pt idx="6">
                  <c:v>2040年</c:v>
                </c:pt>
              </c:strCache>
            </c:strRef>
          </c:cat>
          <c:val>
            <c:numRef>
              <c:f>柏市グラフ!$B$30:$H$30</c:f>
              <c:numCache>
                <c:formatCode>0.00_);[Red]\(0.00\)</c:formatCode>
                <c:ptCount val="7"/>
                <c:pt idx="0">
                  <c:v>1</c:v>
                </c:pt>
                <c:pt idx="1">
                  <c:v>0.97173513382537891</c:v>
                </c:pt>
                <c:pt idx="2">
                  <c:v>1.0478736783806339</c:v>
                </c:pt>
                <c:pt idx="3">
                  <c:v>1.1073156848190213</c:v>
                </c:pt>
                <c:pt idx="4">
                  <c:v>1.1272310319496313</c:v>
                </c:pt>
                <c:pt idx="5">
                  <c:v>1.1301711903324194</c:v>
                </c:pt>
                <c:pt idx="6">
                  <c:v>1.1463917724026258</c:v>
                </c:pt>
              </c:numCache>
            </c:numRef>
          </c:val>
          <c:smooth val="0"/>
        </c:ser>
        <c:ser>
          <c:idx val="3"/>
          <c:order val="3"/>
          <c:tx>
            <c:strRef>
              <c:f>柏市グラフ!$A$31</c:f>
              <c:strCache>
                <c:ptCount val="1"/>
                <c:pt idx="0">
                  <c:v>介護：柏市</c:v>
                </c:pt>
              </c:strCache>
            </c:strRef>
          </c:tx>
          <c:spPr>
            <a:ln>
              <a:solidFill>
                <a:srgbClr val="FF66FF"/>
              </a:solidFill>
            </a:ln>
          </c:spPr>
          <c:marker>
            <c:symbol val="none"/>
          </c:marker>
          <c:dLbls>
            <c:dLbl>
              <c:idx val="1"/>
              <c:layout>
                <c:manualLayout>
                  <c:x val="-2.234637308394025E-2"/>
                  <c:y val="1.3039934800325998E-2"/>
                </c:manualLayout>
              </c:layout>
              <c:showLegendKey val="0"/>
              <c:showVal val="1"/>
              <c:showCatName val="0"/>
              <c:showSerName val="0"/>
              <c:showPercent val="0"/>
              <c:showBubbleSize val="0"/>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柏市グラフ!$B$27:$H$27</c:f>
              <c:strCache>
                <c:ptCount val="7"/>
                <c:pt idx="0">
                  <c:v>2015年
（国勢調査）</c:v>
                </c:pt>
                <c:pt idx="1">
                  <c:v>2015年</c:v>
                </c:pt>
                <c:pt idx="2">
                  <c:v>2020年</c:v>
                </c:pt>
                <c:pt idx="3">
                  <c:v>2025年</c:v>
                </c:pt>
                <c:pt idx="4">
                  <c:v>2030年</c:v>
                </c:pt>
                <c:pt idx="5">
                  <c:v>2035年</c:v>
                </c:pt>
                <c:pt idx="6">
                  <c:v>2040年</c:v>
                </c:pt>
              </c:strCache>
            </c:strRef>
          </c:cat>
          <c:val>
            <c:numRef>
              <c:f>柏市グラフ!$B$31:$H$31</c:f>
              <c:numCache>
                <c:formatCode>0.00_ </c:formatCode>
                <c:ptCount val="7"/>
                <c:pt idx="0">
                  <c:v>1</c:v>
                </c:pt>
                <c:pt idx="1">
                  <c:v>0.95846554444558862</c:v>
                </c:pt>
                <c:pt idx="2">
                  <c:v>1.1762897855327361</c:v>
                </c:pt>
                <c:pt idx="3">
                  <c:v>1.4096758663492328</c:v>
                </c:pt>
                <c:pt idx="4">
                  <c:v>1.4901799331474037</c:v>
                </c:pt>
                <c:pt idx="5">
                  <c:v>1.4808136137992409</c:v>
                </c:pt>
                <c:pt idx="6">
                  <c:v>1.5008722217479704</c:v>
                </c:pt>
              </c:numCache>
            </c:numRef>
          </c:val>
          <c:smooth val="0"/>
        </c:ser>
        <c:dLbls>
          <c:showLegendKey val="0"/>
          <c:showVal val="0"/>
          <c:showCatName val="0"/>
          <c:showSerName val="0"/>
          <c:showPercent val="0"/>
          <c:showBubbleSize val="0"/>
        </c:dLbls>
        <c:marker val="1"/>
        <c:smooth val="0"/>
        <c:axId val="136021120"/>
        <c:axId val="136022656"/>
      </c:lineChart>
      <c:catAx>
        <c:axId val="136021120"/>
        <c:scaling>
          <c:orientation val="minMax"/>
        </c:scaling>
        <c:delete val="0"/>
        <c:axPos val="b"/>
        <c:majorTickMark val="out"/>
        <c:minorTickMark val="none"/>
        <c:tickLblPos val="nextTo"/>
        <c:txPr>
          <a:bodyPr/>
          <a:lstStyle/>
          <a:p>
            <a:pPr>
              <a:defRPr sz="800"/>
            </a:pPr>
            <a:endParaRPr lang="ja-JP"/>
          </a:p>
        </c:txPr>
        <c:crossAx val="136022656"/>
        <c:crosses val="autoZero"/>
        <c:auto val="1"/>
        <c:lblAlgn val="ctr"/>
        <c:lblOffset val="100"/>
        <c:noMultiLvlLbl val="0"/>
      </c:catAx>
      <c:valAx>
        <c:axId val="136022656"/>
        <c:scaling>
          <c:orientation val="minMax"/>
          <c:max val="2"/>
          <c:min val="0.8"/>
        </c:scaling>
        <c:delete val="0"/>
        <c:axPos val="l"/>
        <c:majorGridlines/>
        <c:numFmt formatCode="0.00_ " sourceLinked="1"/>
        <c:majorTickMark val="out"/>
        <c:minorTickMark val="none"/>
        <c:tickLblPos val="nextTo"/>
        <c:crossAx val="136021120"/>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564647813177476E-2"/>
          <c:y val="7.9816337037344171E-2"/>
          <c:w val="0.87240270334798853"/>
          <c:h val="0.81464980339718607"/>
        </c:manualLayout>
      </c:layout>
      <c:barChart>
        <c:barDir val="col"/>
        <c:grouping val="stacked"/>
        <c:varyColors val="0"/>
        <c:ser>
          <c:idx val="0"/>
          <c:order val="0"/>
          <c:tx>
            <c:strRef>
              <c:f>大磯町グラフ!$A$4</c:f>
              <c:strCache>
                <c:ptCount val="1"/>
                <c:pt idx="0">
                  <c:v>0～14歳</c:v>
                </c:pt>
              </c:strCache>
            </c:strRef>
          </c:tx>
          <c:invertIfNegative val="0"/>
          <c:dLbls>
            <c:showLegendKey val="0"/>
            <c:showVal val="1"/>
            <c:showCatName val="0"/>
            <c:showSerName val="0"/>
            <c:showPercent val="0"/>
            <c:showBubbleSize val="0"/>
            <c:showLeaderLines val="0"/>
          </c:dLbls>
          <c:cat>
            <c:strRef>
              <c:f>大磯町グラフ!$B$3:$H$3</c:f>
              <c:strCache>
                <c:ptCount val="7"/>
                <c:pt idx="0">
                  <c:v>2015年
（国勢調査）</c:v>
                </c:pt>
                <c:pt idx="1">
                  <c:v>2015年</c:v>
                </c:pt>
                <c:pt idx="2">
                  <c:v>2020年</c:v>
                </c:pt>
                <c:pt idx="3">
                  <c:v>2025年</c:v>
                </c:pt>
                <c:pt idx="4">
                  <c:v>2030年</c:v>
                </c:pt>
                <c:pt idx="5">
                  <c:v>2035年</c:v>
                </c:pt>
                <c:pt idx="6">
                  <c:v>2040年</c:v>
                </c:pt>
              </c:strCache>
            </c:strRef>
          </c:cat>
          <c:val>
            <c:numRef>
              <c:f>大磯町グラフ!$B$4:$H$4</c:f>
              <c:numCache>
                <c:formatCode>#,##0_);[Red]\(#,##0\)</c:formatCode>
                <c:ptCount val="7"/>
                <c:pt idx="0">
                  <c:v>3683</c:v>
                </c:pt>
                <c:pt idx="1">
                  <c:v>3885</c:v>
                </c:pt>
                <c:pt idx="2">
                  <c:v>3504</c:v>
                </c:pt>
                <c:pt idx="3">
                  <c:v>3140</c:v>
                </c:pt>
                <c:pt idx="4">
                  <c:v>2831</c:v>
                </c:pt>
                <c:pt idx="5">
                  <c:v>2646</c:v>
                </c:pt>
                <c:pt idx="6">
                  <c:v>2532</c:v>
                </c:pt>
              </c:numCache>
            </c:numRef>
          </c:val>
        </c:ser>
        <c:ser>
          <c:idx val="1"/>
          <c:order val="1"/>
          <c:tx>
            <c:strRef>
              <c:f>大磯町グラフ!$A$5</c:f>
              <c:strCache>
                <c:ptCount val="1"/>
                <c:pt idx="0">
                  <c:v>15～39歳</c:v>
                </c:pt>
              </c:strCache>
            </c:strRef>
          </c:tx>
          <c:invertIfNegative val="0"/>
          <c:dLbls>
            <c:showLegendKey val="0"/>
            <c:showVal val="1"/>
            <c:showCatName val="0"/>
            <c:showSerName val="0"/>
            <c:showPercent val="0"/>
            <c:showBubbleSize val="0"/>
            <c:showLeaderLines val="0"/>
          </c:dLbls>
          <c:cat>
            <c:strRef>
              <c:f>大磯町グラフ!$B$3:$H$3</c:f>
              <c:strCache>
                <c:ptCount val="7"/>
                <c:pt idx="0">
                  <c:v>2015年
（国勢調査）</c:v>
                </c:pt>
                <c:pt idx="1">
                  <c:v>2015年</c:v>
                </c:pt>
                <c:pt idx="2">
                  <c:v>2020年</c:v>
                </c:pt>
                <c:pt idx="3">
                  <c:v>2025年</c:v>
                </c:pt>
                <c:pt idx="4">
                  <c:v>2030年</c:v>
                </c:pt>
                <c:pt idx="5">
                  <c:v>2035年</c:v>
                </c:pt>
                <c:pt idx="6">
                  <c:v>2040年</c:v>
                </c:pt>
              </c:strCache>
            </c:strRef>
          </c:cat>
          <c:val>
            <c:numRef>
              <c:f>大磯町グラフ!$B$5:$H$5</c:f>
              <c:numCache>
                <c:formatCode>#,##0_);[Red]\(#,##0\)</c:formatCode>
                <c:ptCount val="7"/>
                <c:pt idx="0">
                  <c:v>6880</c:v>
                </c:pt>
                <c:pt idx="1">
                  <c:v>7500</c:v>
                </c:pt>
                <c:pt idx="2">
                  <c:v>7002</c:v>
                </c:pt>
                <c:pt idx="3">
                  <c:v>6767</c:v>
                </c:pt>
                <c:pt idx="4">
                  <c:v>6619</c:v>
                </c:pt>
                <c:pt idx="5">
                  <c:v>6334</c:v>
                </c:pt>
                <c:pt idx="6">
                  <c:v>5834</c:v>
                </c:pt>
              </c:numCache>
            </c:numRef>
          </c:val>
        </c:ser>
        <c:ser>
          <c:idx val="2"/>
          <c:order val="2"/>
          <c:tx>
            <c:strRef>
              <c:f>大磯町グラフ!$A$6</c:f>
              <c:strCache>
                <c:ptCount val="1"/>
                <c:pt idx="0">
                  <c:v>40～64歳</c:v>
                </c:pt>
              </c:strCache>
            </c:strRef>
          </c:tx>
          <c:invertIfNegative val="0"/>
          <c:dLbls>
            <c:showLegendKey val="0"/>
            <c:showVal val="1"/>
            <c:showCatName val="0"/>
            <c:showSerName val="0"/>
            <c:showPercent val="0"/>
            <c:showBubbleSize val="0"/>
            <c:showLeaderLines val="0"/>
          </c:dLbls>
          <c:cat>
            <c:strRef>
              <c:f>大磯町グラフ!$B$3:$H$3</c:f>
              <c:strCache>
                <c:ptCount val="7"/>
                <c:pt idx="0">
                  <c:v>2015年
（国勢調査）</c:v>
                </c:pt>
                <c:pt idx="1">
                  <c:v>2015年</c:v>
                </c:pt>
                <c:pt idx="2">
                  <c:v>2020年</c:v>
                </c:pt>
                <c:pt idx="3">
                  <c:v>2025年</c:v>
                </c:pt>
                <c:pt idx="4">
                  <c:v>2030年</c:v>
                </c:pt>
                <c:pt idx="5">
                  <c:v>2035年</c:v>
                </c:pt>
                <c:pt idx="6">
                  <c:v>2040年</c:v>
                </c:pt>
              </c:strCache>
            </c:strRef>
          </c:cat>
          <c:val>
            <c:numRef>
              <c:f>大磯町グラフ!$B$6:$H$6</c:f>
              <c:numCache>
                <c:formatCode>#,##0_);[Red]\(#,##0\)</c:formatCode>
                <c:ptCount val="7"/>
                <c:pt idx="0">
                  <c:v>10798</c:v>
                </c:pt>
                <c:pt idx="1">
                  <c:v>11138</c:v>
                </c:pt>
                <c:pt idx="2">
                  <c:v>10828</c:v>
                </c:pt>
                <c:pt idx="3">
                  <c:v>10534</c:v>
                </c:pt>
                <c:pt idx="4">
                  <c:v>9949</c:v>
                </c:pt>
                <c:pt idx="5">
                  <c:v>8986</c:v>
                </c:pt>
                <c:pt idx="6">
                  <c:v>7984</c:v>
                </c:pt>
              </c:numCache>
            </c:numRef>
          </c:val>
        </c:ser>
        <c:ser>
          <c:idx val="3"/>
          <c:order val="3"/>
          <c:tx>
            <c:strRef>
              <c:f>大磯町グラフ!$A$7</c:f>
              <c:strCache>
                <c:ptCount val="1"/>
                <c:pt idx="0">
                  <c:v>65～74歳</c:v>
                </c:pt>
              </c:strCache>
            </c:strRef>
          </c:tx>
          <c:invertIfNegative val="0"/>
          <c:dLbls>
            <c:showLegendKey val="0"/>
            <c:showVal val="1"/>
            <c:showCatName val="0"/>
            <c:showSerName val="0"/>
            <c:showPercent val="0"/>
            <c:showBubbleSize val="0"/>
            <c:showLeaderLines val="0"/>
          </c:dLbls>
          <c:cat>
            <c:strRef>
              <c:f>大磯町グラフ!$B$3:$H$3</c:f>
              <c:strCache>
                <c:ptCount val="7"/>
                <c:pt idx="0">
                  <c:v>2015年
（国勢調査）</c:v>
                </c:pt>
                <c:pt idx="1">
                  <c:v>2015年</c:v>
                </c:pt>
                <c:pt idx="2">
                  <c:v>2020年</c:v>
                </c:pt>
                <c:pt idx="3">
                  <c:v>2025年</c:v>
                </c:pt>
                <c:pt idx="4">
                  <c:v>2030年</c:v>
                </c:pt>
                <c:pt idx="5">
                  <c:v>2035年</c:v>
                </c:pt>
                <c:pt idx="6">
                  <c:v>2040年</c:v>
                </c:pt>
              </c:strCache>
            </c:strRef>
          </c:cat>
          <c:val>
            <c:numRef>
              <c:f>大磯町グラフ!$B$7:$H$7</c:f>
              <c:numCache>
                <c:formatCode>#,##0_);[Red]\(#,##0\)</c:formatCode>
                <c:ptCount val="7"/>
                <c:pt idx="0">
                  <c:v>5580</c:v>
                </c:pt>
                <c:pt idx="1">
                  <c:v>5591</c:v>
                </c:pt>
                <c:pt idx="2">
                  <c:v>5176</c:v>
                </c:pt>
                <c:pt idx="3">
                  <c:v>4014</c:v>
                </c:pt>
                <c:pt idx="4">
                  <c:v>3703</c:v>
                </c:pt>
                <c:pt idx="5">
                  <c:v>4143</c:v>
                </c:pt>
                <c:pt idx="6">
                  <c:v>4658</c:v>
                </c:pt>
              </c:numCache>
            </c:numRef>
          </c:val>
        </c:ser>
        <c:ser>
          <c:idx val="4"/>
          <c:order val="4"/>
          <c:tx>
            <c:strRef>
              <c:f>大磯町グラフ!$A$8</c:f>
              <c:strCache>
                <c:ptCount val="1"/>
                <c:pt idx="0">
                  <c:v>75歳以上</c:v>
                </c:pt>
              </c:strCache>
            </c:strRef>
          </c:tx>
          <c:invertIfNegative val="0"/>
          <c:dLbls>
            <c:showLegendKey val="0"/>
            <c:showVal val="1"/>
            <c:showCatName val="0"/>
            <c:showSerName val="0"/>
            <c:showPercent val="0"/>
            <c:showBubbleSize val="0"/>
            <c:showLeaderLines val="0"/>
          </c:dLbls>
          <c:cat>
            <c:strRef>
              <c:f>大磯町グラフ!$B$3:$H$3</c:f>
              <c:strCache>
                <c:ptCount val="7"/>
                <c:pt idx="0">
                  <c:v>2015年
（国勢調査）</c:v>
                </c:pt>
                <c:pt idx="1">
                  <c:v>2015年</c:v>
                </c:pt>
                <c:pt idx="2">
                  <c:v>2020年</c:v>
                </c:pt>
                <c:pt idx="3">
                  <c:v>2025年</c:v>
                </c:pt>
                <c:pt idx="4">
                  <c:v>2030年</c:v>
                </c:pt>
                <c:pt idx="5">
                  <c:v>2035年</c:v>
                </c:pt>
                <c:pt idx="6">
                  <c:v>2040年</c:v>
                </c:pt>
              </c:strCache>
            </c:strRef>
          </c:cat>
          <c:val>
            <c:numRef>
              <c:f>大磯町グラフ!$B$8:$H$8</c:f>
              <c:numCache>
                <c:formatCode>#,##0_);[Red]\(#,##0\)</c:formatCode>
                <c:ptCount val="7"/>
                <c:pt idx="0">
                  <c:v>4609</c:v>
                </c:pt>
                <c:pt idx="1">
                  <c:v>4757</c:v>
                </c:pt>
                <c:pt idx="2">
                  <c:v>5694</c:v>
                </c:pt>
                <c:pt idx="3">
                  <c:v>6751</c:v>
                </c:pt>
                <c:pt idx="4">
                  <c:v>6858</c:v>
                </c:pt>
                <c:pt idx="5">
                  <c:v>6459</c:v>
                </c:pt>
                <c:pt idx="6">
                  <c:v>6124</c:v>
                </c:pt>
              </c:numCache>
            </c:numRef>
          </c:val>
        </c:ser>
        <c:dLbls>
          <c:showLegendKey val="0"/>
          <c:showVal val="0"/>
          <c:showCatName val="0"/>
          <c:showSerName val="0"/>
          <c:showPercent val="0"/>
          <c:showBubbleSize val="0"/>
        </c:dLbls>
        <c:gapWidth val="150"/>
        <c:overlap val="100"/>
        <c:axId val="164879360"/>
        <c:axId val="135607040"/>
      </c:barChart>
      <c:catAx>
        <c:axId val="164879360"/>
        <c:scaling>
          <c:orientation val="minMax"/>
        </c:scaling>
        <c:delete val="0"/>
        <c:axPos val="b"/>
        <c:majorTickMark val="out"/>
        <c:minorTickMark val="none"/>
        <c:tickLblPos val="nextTo"/>
        <c:txPr>
          <a:bodyPr/>
          <a:lstStyle/>
          <a:p>
            <a:pPr>
              <a:defRPr sz="800" baseline="0"/>
            </a:pPr>
            <a:endParaRPr lang="ja-JP"/>
          </a:p>
        </c:txPr>
        <c:crossAx val="135607040"/>
        <c:crosses val="autoZero"/>
        <c:auto val="1"/>
        <c:lblAlgn val="ctr"/>
        <c:lblOffset val="100"/>
        <c:noMultiLvlLbl val="0"/>
      </c:catAx>
      <c:valAx>
        <c:axId val="135607040"/>
        <c:scaling>
          <c:orientation val="minMax"/>
        </c:scaling>
        <c:delete val="0"/>
        <c:axPos val="l"/>
        <c:majorGridlines/>
        <c:numFmt formatCode="#,##0_);[Red]\(#,##0\)" sourceLinked="1"/>
        <c:majorTickMark val="out"/>
        <c:minorTickMark val="none"/>
        <c:tickLblPos val="nextTo"/>
        <c:crossAx val="164879360"/>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大磯町グラフ!$A$28</c:f>
              <c:strCache>
                <c:ptCount val="1"/>
                <c:pt idx="0">
                  <c:v>医療：全国平均</c:v>
                </c:pt>
              </c:strCache>
            </c:strRef>
          </c:tx>
          <c:spPr>
            <a:ln>
              <a:solidFill>
                <a:srgbClr val="002060"/>
              </a:solidFill>
            </a:ln>
          </c:spPr>
          <c:marker>
            <c:symbol val="none"/>
          </c:marker>
          <c:dLbls>
            <c:dLbl>
              <c:idx val="1"/>
              <c:delete val="1"/>
            </c:dLbl>
            <c:dLbl>
              <c:idx val="3"/>
              <c:layout>
                <c:manualLayout>
                  <c:x val="4.9658606853200558E-3"/>
                  <c:y val="6.5199674001629989E-3"/>
                </c:manualLayout>
              </c:layout>
              <c:showLegendKey val="0"/>
              <c:showVal val="1"/>
              <c:showCatName val="0"/>
              <c:showSerName val="0"/>
              <c:showPercent val="0"/>
              <c:showBubbleSize val="0"/>
            </c:dLbl>
            <c:dLbl>
              <c:idx val="4"/>
              <c:layout>
                <c:manualLayout>
                  <c:x val="0"/>
                  <c:y val="1.62999185004074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大磯町グラフ!$B$27:$H$27</c:f>
              <c:strCache>
                <c:ptCount val="7"/>
                <c:pt idx="0">
                  <c:v>2015年
（国勢調査）</c:v>
                </c:pt>
                <c:pt idx="1">
                  <c:v>2015年</c:v>
                </c:pt>
                <c:pt idx="2">
                  <c:v>2020年</c:v>
                </c:pt>
                <c:pt idx="3">
                  <c:v>2025年</c:v>
                </c:pt>
                <c:pt idx="4">
                  <c:v>2030年</c:v>
                </c:pt>
                <c:pt idx="5">
                  <c:v>2035年</c:v>
                </c:pt>
                <c:pt idx="6">
                  <c:v>2040年</c:v>
                </c:pt>
              </c:strCache>
            </c:strRef>
          </c:cat>
          <c:val>
            <c:numRef>
              <c:f>大磯町グラフ!$B$28:$H$28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大磯町グラフ!$A$29</c:f>
              <c:strCache>
                <c:ptCount val="1"/>
                <c:pt idx="0">
                  <c:v>介護：全国平均</c:v>
                </c:pt>
              </c:strCache>
            </c:strRef>
          </c:tx>
          <c:spPr>
            <a:ln>
              <a:solidFill>
                <a:srgbClr val="FF0000"/>
              </a:solidFill>
            </a:ln>
          </c:spPr>
          <c:marker>
            <c:symbol val="none"/>
          </c:marker>
          <c:dLbls>
            <c:dLbl>
              <c:idx val="1"/>
              <c:layout>
                <c:manualLayout>
                  <c:x val="-2.4827053645056652E-2"/>
                  <c:y val="-6.1638831006351235E-4"/>
                </c:manualLayout>
              </c:layout>
              <c:showLegendKey val="0"/>
              <c:showVal val="1"/>
              <c:showCatName val="0"/>
              <c:showSerName val="0"/>
              <c:showPercent val="0"/>
              <c:showBubbleSize val="0"/>
            </c:dLbl>
            <c:dLbl>
              <c:idx val="5"/>
              <c:delete val="1"/>
            </c:dLbl>
            <c:showLegendKey val="0"/>
            <c:showVal val="1"/>
            <c:showCatName val="0"/>
            <c:showSerName val="0"/>
            <c:showPercent val="0"/>
            <c:showBubbleSize val="0"/>
            <c:showLeaderLines val="0"/>
          </c:dLbls>
          <c:cat>
            <c:strRef>
              <c:f>大磯町グラフ!$B$27:$H$27</c:f>
              <c:strCache>
                <c:ptCount val="7"/>
                <c:pt idx="0">
                  <c:v>2015年
（国勢調査）</c:v>
                </c:pt>
                <c:pt idx="1">
                  <c:v>2015年</c:v>
                </c:pt>
                <c:pt idx="2">
                  <c:v>2020年</c:v>
                </c:pt>
                <c:pt idx="3">
                  <c:v>2025年</c:v>
                </c:pt>
                <c:pt idx="4">
                  <c:v>2030年</c:v>
                </c:pt>
                <c:pt idx="5">
                  <c:v>2035年</c:v>
                </c:pt>
                <c:pt idx="6">
                  <c:v>2040年</c:v>
                </c:pt>
              </c:strCache>
            </c:strRef>
          </c:cat>
          <c:val>
            <c:numRef>
              <c:f>大磯町グラフ!$B$29:$H$29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大磯町グラフ!$A$30</c:f>
              <c:strCache>
                <c:ptCount val="1"/>
                <c:pt idx="0">
                  <c:v>医療：大磯町</c:v>
                </c:pt>
              </c:strCache>
            </c:strRef>
          </c:tx>
          <c:spPr>
            <a:ln>
              <a:solidFill>
                <a:srgbClr val="00B0F0"/>
              </a:solidFill>
            </a:ln>
          </c:spPr>
          <c:marker>
            <c:symbol val="none"/>
          </c:marker>
          <c:dLbls>
            <c:dLbl>
              <c:idx val="1"/>
              <c:delete val="1"/>
            </c:dLbl>
            <c:dLbl>
              <c:idx val="2"/>
              <c:layout>
                <c:manualLayout>
                  <c:x val="2.4829303426600279E-3"/>
                  <c:y val="0"/>
                </c:manualLayout>
              </c:layout>
              <c:showLegendKey val="0"/>
              <c:showVal val="1"/>
              <c:showCatName val="0"/>
              <c:showSerName val="0"/>
              <c:showPercent val="0"/>
              <c:showBubbleSize val="0"/>
            </c:dLbl>
            <c:dLbl>
              <c:idx val="3"/>
              <c:layout>
                <c:manualLayout>
                  <c:x val="2.4829303426600279E-3"/>
                  <c:y val="-1.9559902200488997E-2"/>
                </c:manualLayout>
              </c:layout>
              <c:showLegendKey val="0"/>
              <c:showVal val="1"/>
              <c:showCatName val="0"/>
              <c:showSerName val="0"/>
              <c:showPercent val="0"/>
              <c:showBubbleSize val="0"/>
            </c:dLbl>
            <c:dLbl>
              <c:idx val="4"/>
              <c:layout>
                <c:manualLayout>
                  <c:x val="-2.4829303426600279E-3"/>
                  <c:y val="-2.2819885900570498E-2"/>
                </c:manualLayout>
              </c:layout>
              <c:showLegendKey val="0"/>
              <c:showVal val="1"/>
              <c:showCatName val="0"/>
              <c:showSerName val="0"/>
              <c:showPercent val="0"/>
              <c:showBubbleSize val="0"/>
            </c:dLbl>
            <c:dLbl>
              <c:idx val="5"/>
              <c:layout>
                <c:manualLayout>
                  <c:x val="0"/>
                  <c:y val="1.955990220048905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大磯町グラフ!$B$27:$H$27</c:f>
              <c:strCache>
                <c:ptCount val="7"/>
                <c:pt idx="0">
                  <c:v>2015年
（国勢調査）</c:v>
                </c:pt>
                <c:pt idx="1">
                  <c:v>2015年</c:v>
                </c:pt>
                <c:pt idx="2">
                  <c:v>2020年</c:v>
                </c:pt>
                <c:pt idx="3">
                  <c:v>2025年</c:v>
                </c:pt>
                <c:pt idx="4">
                  <c:v>2030年</c:v>
                </c:pt>
                <c:pt idx="5">
                  <c:v>2035年</c:v>
                </c:pt>
                <c:pt idx="6">
                  <c:v>2040年</c:v>
                </c:pt>
              </c:strCache>
            </c:strRef>
          </c:cat>
          <c:val>
            <c:numRef>
              <c:f>大磯町グラフ!$B$30:$H$30</c:f>
              <c:numCache>
                <c:formatCode>0.00_);[Red]\(0.00\)</c:formatCode>
                <c:ptCount val="7"/>
                <c:pt idx="0">
                  <c:v>1</c:v>
                </c:pt>
                <c:pt idx="1">
                  <c:v>1.0281668667286539</c:v>
                </c:pt>
                <c:pt idx="2">
                  <c:v>1.0702979885717723</c:v>
                </c:pt>
                <c:pt idx="3">
                  <c:v>1.0884066404832409</c:v>
                </c:pt>
                <c:pt idx="4">
                  <c:v>1.0641930558806416</c:v>
                </c:pt>
                <c:pt idx="5">
                  <c:v>1.0269987051444205</c:v>
                </c:pt>
                <c:pt idx="6">
                  <c:v>0.99709892224209717</c:v>
                </c:pt>
              </c:numCache>
            </c:numRef>
          </c:val>
          <c:smooth val="0"/>
        </c:ser>
        <c:ser>
          <c:idx val="3"/>
          <c:order val="3"/>
          <c:tx>
            <c:strRef>
              <c:f>大磯町グラフ!$A$31</c:f>
              <c:strCache>
                <c:ptCount val="1"/>
                <c:pt idx="0">
                  <c:v>介護：大磯町</c:v>
                </c:pt>
              </c:strCache>
            </c:strRef>
          </c:tx>
          <c:spPr>
            <a:ln>
              <a:solidFill>
                <a:srgbClr val="FF66FF"/>
              </a:solidFill>
            </a:ln>
          </c:spPr>
          <c:marker>
            <c:symbol val="none"/>
          </c:marker>
          <c:dLbls>
            <c:dLbl>
              <c:idx val="1"/>
              <c:layout>
                <c:manualLayout>
                  <c:x val="-2.9795164111920333E-2"/>
                  <c:y val="-2.9339853300733496E-2"/>
                </c:manualLayout>
              </c:layout>
              <c:showLegendKey val="0"/>
              <c:showVal val="1"/>
              <c:showCatName val="0"/>
              <c:showSerName val="0"/>
              <c:showPercent val="0"/>
              <c:showBubbleSize val="0"/>
            </c:dLbl>
            <c:dLbl>
              <c:idx val="2"/>
              <c:layout>
                <c:manualLayout>
                  <c:x val="-4.9658606853200558E-3"/>
                  <c:y val="-1.9560415583748911E-2"/>
                </c:manualLayout>
              </c:layout>
              <c:showLegendKey val="0"/>
              <c:showVal val="1"/>
              <c:showCatName val="0"/>
              <c:showSerName val="0"/>
              <c:showPercent val="0"/>
              <c:showBubbleSize val="0"/>
            </c:dLbl>
            <c:dLbl>
              <c:idx val="3"/>
              <c:layout>
                <c:manualLayout>
                  <c:x val="-2.4829303426600279E-3"/>
                  <c:y val="-9.7799511002444987E-3"/>
                </c:manualLayout>
              </c:layout>
              <c:showLegendKey val="0"/>
              <c:showVal val="1"/>
              <c:showCatName val="0"/>
              <c:showSerName val="0"/>
              <c:showPercent val="0"/>
              <c:showBubbleSize val="0"/>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大磯町グラフ!$B$27:$H$27</c:f>
              <c:strCache>
                <c:ptCount val="7"/>
                <c:pt idx="0">
                  <c:v>2015年
（国勢調査）</c:v>
                </c:pt>
                <c:pt idx="1">
                  <c:v>2015年</c:v>
                </c:pt>
                <c:pt idx="2">
                  <c:v>2020年</c:v>
                </c:pt>
                <c:pt idx="3">
                  <c:v>2025年</c:v>
                </c:pt>
                <c:pt idx="4">
                  <c:v>2030年</c:v>
                </c:pt>
                <c:pt idx="5">
                  <c:v>2035年</c:v>
                </c:pt>
                <c:pt idx="6">
                  <c:v>2040年</c:v>
                </c:pt>
              </c:strCache>
            </c:strRef>
          </c:cat>
          <c:val>
            <c:numRef>
              <c:f>大磯町グラフ!$B$31:$H$31</c:f>
              <c:numCache>
                <c:formatCode>0.00_ </c:formatCode>
                <c:ptCount val="7"/>
                <c:pt idx="0">
                  <c:v>1</c:v>
                </c:pt>
                <c:pt idx="1">
                  <c:v>1.028605595201435</c:v>
                </c:pt>
                <c:pt idx="2">
                  <c:v>1.1943798461639537</c:v>
                </c:pt>
                <c:pt idx="3">
                  <c:v>1.3671007514182314</c:v>
                </c:pt>
                <c:pt idx="4">
                  <c:v>1.3793830679340888</c:v>
                </c:pt>
                <c:pt idx="5">
                  <c:v>1.311913787100379</c:v>
                </c:pt>
                <c:pt idx="6">
                  <c:v>1.2578745048307289</c:v>
                </c:pt>
              </c:numCache>
            </c:numRef>
          </c:val>
          <c:smooth val="0"/>
        </c:ser>
        <c:dLbls>
          <c:showLegendKey val="0"/>
          <c:showVal val="0"/>
          <c:showCatName val="0"/>
          <c:showSerName val="0"/>
          <c:showPercent val="0"/>
          <c:showBubbleSize val="0"/>
        </c:dLbls>
        <c:marker val="1"/>
        <c:smooth val="0"/>
        <c:axId val="150720896"/>
        <c:axId val="150722432"/>
      </c:lineChart>
      <c:catAx>
        <c:axId val="150720896"/>
        <c:scaling>
          <c:orientation val="minMax"/>
        </c:scaling>
        <c:delete val="0"/>
        <c:axPos val="b"/>
        <c:numFmt formatCode="General" sourceLinked="1"/>
        <c:majorTickMark val="out"/>
        <c:minorTickMark val="none"/>
        <c:tickLblPos val="nextTo"/>
        <c:txPr>
          <a:bodyPr/>
          <a:lstStyle/>
          <a:p>
            <a:pPr>
              <a:defRPr sz="800"/>
            </a:pPr>
            <a:endParaRPr lang="ja-JP"/>
          </a:p>
        </c:txPr>
        <c:crossAx val="150722432"/>
        <c:crosses val="autoZero"/>
        <c:auto val="1"/>
        <c:lblAlgn val="ctr"/>
        <c:lblOffset val="100"/>
        <c:noMultiLvlLbl val="0"/>
      </c:catAx>
      <c:valAx>
        <c:axId val="150722432"/>
        <c:scaling>
          <c:orientation val="minMax"/>
          <c:max val="2"/>
          <c:min val="0.8"/>
        </c:scaling>
        <c:delete val="0"/>
        <c:axPos val="l"/>
        <c:majorGridlines/>
        <c:numFmt formatCode="0.00_ " sourceLinked="1"/>
        <c:majorTickMark val="out"/>
        <c:minorTickMark val="none"/>
        <c:tickLblPos val="nextTo"/>
        <c:crossAx val="150720896"/>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egendEntry>
        <c:idx val="2"/>
        <c:txPr>
          <a:bodyPr/>
          <a:lstStyle/>
          <a:p>
            <a:pPr>
              <a:defRPr baseline="0">
                <a:ea typeface="ＭＳ Ｐゴシック" panose="020B0600070205080204" pitchFamily="50" charset="-128"/>
              </a:defRPr>
            </a:pPr>
            <a:endParaRPr lang="ja-JP"/>
          </a:p>
        </c:txPr>
      </c:legendEntry>
      <c:legendEntry>
        <c:idx val="3"/>
        <c:txPr>
          <a:bodyPr/>
          <a:lstStyle/>
          <a:p>
            <a:pPr>
              <a:defRPr baseline="0">
                <a:ea typeface="ＭＳ Ｐゴシック" panose="020B0600070205080204" pitchFamily="50" charset="-128"/>
              </a:defRPr>
            </a:pPr>
            <a:endParaRPr lang="ja-JP"/>
          </a:p>
        </c:txPr>
      </c:legendEntry>
      <c:layout>
        <c:manualLayout>
          <c:xMode val="edge"/>
          <c:yMode val="edge"/>
          <c:x val="0"/>
          <c:y val="0.88513996733743516"/>
          <c:w val="1"/>
          <c:h val="0.11301003022543943"/>
        </c:manualLayou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千代田区グラフ!$A$4</c:f>
              <c:strCache>
                <c:ptCount val="1"/>
                <c:pt idx="0">
                  <c:v>0～14歳</c:v>
                </c:pt>
              </c:strCache>
            </c:strRef>
          </c:tx>
          <c:invertIfNegative val="0"/>
          <c:dLbls>
            <c:showLegendKey val="0"/>
            <c:showVal val="1"/>
            <c:showCatName val="0"/>
            <c:showSerName val="0"/>
            <c:showPercent val="0"/>
            <c:showBubbleSize val="0"/>
            <c:showLeaderLines val="0"/>
          </c:dLbls>
          <c:cat>
            <c:strRef>
              <c:f>千代田区グラフ!$B$3:$H$3</c:f>
              <c:strCache>
                <c:ptCount val="7"/>
                <c:pt idx="0">
                  <c:v>2015年
（国勢調査）</c:v>
                </c:pt>
                <c:pt idx="1">
                  <c:v>2015年</c:v>
                </c:pt>
                <c:pt idx="2">
                  <c:v>2020年</c:v>
                </c:pt>
                <c:pt idx="3">
                  <c:v>2025年</c:v>
                </c:pt>
                <c:pt idx="4">
                  <c:v>2030年</c:v>
                </c:pt>
                <c:pt idx="5">
                  <c:v>2035年</c:v>
                </c:pt>
                <c:pt idx="6">
                  <c:v>2040年</c:v>
                </c:pt>
              </c:strCache>
            </c:strRef>
          </c:cat>
          <c:val>
            <c:numRef>
              <c:f>千代田区グラフ!$B$4:$H$4</c:f>
              <c:numCache>
                <c:formatCode>#,##0_);[Red]\(#,##0\)</c:formatCode>
                <c:ptCount val="7"/>
                <c:pt idx="0">
                  <c:v>6688</c:v>
                </c:pt>
                <c:pt idx="1">
                  <c:v>5363</c:v>
                </c:pt>
                <c:pt idx="2">
                  <c:v>5213</c:v>
                </c:pt>
                <c:pt idx="3">
                  <c:v>4768</c:v>
                </c:pt>
                <c:pt idx="4">
                  <c:v>4289</c:v>
                </c:pt>
                <c:pt idx="5">
                  <c:v>3935</c:v>
                </c:pt>
                <c:pt idx="6">
                  <c:v>3650</c:v>
                </c:pt>
              </c:numCache>
            </c:numRef>
          </c:val>
        </c:ser>
        <c:ser>
          <c:idx val="1"/>
          <c:order val="1"/>
          <c:tx>
            <c:strRef>
              <c:f>千代田区グラフ!$A$5</c:f>
              <c:strCache>
                <c:ptCount val="1"/>
                <c:pt idx="0">
                  <c:v>15～39歳</c:v>
                </c:pt>
              </c:strCache>
            </c:strRef>
          </c:tx>
          <c:invertIfNegative val="0"/>
          <c:dLbls>
            <c:showLegendKey val="0"/>
            <c:showVal val="1"/>
            <c:showCatName val="0"/>
            <c:showSerName val="0"/>
            <c:showPercent val="0"/>
            <c:showBubbleSize val="0"/>
            <c:showLeaderLines val="0"/>
          </c:dLbls>
          <c:cat>
            <c:strRef>
              <c:f>千代田区グラフ!$B$3:$H$3</c:f>
              <c:strCache>
                <c:ptCount val="7"/>
                <c:pt idx="0">
                  <c:v>2015年
（国勢調査）</c:v>
                </c:pt>
                <c:pt idx="1">
                  <c:v>2015年</c:v>
                </c:pt>
                <c:pt idx="2">
                  <c:v>2020年</c:v>
                </c:pt>
                <c:pt idx="3">
                  <c:v>2025年</c:v>
                </c:pt>
                <c:pt idx="4">
                  <c:v>2030年</c:v>
                </c:pt>
                <c:pt idx="5">
                  <c:v>2035年</c:v>
                </c:pt>
                <c:pt idx="6">
                  <c:v>2040年</c:v>
                </c:pt>
              </c:strCache>
            </c:strRef>
          </c:cat>
          <c:val>
            <c:numRef>
              <c:f>千代田区グラフ!$B$5:$H$5</c:f>
              <c:numCache>
                <c:formatCode>#,##0_);[Red]\(#,##0\)</c:formatCode>
                <c:ptCount val="7"/>
                <c:pt idx="0">
                  <c:v>18749</c:v>
                </c:pt>
                <c:pt idx="1">
                  <c:v>16919</c:v>
                </c:pt>
                <c:pt idx="2">
                  <c:v>14495</c:v>
                </c:pt>
                <c:pt idx="3">
                  <c:v>12278</c:v>
                </c:pt>
                <c:pt idx="4">
                  <c:v>10919</c:v>
                </c:pt>
                <c:pt idx="5">
                  <c:v>10404</c:v>
                </c:pt>
                <c:pt idx="6">
                  <c:v>9984</c:v>
                </c:pt>
              </c:numCache>
            </c:numRef>
          </c:val>
        </c:ser>
        <c:ser>
          <c:idx val="2"/>
          <c:order val="2"/>
          <c:tx>
            <c:strRef>
              <c:f>千代田区グラフ!$A$6</c:f>
              <c:strCache>
                <c:ptCount val="1"/>
                <c:pt idx="0">
                  <c:v>40～64歳</c:v>
                </c:pt>
              </c:strCache>
            </c:strRef>
          </c:tx>
          <c:invertIfNegative val="0"/>
          <c:dLbls>
            <c:showLegendKey val="0"/>
            <c:showVal val="1"/>
            <c:showCatName val="0"/>
            <c:showSerName val="0"/>
            <c:showPercent val="0"/>
            <c:showBubbleSize val="0"/>
            <c:showLeaderLines val="0"/>
          </c:dLbls>
          <c:cat>
            <c:strRef>
              <c:f>千代田区グラフ!$B$3:$H$3</c:f>
              <c:strCache>
                <c:ptCount val="7"/>
                <c:pt idx="0">
                  <c:v>2015年
（国勢調査）</c:v>
                </c:pt>
                <c:pt idx="1">
                  <c:v>2015年</c:v>
                </c:pt>
                <c:pt idx="2">
                  <c:v>2020年</c:v>
                </c:pt>
                <c:pt idx="3">
                  <c:v>2025年</c:v>
                </c:pt>
                <c:pt idx="4">
                  <c:v>2030年</c:v>
                </c:pt>
                <c:pt idx="5">
                  <c:v>2035年</c:v>
                </c:pt>
                <c:pt idx="6">
                  <c:v>2040年</c:v>
                </c:pt>
              </c:strCache>
            </c:strRef>
          </c:cat>
          <c:val>
            <c:numRef>
              <c:f>千代田区グラフ!$B$6:$H$6</c:f>
              <c:numCache>
                <c:formatCode>#,##0_);[Red]\(#,##0\)</c:formatCode>
                <c:ptCount val="7"/>
                <c:pt idx="0">
                  <c:v>18941</c:v>
                </c:pt>
                <c:pt idx="1">
                  <c:v>18148</c:v>
                </c:pt>
                <c:pt idx="2">
                  <c:v>20329</c:v>
                </c:pt>
                <c:pt idx="3">
                  <c:v>22084</c:v>
                </c:pt>
                <c:pt idx="4">
                  <c:v>22085</c:v>
                </c:pt>
                <c:pt idx="5">
                  <c:v>20373</c:v>
                </c:pt>
                <c:pt idx="6">
                  <c:v>17776</c:v>
                </c:pt>
              </c:numCache>
            </c:numRef>
          </c:val>
        </c:ser>
        <c:ser>
          <c:idx val="3"/>
          <c:order val="3"/>
          <c:tx>
            <c:strRef>
              <c:f>千代田区グラフ!$A$7</c:f>
              <c:strCache>
                <c:ptCount val="1"/>
                <c:pt idx="0">
                  <c:v>65～74歳</c:v>
                </c:pt>
              </c:strCache>
            </c:strRef>
          </c:tx>
          <c:invertIfNegative val="0"/>
          <c:dLbls>
            <c:showLegendKey val="0"/>
            <c:showVal val="1"/>
            <c:showCatName val="0"/>
            <c:showSerName val="0"/>
            <c:showPercent val="0"/>
            <c:showBubbleSize val="0"/>
            <c:showLeaderLines val="0"/>
          </c:dLbls>
          <c:cat>
            <c:strRef>
              <c:f>千代田区グラフ!$B$3:$H$3</c:f>
              <c:strCache>
                <c:ptCount val="7"/>
                <c:pt idx="0">
                  <c:v>2015年
（国勢調査）</c:v>
                </c:pt>
                <c:pt idx="1">
                  <c:v>2015年</c:v>
                </c:pt>
                <c:pt idx="2">
                  <c:v>2020年</c:v>
                </c:pt>
                <c:pt idx="3">
                  <c:v>2025年</c:v>
                </c:pt>
                <c:pt idx="4">
                  <c:v>2030年</c:v>
                </c:pt>
                <c:pt idx="5">
                  <c:v>2035年</c:v>
                </c:pt>
                <c:pt idx="6">
                  <c:v>2040年</c:v>
                </c:pt>
              </c:strCache>
            </c:strRef>
          </c:cat>
          <c:val>
            <c:numRef>
              <c:f>千代田区グラフ!$B$7:$H$7</c:f>
              <c:numCache>
                <c:formatCode>#,##0_);[Red]\(#,##0\)</c:formatCode>
                <c:ptCount val="7"/>
                <c:pt idx="0">
                  <c:v>5214</c:v>
                </c:pt>
                <c:pt idx="1">
                  <c:v>5169</c:v>
                </c:pt>
                <c:pt idx="2">
                  <c:v>4923</c:v>
                </c:pt>
                <c:pt idx="3">
                  <c:v>4666</c:v>
                </c:pt>
                <c:pt idx="4">
                  <c:v>5646</c:v>
                </c:pt>
                <c:pt idx="5">
                  <c:v>6876</c:v>
                </c:pt>
                <c:pt idx="6">
                  <c:v>7990</c:v>
                </c:pt>
              </c:numCache>
            </c:numRef>
          </c:val>
        </c:ser>
        <c:ser>
          <c:idx val="4"/>
          <c:order val="4"/>
          <c:tx>
            <c:strRef>
              <c:f>千代田区グラフ!$A$8</c:f>
              <c:strCache>
                <c:ptCount val="1"/>
                <c:pt idx="0">
                  <c:v>75歳以上</c:v>
                </c:pt>
              </c:strCache>
            </c:strRef>
          </c:tx>
          <c:invertIfNegative val="0"/>
          <c:dLbls>
            <c:showLegendKey val="0"/>
            <c:showVal val="1"/>
            <c:showCatName val="0"/>
            <c:showSerName val="0"/>
            <c:showPercent val="0"/>
            <c:showBubbleSize val="0"/>
            <c:showLeaderLines val="0"/>
          </c:dLbls>
          <c:cat>
            <c:strRef>
              <c:f>千代田区グラフ!$B$3:$H$3</c:f>
              <c:strCache>
                <c:ptCount val="7"/>
                <c:pt idx="0">
                  <c:v>2015年
（国勢調査）</c:v>
                </c:pt>
                <c:pt idx="1">
                  <c:v>2015年</c:v>
                </c:pt>
                <c:pt idx="2">
                  <c:v>2020年</c:v>
                </c:pt>
                <c:pt idx="3">
                  <c:v>2025年</c:v>
                </c:pt>
                <c:pt idx="4">
                  <c:v>2030年</c:v>
                </c:pt>
                <c:pt idx="5">
                  <c:v>2035年</c:v>
                </c:pt>
                <c:pt idx="6">
                  <c:v>2040年</c:v>
                </c:pt>
              </c:strCache>
            </c:strRef>
          </c:cat>
          <c:val>
            <c:numRef>
              <c:f>千代田区グラフ!$B$8:$H$8</c:f>
              <c:numCache>
                <c:formatCode>#,##0_);[Red]\(#,##0\)</c:formatCode>
                <c:ptCount val="7"/>
                <c:pt idx="0">
                  <c:v>4964</c:v>
                </c:pt>
                <c:pt idx="1">
                  <c:v>4781</c:v>
                </c:pt>
                <c:pt idx="2">
                  <c:v>5427</c:v>
                </c:pt>
                <c:pt idx="3">
                  <c:v>6203</c:v>
                </c:pt>
                <c:pt idx="4">
                  <c:v>6323</c:v>
                </c:pt>
                <c:pt idx="5">
                  <c:v>6587</c:v>
                </c:pt>
                <c:pt idx="6">
                  <c:v>7369</c:v>
                </c:pt>
              </c:numCache>
            </c:numRef>
          </c:val>
        </c:ser>
        <c:dLbls>
          <c:showLegendKey val="0"/>
          <c:showVal val="0"/>
          <c:showCatName val="0"/>
          <c:showSerName val="0"/>
          <c:showPercent val="0"/>
          <c:showBubbleSize val="0"/>
        </c:dLbls>
        <c:gapWidth val="150"/>
        <c:overlap val="100"/>
        <c:axId val="40385152"/>
        <c:axId val="115421568"/>
      </c:barChart>
      <c:catAx>
        <c:axId val="40385152"/>
        <c:scaling>
          <c:orientation val="minMax"/>
        </c:scaling>
        <c:delete val="0"/>
        <c:axPos val="b"/>
        <c:majorTickMark val="out"/>
        <c:minorTickMark val="none"/>
        <c:tickLblPos val="nextTo"/>
        <c:txPr>
          <a:bodyPr/>
          <a:lstStyle/>
          <a:p>
            <a:pPr>
              <a:defRPr sz="800" baseline="0"/>
            </a:pPr>
            <a:endParaRPr lang="ja-JP"/>
          </a:p>
        </c:txPr>
        <c:crossAx val="115421568"/>
        <c:crosses val="autoZero"/>
        <c:auto val="1"/>
        <c:lblAlgn val="ctr"/>
        <c:lblOffset val="100"/>
        <c:noMultiLvlLbl val="0"/>
      </c:catAx>
      <c:valAx>
        <c:axId val="115421568"/>
        <c:scaling>
          <c:orientation val="minMax"/>
        </c:scaling>
        <c:delete val="0"/>
        <c:axPos val="l"/>
        <c:majorGridlines/>
        <c:numFmt formatCode="#,##0_);[Red]\(#,##0\)" sourceLinked="1"/>
        <c:majorTickMark val="out"/>
        <c:minorTickMark val="none"/>
        <c:tickLblPos val="nextTo"/>
        <c:crossAx val="40385152"/>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千代田区グラフ!$A$28</c:f>
              <c:strCache>
                <c:ptCount val="1"/>
                <c:pt idx="0">
                  <c:v>医療：全国平均</c:v>
                </c:pt>
              </c:strCache>
            </c:strRef>
          </c:tx>
          <c:spPr>
            <a:ln>
              <a:solidFill>
                <a:srgbClr val="002060"/>
              </a:solidFill>
            </a:ln>
          </c:spPr>
          <c:marker>
            <c:symbol val="none"/>
          </c:marker>
          <c:dLbls>
            <c:dLbl>
              <c:idx val="1"/>
              <c:delete val="1"/>
            </c:dLbl>
            <c:dLbl>
              <c:idx val="3"/>
              <c:layout>
                <c:manualLayout>
                  <c:x val="4.9658606853200558E-3"/>
                  <c:y val="-3.259983700081493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千代田区グラフ!$B$27:$H$27</c:f>
              <c:strCache>
                <c:ptCount val="7"/>
                <c:pt idx="0">
                  <c:v>2015年
（国勢調査）</c:v>
                </c:pt>
                <c:pt idx="1">
                  <c:v>2015年</c:v>
                </c:pt>
                <c:pt idx="2">
                  <c:v>2020年</c:v>
                </c:pt>
                <c:pt idx="3">
                  <c:v>2025年</c:v>
                </c:pt>
                <c:pt idx="4">
                  <c:v>2030年</c:v>
                </c:pt>
                <c:pt idx="5">
                  <c:v>2035年</c:v>
                </c:pt>
                <c:pt idx="6">
                  <c:v>2040年</c:v>
                </c:pt>
              </c:strCache>
            </c:strRef>
          </c:cat>
          <c:val>
            <c:numRef>
              <c:f>千代田区グラフ!$B$28:$H$28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千代田区グラフ!$A$29</c:f>
              <c:strCache>
                <c:ptCount val="1"/>
                <c:pt idx="0">
                  <c:v>介護：全国平均</c:v>
                </c:pt>
              </c:strCache>
            </c:strRef>
          </c:tx>
          <c:spPr>
            <a:ln>
              <a:solidFill>
                <a:srgbClr val="FF0000"/>
              </a:solidFill>
            </a:ln>
          </c:spPr>
          <c:marker>
            <c:symbol val="none"/>
          </c:marker>
          <c:dLbls>
            <c:dLbl>
              <c:idx val="1"/>
              <c:layout>
                <c:manualLayout>
                  <c:x val="-3.227809445458036E-2"/>
                  <c:y val="-2.28198859005704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千代田区グラフ!$B$27:$H$27</c:f>
              <c:strCache>
                <c:ptCount val="7"/>
                <c:pt idx="0">
                  <c:v>2015年
（国勢調査）</c:v>
                </c:pt>
                <c:pt idx="1">
                  <c:v>2015年</c:v>
                </c:pt>
                <c:pt idx="2">
                  <c:v>2020年</c:v>
                </c:pt>
                <c:pt idx="3">
                  <c:v>2025年</c:v>
                </c:pt>
                <c:pt idx="4">
                  <c:v>2030年</c:v>
                </c:pt>
                <c:pt idx="5">
                  <c:v>2035年</c:v>
                </c:pt>
                <c:pt idx="6">
                  <c:v>2040年</c:v>
                </c:pt>
              </c:strCache>
            </c:strRef>
          </c:cat>
          <c:val>
            <c:numRef>
              <c:f>千代田区グラフ!$B$29:$H$29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千代田区グラフ!$A$30</c:f>
              <c:strCache>
                <c:ptCount val="1"/>
                <c:pt idx="0">
                  <c:v>医療：千代田区</c:v>
                </c:pt>
              </c:strCache>
            </c:strRef>
          </c:tx>
          <c:spPr>
            <a:ln>
              <a:solidFill>
                <a:srgbClr val="00B0F0"/>
              </a:solidFill>
            </a:ln>
          </c:spPr>
          <c:marker>
            <c:symbol val="none"/>
          </c:marker>
          <c:dLbls>
            <c:dLbl>
              <c:idx val="1"/>
              <c:layout>
                <c:manualLayout>
                  <c:x val="-2.234637308394025E-2"/>
                  <c:y val="3.2599837000814994E-3"/>
                </c:manualLayout>
              </c:layout>
              <c:showLegendKey val="0"/>
              <c:showVal val="1"/>
              <c:showCatName val="0"/>
              <c:showSerName val="0"/>
              <c:showPercent val="0"/>
              <c:showBubbleSize val="0"/>
            </c:dLbl>
            <c:dLbl>
              <c:idx val="3"/>
              <c:layout>
                <c:manualLayout>
                  <c:x val="4.965860685320055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千代田区グラフ!$B$27:$H$27</c:f>
              <c:strCache>
                <c:ptCount val="7"/>
                <c:pt idx="0">
                  <c:v>2015年
（国勢調査）</c:v>
                </c:pt>
                <c:pt idx="1">
                  <c:v>2015年</c:v>
                </c:pt>
                <c:pt idx="2">
                  <c:v>2020年</c:v>
                </c:pt>
                <c:pt idx="3">
                  <c:v>2025年</c:v>
                </c:pt>
                <c:pt idx="4">
                  <c:v>2030年</c:v>
                </c:pt>
                <c:pt idx="5">
                  <c:v>2035年</c:v>
                </c:pt>
                <c:pt idx="6">
                  <c:v>2040年</c:v>
                </c:pt>
              </c:strCache>
            </c:strRef>
          </c:cat>
          <c:val>
            <c:numRef>
              <c:f>千代田区グラフ!$B$30:$H$30</c:f>
              <c:numCache>
                <c:formatCode>0.00_);[Red]\(0.00\)</c:formatCode>
                <c:ptCount val="7"/>
                <c:pt idx="0">
                  <c:v>1</c:v>
                </c:pt>
                <c:pt idx="1">
                  <c:v>0.9492405169791539</c:v>
                </c:pt>
                <c:pt idx="2">
                  <c:v>0.99899361218797134</c:v>
                </c:pt>
                <c:pt idx="3">
                  <c:v>1.0481237824649059</c:v>
                </c:pt>
                <c:pt idx="4">
                  <c:v>1.078736093403144</c:v>
                </c:pt>
                <c:pt idx="5">
                  <c:v>1.1066981419039175</c:v>
                </c:pt>
                <c:pt idx="6">
                  <c:v>1.1499954696368591</c:v>
                </c:pt>
              </c:numCache>
            </c:numRef>
          </c:val>
          <c:smooth val="0"/>
        </c:ser>
        <c:ser>
          <c:idx val="3"/>
          <c:order val="3"/>
          <c:tx>
            <c:strRef>
              <c:f>千代田区グラフ!$A$31</c:f>
              <c:strCache>
                <c:ptCount val="1"/>
                <c:pt idx="0">
                  <c:v>介護：千代田区</c:v>
                </c:pt>
              </c:strCache>
            </c:strRef>
          </c:tx>
          <c:spPr>
            <a:ln>
              <a:solidFill>
                <a:srgbClr val="FF66FF"/>
              </a:solidFill>
            </a:ln>
          </c:spPr>
          <c:marker>
            <c:symbol val="none"/>
          </c:marker>
          <c:dLbls>
            <c:dLbl>
              <c:idx val="1"/>
              <c:layout>
                <c:manualLayout>
                  <c:x val="-1.9863442741280223E-2"/>
                  <c:y val="-9.7799511002444987E-3"/>
                </c:manualLayout>
              </c:layout>
              <c:showLegendKey val="0"/>
              <c:showVal val="1"/>
              <c:showCatName val="0"/>
              <c:showSerName val="0"/>
              <c:showPercent val="0"/>
              <c:showBubbleSize val="0"/>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千代田区グラフ!$B$27:$H$27</c:f>
              <c:strCache>
                <c:ptCount val="7"/>
                <c:pt idx="0">
                  <c:v>2015年
（国勢調査）</c:v>
                </c:pt>
                <c:pt idx="1">
                  <c:v>2015年</c:v>
                </c:pt>
                <c:pt idx="2">
                  <c:v>2020年</c:v>
                </c:pt>
                <c:pt idx="3">
                  <c:v>2025年</c:v>
                </c:pt>
                <c:pt idx="4">
                  <c:v>2030年</c:v>
                </c:pt>
                <c:pt idx="5">
                  <c:v>2035年</c:v>
                </c:pt>
                <c:pt idx="6">
                  <c:v>2040年</c:v>
                </c:pt>
              </c:strCache>
            </c:strRef>
          </c:cat>
          <c:val>
            <c:numRef>
              <c:f>千代田区グラフ!$B$31:$H$31</c:f>
              <c:numCache>
                <c:formatCode>0.00_ </c:formatCode>
                <c:ptCount val="7"/>
                <c:pt idx="0">
                  <c:v>1</c:v>
                </c:pt>
                <c:pt idx="1">
                  <c:v>0.96578586286027912</c:v>
                </c:pt>
                <c:pt idx="2">
                  <c:v>1.0775247875213274</c:v>
                </c:pt>
                <c:pt idx="3">
                  <c:v>1.2107726786431592</c:v>
                </c:pt>
                <c:pt idx="4">
                  <c:v>1.250510266985368</c:v>
                </c:pt>
                <c:pt idx="5">
                  <c:v>1.316662424384637</c:v>
                </c:pt>
                <c:pt idx="6">
                  <c:v>1.4687430648631665</c:v>
                </c:pt>
              </c:numCache>
            </c:numRef>
          </c:val>
          <c:smooth val="0"/>
        </c:ser>
        <c:dLbls>
          <c:showLegendKey val="0"/>
          <c:showVal val="0"/>
          <c:showCatName val="0"/>
          <c:showSerName val="0"/>
          <c:showPercent val="0"/>
          <c:showBubbleSize val="0"/>
        </c:dLbls>
        <c:marker val="1"/>
        <c:smooth val="0"/>
        <c:axId val="115597312"/>
        <c:axId val="115598848"/>
      </c:lineChart>
      <c:catAx>
        <c:axId val="115597312"/>
        <c:scaling>
          <c:orientation val="minMax"/>
        </c:scaling>
        <c:delete val="0"/>
        <c:axPos val="b"/>
        <c:majorTickMark val="out"/>
        <c:minorTickMark val="none"/>
        <c:tickLblPos val="nextTo"/>
        <c:txPr>
          <a:bodyPr/>
          <a:lstStyle/>
          <a:p>
            <a:pPr>
              <a:defRPr sz="800"/>
            </a:pPr>
            <a:endParaRPr lang="ja-JP"/>
          </a:p>
        </c:txPr>
        <c:crossAx val="115598848"/>
        <c:crosses val="autoZero"/>
        <c:auto val="1"/>
        <c:lblAlgn val="ctr"/>
        <c:lblOffset val="100"/>
        <c:noMultiLvlLbl val="0"/>
      </c:catAx>
      <c:valAx>
        <c:axId val="115598848"/>
        <c:scaling>
          <c:orientation val="minMax"/>
          <c:max val="2"/>
          <c:min val="0.8"/>
        </c:scaling>
        <c:delete val="0"/>
        <c:axPos val="l"/>
        <c:majorGridlines/>
        <c:numFmt formatCode="0.00_ " sourceLinked="1"/>
        <c:majorTickMark val="out"/>
        <c:minorTickMark val="none"/>
        <c:tickLblPos val="nextTo"/>
        <c:crossAx val="115597312"/>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egendEntry>
        <c:idx val="2"/>
        <c:txPr>
          <a:bodyPr/>
          <a:lstStyle/>
          <a:p>
            <a:pPr>
              <a:defRPr baseline="0">
                <a:ea typeface="ＭＳ Ｐゴシック" panose="020B0600070205080204" pitchFamily="50" charset="-128"/>
              </a:defRPr>
            </a:pPr>
            <a:endParaRPr lang="ja-JP"/>
          </a:p>
        </c:txPr>
      </c:legendEntry>
      <c:layout>
        <c:manualLayout>
          <c:xMode val="edge"/>
          <c:yMode val="edge"/>
          <c:x val="0"/>
          <c:y val="0.89917781434018607"/>
          <c:w val="0.97487308869339906"/>
          <c:h val="8.5946473987807387E-2"/>
        </c:manualLayout>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狛江市グラフ!$A$4</c:f>
              <c:strCache>
                <c:ptCount val="1"/>
                <c:pt idx="0">
                  <c:v>0～14歳</c:v>
                </c:pt>
              </c:strCache>
            </c:strRef>
          </c:tx>
          <c:invertIfNegative val="0"/>
          <c:dLbls>
            <c:showLegendKey val="0"/>
            <c:showVal val="1"/>
            <c:showCatName val="0"/>
            <c:showSerName val="0"/>
            <c:showPercent val="0"/>
            <c:showBubbleSize val="0"/>
            <c:showLeaderLines val="0"/>
          </c:dLbls>
          <c:cat>
            <c:strRef>
              <c:f>狛江市グラフ!$B$3:$H$3</c:f>
              <c:strCache>
                <c:ptCount val="7"/>
                <c:pt idx="0">
                  <c:v>2015年
（国勢調査）</c:v>
                </c:pt>
                <c:pt idx="1">
                  <c:v>2015年</c:v>
                </c:pt>
                <c:pt idx="2">
                  <c:v>2020年</c:v>
                </c:pt>
                <c:pt idx="3">
                  <c:v>2025年</c:v>
                </c:pt>
                <c:pt idx="4">
                  <c:v>2030年</c:v>
                </c:pt>
                <c:pt idx="5">
                  <c:v>2035年</c:v>
                </c:pt>
                <c:pt idx="6">
                  <c:v>2040年</c:v>
                </c:pt>
              </c:strCache>
            </c:strRef>
          </c:cat>
          <c:val>
            <c:numRef>
              <c:f>狛江市グラフ!$B$4:$H$4</c:f>
              <c:numCache>
                <c:formatCode>#,##0_);[Red]\(#,##0\)</c:formatCode>
                <c:ptCount val="7"/>
                <c:pt idx="0">
                  <c:v>9055</c:v>
                </c:pt>
                <c:pt idx="1">
                  <c:v>8169</c:v>
                </c:pt>
                <c:pt idx="2">
                  <c:v>7481</c:v>
                </c:pt>
                <c:pt idx="3">
                  <c:v>6772</c:v>
                </c:pt>
                <c:pt idx="4">
                  <c:v>6061</c:v>
                </c:pt>
                <c:pt idx="5">
                  <c:v>5589</c:v>
                </c:pt>
                <c:pt idx="6">
                  <c:v>5207</c:v>
                </c:pt>
              </c:numCache>
            </c:numRef>
          </c:val>
        </c:ser>
        <c:ser>
          <c:idx val="1"/>
          <c:order val="1"/>
          <c:tx>
            <c:strRef>
              <c:f>狛江市グラフ!$A$5</c:f>
              <c:strCache>
                <c:ptCount val="1"/>
                <c:pt idx="0">
                  <c:v>15～39歳</c:v>
                </c:pt>
              </c:strCache>
            </c:strRef>
          </c:tx>
          <c:invertIfNegative val="0"/>
          <c:dLbls>
            <c:showLegendKey val="0"/>
            <c:showVal val="1"/>
            <c:showCatName val="0"/>
            <c:showSerName val="0"/>
            <c:showPercent val="0"/>
            <c:showBubbleSize val="0"/>
            <c:showLeaderLines val="0"/>
          </c:dLbls>
          <c:cat>
            <c:strRef>
              <c:f>狛江市グラフ!$B$3:$H$3</c:f>
              <c:strCache>
                <c:ptCount val="7"/>
                <c:pt idx="0">
                  <c:v>2015年
（国勢調査）</c:v>
                </c:pt>
                <c:pt idx="1">
                  <c:v>2015年</c:v>
                </c:pt>
                <c:pt idx="2">
                  <c:v>2020年</c:v>
                </c:pt>
                <c:pt idx="3">
                  <c:v>2025年</c:v>
                </c:pt>
                <c:pt idx="4">
                  <c:v>2030年</c:v>
                </c:pt>
                <c:pt idx="5">
                  <c:v>2035年</c:v>
                </c:pt>
                <c:pt idx="6">
                  <c:v>2040年</c:v>
                </c:pt>
              </c:strCache>
            </c:strRef>
          </c:cat>
          <c:val>
            <c:numRef>
              <c:f>狛江市グラフ!$B$5:$H$5</c:f>
              <c:numCache>
                <c:formatCode>#,##0_);[Red]\(#,##0\)</c:formatCode>
                <c:ptCount val="7"/>
                <c:pt idx="0">
                  <c:v>25014</c:v>
                </c:pt>
                <c:pt idx="1">
                  <c:v>23799</c:v>
                </c:pt>
                <c:pt idx="2">
                  <c:v>21404</c:v>
                </c:pt>
                <c:pt idx="3">
                  <c:v>19413</c:v>
                </c:pt>
                <c:pt idx="4">
                  <c:v>18015</c:v>
                </c:pt>
                <c:pt idx="5">
                  <c:v>16695</c:v>
                </c:pt>
                <c:pt idx="6">
                  <c:v>15362</c:v>
                </c:pt>
              </c:numCache>
            </c:numRef>
          </c:val>
        </c:ser>
        <c:ser>
          <c:idx val="2"/>
          <c:order val="2"/>
          <c:tx>
            <c:strRef>
              <c:f>狛江市グラフ!$A$6</c:f>
              <c:strCache>
                <c:ptCount val="1"/>
                <c:pt idx="0">
                  <c:v>40～64歳</c:v>
                </c:pt>
              </c:strCache>
            </c:strRef>
          </c:tx>
          <c:invertIfNegative val="0"/>
          <c:dLbls>
            <c:showLegendKey val="0"/>
            <c:showVal val="1"/>
            <c:showCatName val="0"/>
            <c:showSerName val="0"/>
            <c:showPercent val="0"/>
            <c:showBubbleSize val="0"/>
            <c:showLeaderLines val="0"/>
          </c:dLbls>
          <c:cat>
            <c:strRef>
              <c:f>狛江市グラフ!$B$3:$H$3</c:f>
              <c:strCache>
                <c:ptCount val="7"/>
                <c:pt idx="0">
                  <c:v>2015年
（国勢調査）</c:v>
                </c:pt>
                <c:pt idx="1">
                  <c:v>2015年</c:v>
                </c:pt>
                <c:pt idx="2">
                  <c:v>2020年</c:v>
                </c:pt>
                <c:pt idx="3">
                  <c:v>2025年</c:v>
                </c:pt>
                <c:pt idx="4">
                  <c:v>2030年</c:v>
                </c:pt>
                <c:pt idx="5">
                  <c:v>2035年</c:v>
                </c:pt>
                <c:pt idx="6">
                  <c:v>2040年</c:v>
                </c:pt>
              </c:strCache>
            </c:strRef>
          </c:cat>
          <c:val>
            <c:numRef>
              <c:f>狛江市グラフ!$B$6:$H$6</c:f>
              <c:numCache>
                <c:formatCode>#,##0_);[Red]\(#,##0\)</c:formatCode>
                <c:ptCount val="7"/>
                <c:pt idx="0">
                  <c:v>26834</c:v>
                </c:pt>
                <c:pt idx="1">
                  <c:v>26505</c:v>
                </c:pt>
                <c:pt idx="2">
                  <c:v>27368</c:v>
                </c:pt>
                <c:pt idx="3">
                  <c:v>27626</c:v>
                </c:pt>
                <c:pt idx="4">
                  <c:v>26488</c:v>
                </c:pt>
                <c:pt idx="5">
                  <c:v>24032</c:v>
                </c:pt>
                <c:pt idx="6">
                  <c:v>21274</c:v>
                </c:pt>
              </c:numCache>
            </c:numRef>
          </c:val>
        </c:ser>
        <c:ser>
          <c:idx val="3"/>
          <c:order val="3"/>
          <c:tx>
            <c:strRef>
              <c:f>狛江市グラフ!$A$7</c:f>
              <c:strCache>
                <c:ptCount val="1"/>
                <c:pt idx="0">
                  <c:v>65～74歳</c:v>
                </c:pt>
              </c:strCache>
            </c:strRef>
          </c:tx>
          <c:invertIfNegative val="0"/>
          <c:dLbls>
            <c:showLegendKey val="0"/>
            <c:showVal val="1"/>
            <c:showCatName val="0"/>
            <c:showSerName val="0"/>
            <c:showPercent val="0"/>
            <c:showBubbleSize val="0"/>
            <c:showLeaderLines val="0"/>
          </c:dLbls>
          <c:cat>
            <c:strRef>
              <c:f>狛江市グラフ!$B$3:$H$3</c:f>
              <c:strCache>
                <c:ptCount val="7"/>
                <c:pt idx="0">
                  <c:v>2015年
（国勢調査）</c:v>
                </c:pt>
                <c:pt idx="1">
                  <c:v>2015年</c:v>
                </c:pt>
                <c:pt idx="2">
                  <c:v>2020年</c:v>
                </c:pt>
                <c:pt idx="3">
                  <c:v>2025年</c:v>
                </c:pt>
                <c:pt idx="4">
                  <c:v>2030年</c:v>
                </c:pt>
                <c:pt idx="5">
                  <c:v>2035年</c:v>
                </c:pt>
                <c:pt idx="6">
                  <c:v>2040年</c:v>
                </c:pt>
              </c:strCache>
            </c:strRef>
          </c:cat>
          <c:val>
            <c:numRef>
              <c:f>狛江市グラフ!$B$7:$H$7</c:f>
              <c:numCache>
                <c:formatCode>#,##0_);[Red]\(#,##0\)</c:formatCode>
                <c:ptCount val="7"/>
                <c:pt idx="0">
                  <c:v>9608</c:v>
                </c:pt>
                <c:pt idx="1">
                  <c:v>9749</c:v>
                </c:pt>
                <c:pt idx="2">
                  <c:v>9046</c:v>
                </c:pt>
                <c:pt idx="3">
                  <c:v>8039</c:v>
                </c:pt>
                <c:pt idx="4">
                  <c:v>8800</c:v>
                </c:pt>
                <c:pt idx="5">
                  <c:v>10354</c:v>
                </c:pt>
                <c:pt idx="6">
                  <c:v>11290</c:v>
                </c:pt>
              </c:numCache>
            </c:numRef>
          </c:val>
        </c:ser>
        <c:ser>
          <c:idx val="4"/>
          <c:order val="4"/>
          <c:tx>
            <c:strRef>
              <c:f>狛江市グラフ!$A$8</c:f>
              <c:strCache>
                <c:ptCount val="1"/>
                <c:pt idx="0">
                  <c:v>75歳以上</c:v>
                </c:pt>
              </c:strCache>
            </c:strRef>
          </c:tx>
          <c:invertIfNegative val="0"/>
          <c:dLbls>
            <c:showLegendKey val="0"/>
            <c:showVal val="1"/>
            <c:showCatName val="0"/>
            <c:showSerName val="0"/>
            <c:showPercent val="0"/>
            <c:showBubbleSize val="0"/>
            <c:showLeaderLines val="0"/>
          </c:dLbls>
          <c:cat>
            <c:strRef>
              <c:f>狛江市グラフ!$B$3:$H$3</c:f>
              <c:strCache>
                <c:ptCount val="7"/>
                <c:pt idx="0">
                  <c:v>2015年
（国勢調査）</c:v>
                </c:pt>
                <c:pt idx="1">
                  <c:v>2015年</c:v>
                </c:pt>
                <c:pt idx="2">
                  <c:v>2020年</c:v>
                </c:pt>
                <c:pt idx="3">
                  <c:v>2025年</c:v>
                </c:pt>
                <c:pt idx="4">
                  <c:v>2030年</c:v>
                </c:pt>
                <c:pt idx="5">
                  <c:v>2035年</c:v>
                </c:pt>
                <c:pt idx="6">
                  <c:v>2040年</c:v>
                </c:pt>
              </c:strCache>
            </c:strRef>
          </c:cat>
          <c:val>
            <c:numRef>
              <c:f>狛江市グラフ!$B$8:$H$8</c:f>
              <c:numCache>
                <c:formatCode>#,##0_);[Red]\(#,##0\)</c:formatCode>
                <c:ptCount val="7"/>
                <c:pt idx="0">
                  <c:v>9738</c:v>
                </c:pt>
                <c:pt idx="1">
                  <c:v>10061</c:v>
                </c:pt>
                <c:pt idx="2">
                  <c:v>11703</c:v>
                </c:pt>
                <c:pt idx="3">
                  <c:v>13237</c:v>
                </c:pt>
                <c:pt idx="4">
                  <c:v>13358</c:v>
                </c:pt>
                <c:pt idx="5">
                  <c:v>13347</c:v>
                </c:pt>
                <c:pt idx="6">
                  <c:v>13920</c:v>
                </c:pt>
              </c:numCache>
            </c:numRef>
          </c:val>
        </c:ser>
        <c:dLbls>
          <c:showLegendKey val="0"/>
          <c:showVal val="0"/>
          <c:showCatName val="0"/>
          <c:showSerName val="0"/>
          <c:showPercent val="0"/>
          <c:showBubbleSize val="0"/>
        </c:dLbls>
        <c:gapWidth val="150"/>
        <c:overlap val="100"/>
        <c:axId val="165121024"/>
        <c:axId val="165131008"/>
      </c:barChart>
      <c:catAx>
        <c:axId val="165121024"/>
        <c:scaling>
          <c:orientation val="minMax"/>
        </c:scaling>
        <c:delete val="0"/>
        <c:axPos val="b"/>
        <c:majorTickMark val="out"/>
        <c:minorTickMark val="none"/>
        <c:tickLblPos val="nextTo"/>
        <c:txPr>
          <a:bodyPr/>
          <a:lstStyle/>
          <a:p>
            <a:pPr>
              <a:defRPr sz="800" baseline="0"/>
            </a:pPr>
            <a:endParaRPr lang="ja-JP"/>
          </a:p>
        </c:txPr>
        <c:crossAx val="165131008"/>
        <c:crosses val="autoZero"/>
        <c:auto val="1"/>
        <c:lblAlgn val="ctr"/>
        <c:lblOffset val="100"/>
        <c:noMultiLvlLbl val="0"/>
      </c:catAx>
      <c:valAx>
        <c:axId val="165131008"/>
        <c:scaling>
          <c:orientation val="minMax"/>
        </c:scaling>
        <c:delete val="0"/>
        <c:axPos val="l"/>
        <c:majorGridlines/>
        <c:numFmt formatCode="#,##0_);[Red]\(#,##0\)" sourceLinked="1"/>
        <c:majorTickMark val="out"/>
        <c:minorTickMark val="none"/>
        <c:tickLblPos val="nextTo"/>
        <c:crossAx val="165121024"/>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狛江市グラフ!$A$28</c:f>
              <c:strCache>
                <c:ptCount val="1"/>
                <c:pt idx="0">
                  <c:v>医療：全国平均</c:v>
                </c:pt>
              </c:strCache>
            </c:strRef>
          </c:tx>
          <c:spPr>
            <a:ln>
              <a:solidFill>
                <a:srgbClr val="002060"/>
              </a:solidFill>
            </a:ln>
          </c:spPr>
          <c:marker>
            <c:symbol val="none"/>
          </c:marker>
          <c:dLbls>
            <c:dLbl>
              <c:idx val="1"/>
              <c:delete val="1"/>
            </c:dLbl>
            <c:dLbl>
              <c:idx val="2"/>
              <c:delete val="1"/>
            </c:dLbl>
            <c:dLbl>
              <c:idx val="3"/>
              <c:layout>
                <c:manualLayout>
                  <c:x val="4.9658606853200558E-3"/>
                  <c:y val="6.5199674001629989E-3"/>
                </c:manualLayout>
              </c:layout>
              <c:showLegendKey val="0"/>
              <c:showVal val="1"/>
              <c:showCatName val="0"/>
              <c:showSerName val="0"/>
              <c:showPercent val="0"/>
              <c:showBubbleSize val="0"/>
            </c:dLbl>
            <c:dLbl>
              <c:idx val="4"/>
              <c:layout>
                <c:manualLayout>
                  <c:x val="0"/>
                  <c:y val="1.629991850040749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狛江市グラフ!$B$27:$H$27</c:f>
              <c:strCache>
                <c:ptCount val="7"/>
                <c:pt idx="0">
                  <c:v>2015年
（国勢調査）</c:v>
                </c:pt>
                <c:pt idx="1">
                  <c:v>2015年</c:v>
                </c:pt>
                <c:pt idx="2">
                  <c:v>2020年</c:v>
                </c:pt>
                <c:pt idx="3">
                  <c:v>2025年</c:v>
                </c:pt>
                <c:pt idx="4">
                  <c:v>2030年</c:v>
                </c:pt>
                <c:pt idx="5">
                  <c:v>2035年</c:v>
                </c:pt>
                <c:pt idx="6">
                  <c:v>2040年</c:v>
                </c:pt>
              </c:strCache>
            </c:strRef>
          </c:cat>
          <c:val>
            <c:numRef>
              <c:f>狛江市グラフ!$B$28:$H$28</c:f>
              <c:numCache>
                <c:formatCode>0.00_ </c:formatCode>
                <c:ptCount val="7"/>
                <c:pt idx="0">
                  <c:v>1</c:v>
                </c:pt>
                <c:pt idx="1">
                  <c:v>1.0006074720392848</c:v>
                </c:pt>
                <c:pt idx="2">
                  <c:v>1.0368168846692272</c:v>
                </c:pt>
                <c:pt idx="3">
                  <c:v>1.0581331216521488</c:v>
                </c:pt>
                <c:pt idx="4">
                  <c:v>1.0536675723517073</c:v>
                </c:pt>
                <c:pt idx="5">
                  <c:v>1.0361428747104418</c:v>
                </c:pt>
                <c:pt idx="6">
                  <c:v>1.0236067591232592</c:v>
                </c:pt>
              </c:numCache>
            </c:numRef>
          </c:val>
          <c:smooth val="0"/>
        </c:ser>
        <c:ser>
          <c:idx val="1"/>
          <c:order val="1"/>
          <c:tx>
            <c:strRef>
              <c:f>狛江市グラフ!$A$29</c:f>
              <c:strCache>
                <c:ptCount val="1"/>
                <c:pt idx="0">
                  <c:v>介護：全国平均</c:v>
                </c:pt>
              </c:strCache>
            </c:strRef>
          </c:tx>
          <c:spPr>
            <a:ln>
              <a:solidFill>
                <a:srgbClr val="FF0000"/>
              </a:solidFill>
            </a:ln>
          </c:spPr>
          <c:marker>
            <c:symbol val="none"/>
          </c:marker>
          <c:dLbls>
            <c:dLbl>
              <c:idx val="1"/>
              <c:layout>
                <c:manualLayout>
                  <c:x val="-2.9795164111920333E-2"/>
                  <c:y val="-3.259983700081499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狛江市グラフ!$B$27:$H$27</c:f>
              <c:strCache>
                <c:ptCount val="7"/>
                <c:pt idx="0">
                  <c:v>2015年
（国勢調査）</c:v>
                </c:pt>
                <c:pt idx="1">
                  <c:v>2015年</c:v>
                </c:pt>
                <c:pt idx="2">
                  <c:v>2020年</c:v>
                </c:pt>
                <c:pt idx="3">
                  <c:v>2025年</c:v>
                </c:pt>
                <c:pt idx="4">
                  <c:v>2030年</c:v>
                </c:pt>
                <c:pt idx="5">
                  <c:v>2035年</c:v>
                </c:pt>
                <c:pt idx="6">
                  <c:v>2040年</c:v>
                </c:pt>
              </c:strCache>
            </c:strRef>
          </c:cat>
          <c:val>
            <c:numRef>
              <c:f>狛江市グラフ!$B$29:$H$29</c:f>
              <c:numCache>
                <c:formatCode>0.00_ </c:formatCode>
                <c:ptCount val="7"/>
                <c:pt idx="0">
                  <c:v>1</c:v>
                </c:pt>
                <c:pt idx="1">
                  <c:v>1.0089050361776748</c:v>
                </c:pt>
                <c:pt idx="2">
                  <c:v>1.1320467941536208</c:v>
                </c:pt>
                <c:pt idx="3">
                  <c:v>1.2765544333111372</c:v>
                </c:pt>
                <c:pt idx="4">
                  <c:v>1.3245394120809264</c:v>
                </c:pt>
                <c:pt idx="5">
                  <c:v>1.3106139647888135</c:v>
                </c:pt>
                <c:pt idx="6">
                  <c:v>1.3053202779930246</c:v>
                </c:pt>
              </c:numCache>
            </c:numRef>
          </c:val>
          <c:smooth val="0"/>
        </c:ser>
        <c:ser>
          <c:idx val="2"/>
          <c:order val="2"/>
          <c:tx>
            <c:strRef>
              <c:f>狛江市グラフ!$A$30</c:f>
              <c:strCache>
                <c:ptCount val="1"/>
                <c:pt idx="0">
                  <c:v>医療：狛江市</c:v>
                </c:pt>
              </c:strCache>
            </c:strRef>
          </c:tx>
          <c:spPr>
            <a:ln>
              <a:solidFill>
                <a:srgbClr val="00B0F0"/>
              </a:solidFill>
            </a:ln>
          </c:spPr>
          <c:marker>
            <c:symbol val="none"/>
          </c:marker>
          <c:dLbls>
            <c:dLbl>
              <c:idx val="1"/>
              <c:layout>
                <c:manualLayout>
                  <c:x val="-2.7312233769260306E-2"/>
                  <c:y val="2.9339853300733496E-2"/>
                </c:manualLayout>
              </c:layout>
              <c:showLegendKey val="0"/>
              <c:showVal val="1"/>
              <c:showCatName val="0"/>
              <c:showSerName val="0"/>
              <c:showPercent val="0"/>
              <c:showBubbleSize val="0"/>
            </c:dLbl>
            <c:dLbl>
              <c:idx val="2"/>
              <c:layout>
                <c:manualLayout>
                  <c:x val="-9.680693053186154E-3"/>
                  <c:y val="-1.8871098065053282E-2"/>
                </c:manualLayout>
              </c:layout>
              <c:showLegendKey val="0"/>
              <c:showVal val="1"/>
              <c:showCatName val="0"/>
              <c:showSerName val="0"/>
              <c:showPercent val="0"/>
              <c:showBubbleSize val="0"/>
            </c:dLbl>
            <c:dLbl>
              <c:idx val="3"/>
              <c:layout>
                <c:manualLayout>
                  <c:x val="2.4829303426600279E-3"/>
                  <c:y val="-1.9559902200488997E-2"/>
                </c:manualLayout>
              </c:layout>
              <c:showLegendKey val="0"/>
              <c:showVal val="1"/>
              <c:showCatName val="0"/>
              <c:showSerName val="0"/>
              <c:showPercent val="0"/>
              <c:showBubbleSize val="0"/>
            </c:dLbl>
            <c:dLbl>
              <c:idx val="4"/>
              <c:layout>
                <c:manualLayout>
                  <c:x val="-2.4829303426600279E-3"/>
                  <c:y val="-2.2819885900570498E-2"/>
                </c:manualLayout>
              </c:layout>
              <c:showLegendKey val="0"/>
              <c:showVal val="1"/>
              <c:showCatName val="0"/>
              <c:showSerName val="0"/>
              <c:showPercent val="0"/>
              <c:showBubbleSize val="0"/>
            </c:dLbl>
            <c:dLbl>
              <c:idx val="5"/>
              <c:layout>
                <c:manualLayout>
                  <c:x val="2.4327199686466454E-3"/>
                  <c:y val="-2.065418209084276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狛江市グラフ!$B$27:$H$27</c:f>
              <c:strCache>
                <c:ptCount val="7"/>
                <c:pt idx="0">
                  <c:v>2015年
（国勢調査）</c:v>
                </c:pt>
                <c:pt idx="1">
                  <c:v>2015年</c:v>
                </c:pt>
                <c:pt idx="2">
                  <c:v>2020年</c:v>
                </c:pt>
                <c:pt idx="3">
                  <c:v>2025年</c:v>
                </c:pt>
                <c:pt idx="4">
                  <c:v>2030年</c:v>
                </c:pt>
                <c:pt idx="5">
                  <c:v>2035年</c:v>
                </c:pt>
                <c:pt idx="6">
                  <c:v>2040年</c:v>
                </c:pt>
              </c:strCache>
            </c:strRef>
          </c:cat>
          <c:val>
            <c:numRef>
              <c:f>狛江市グラフ!$B$30:$H$30</c:f>
              <c:numCache>
                <c:formatCode>0.00_);[Red]\(0.00\)</c:formatCode>
                <c:ptCount val="7"/>
                <c:pt idx="0">
                  <c:v>1</c:v>
                </c:pt>
                <c:pt idx="1">
                  <c:v>1.0023195100694486</c:v>
                </c:pt>
                <c:pt idx="2">
                  <c:v>1.0441283371047356</c:v>
                </c:pt>
                <c:pt idx="3">
                  <c:v>1.070534991968672</c:v>
                </c:pt>
                <c:pt idx="4">
                  <c:v>1.0714964064203725</c:v>
                </c:pt>
                <c:pt idx="5">
                  <c:v>1.0740767880940936</c:v>
                </c:pt>
                <c:pt idx="6">
                  <c:v>1.082548764426102</c:v>
                </c:pt>
              </c:numCache>
            </c:numRef>
          </c:val>
          <c:smooth val="0"/>
        </c:ser>
        <c:ser>
          <c:idx val="3"/>
          <c:order val="3"/>
          <c:tx>
            <c:strRef>
              <c:f>狛江市グラフ!$A$31</c:f>
              <c:strCache>
                <c:ptCount val="1"/>
                <c:pt idx="0">
                  <c:v>介護：狛江市</c:v>
                </c:pt>
              </c:strCache>
            </c:strRef>
          </c:tx>
          <c:spPr>
            <a:ln>
              <a:solidFill>
                <a:srgbClr val="FF66FF"/>
              </a:solidFill>
            </a:ln>
          </c:spPr>
          <c:marker>
            <c:symbol val="none"/>
          </c:marker>
          <c:dLbls>
            <c:dLbl>
              <c:idx val="1"/>
              <c:layout>
                <c:manualLayout>
                  <c:x val="-2.9795164111920333E-2"/>
                  <c:y val="-2.9339853300733496E-2"/>
                </c:manualLayout>
              </c:layout>
              <c:showLegendKey val="0"/>
              <c:showVal val="1"/>
              <c:showCatName val="0"/>
              <c:showSerName val="0"/>
              <c:showPercent val="0"/>
              <c:showBubbleSize val="0"/>
            </c:dLbl>
            <c:dLbl>
              <c:idx val="2"/>
              <c:layout>
                <c:manualLayout>
                  <c:x val="-4.9658606853200558E-3"/>
                  <c:y val="-1.9560415583748911E-2"/>
                </c:manualLayout>
              </c:layout>
              <c:showLegendKey val="0"/>
              <c:showVal val="1"/>
              <c:showCatName val="0"/>
              <c:showSerName val="0"/>
              <c:showPercent val="0"/>
              <c:showBubbleSize val="0"/>
            </c:dLbl>
            <c:dLbl>
              <c:idx val="3"/>
              <c:layout>
                <c:manualLayout>
                  <c:x val="-2.4829303426600279E-3"/>
                  <c:y val="-9.7799511002444987E-3"/>
                </c:manualLayout>
              </c:layout>
              <c:showLegendKey val="0"/>
              <c:showVal val="1"/>
              <c:showCatName val="0"/>
              <c:showSerName val="0"/>
              <c:showPercent val="0"/>
              <c:showBubbleSize val="0"/>
            </c:dLbl>
            <c:dLbl>
              <c:idx val="4"/>
              <c:delete val="1"/>
            </c:dLbl>
            <c:dLbl>
              <c:idx val="5"/>
              <c:layout>
                <c:manualLayout>
                  <c:x val="0"/>
                  <c:y val="-1.62999185004074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狛江市グラフ!$B$27:$H$27</c:f>
              <c:strCache>
                <c:ptCount val="7"/>
                <c:pt idx="0">
                  <c:v>2015年
（国勢調査）</c:v>
                </c:pt>
                <c:pt idx="1">
                  <c:v>2015年</c:v>
                </c:pt>
                <c:pt idx="2">
                  <c:v>2020年</c:v>
                </c:pt>
                <c:pt idx="3">
                  <c:v>2025年</c:v>
                </c:pt>
                <c:pt idx="4">
                  <c:v>2030年</c:v>
                </c:pt>
                <c:pt idx="5">
                  <c:v>2035年</c:v>
                </c:pt>
                <c:pt idx="6">
                  <c:v>2040年</c:v>
                </c:pt>
              </c:strCache>
            </c:strRef>
          </c:cat>
          <c:val>
            <c:numRef>
              <c:f>狛江市グラフ!$B$31:$H$31</c:f>
              <c:numCache>
                <c:formatCode>0.00_ </c:formatCode>
                <c:ptCount val="7"/>
                <c:pt idx="0">
                  <c:v>1</c:v>
                </c:pt>
                <c:pt idx="1">
                  <c:v>1.030135884942571</c:v>
                </c:pt>
                <c:pt idx="2">
                  <c:v>1.1717523622416532</c:v>
                </c:pt>
                <c:pt idx="3">
                  <c:v>1.29998732166583</c:v>
                </c:pt>
                <c:pt idx="4">
                  <c:v>1.3173112860881566</c:v>
                </c:pt>
                <c:pt idx="5">
                  <c:v>1.3293273576805451</c:v>
                </c:pt>
                <c:pt idx="6">
                  <c:v>1.3874045388436329</c:v>
                </c:pt>
              </c:numCache>
            </c:numRef>
          </c:val>
          <c:smooth val="0"/>
        </c:ser>
        <c:dLbls>
          <c:showLegendKey val="0"/>
          <c:showVal val="0"/>
          <c:showCatName val="0"/>
          <c:showSerName val="0"/>
          <c:showPercent val="0"/>
          <c:showBubbleSize val="0"/>
        </c:dLbls>
        <c:marker val="1"/>
        <c:smooth val="0"/>
        <c:axId val="168792448"/>
        <c:axId val="168793984"/>
      </c:lineChart>
      <c:catAx>
        <c:axId val="168792448"/>
        <c:scaling>
          <c:orientation val="minMax"/>
        </c:scaling>
        <c:delete val="0"/>
        <c:axPos val="b"/>
        <c:numFmt formatCode="General" sourceLinked="1"/>
        <c:majorTickMark val="out"/>
        <c:minorTickMark val="none"/>
        <c:tickLblPos val="nextTo"/>
        <c:txPr>
          <a:bodyPr/>
          <a:lstStyle/>
          <a:p>
            <a:pPr>
              <a:defRPr sz="800"/>
            </a:pPr>
            <a:endParaRPr lang="ja-JP"/>
          </a:p>
        </c:txPr>
        <c:crossAx val="168793984"/>
        <c:crosses val="autoZero"/>
        <c:auto val="1"/>
        <c:lblAlgn val="ctr"/>
        <c:lblOffset val="100"/>
        <c:noMultiLvlLbl val="0"/>
      </c:catAx>
      <c:valAx>
        <c:axId val="168793984"/>
        <c:scaling>
          <c:orientation val="minMax"/>
          <c:max val="2"/>
          <c:min val="0.8"/>
        </c:scaling>
        <c:delete val="0"/>
        <c:axPos val="l"/>
        <c:majorGridlines/>
        <c:numFmt formatCode="0.00_ " sourceLinked="1"/>
        <c:majorTickMark val="out"/>
        <c:minorTickMark val="none"/>
        <c:tickLblPos val="nextTo"/>
        <c:crossAx val="168792448"/>
        <c:crosses val="autoZero"/>
        <c:crossBetween val="between"/>
      </c:valAx>
    </c:plotArea>
    <c:legend>
      <c:legendPos val="b"/>
      <c:legendEntry>
        <c:idx val="0"/>
        <c:txPr>
          <a:bodyPr/>
          <a:lstStyle/>
          <a:p>
            <a:pPr>
              <a:defRPr baseline="0">
                <a:ea typeface="ＭＳ Ｐゴシック" panose="020B0600070205080204" pitchFamily="50" charset="-128"/>
              </a:defRPr>
            </a:pPr>
            <a:endParaRPr lang="ja-JP"/>
          </a:p>
        </c:txPr>
      </c:legendEntry>
      <c:legendEntry>
        <c:idx val="3"/>
        <c:txPr>
          <a:bodyPr/>
          <a:lstStyle/>
          <a:p>
            <a:pPr>
              <a:defRPr baseline="0">
                <a:ea typeface="ＭＳ Ｐゴシック" panose="020B0600070205080204" pitchFamily="50" charset="-128"/>
              </a:defRPr>
            </a:pPr>
            <a:endParaRPr lang="ja-JP"/>
          </a:p>
        </c:txPr>
      </c:legendEntry>
      <c:layout>
        <c:manualLayout>
          <c:xMode val="edge"/>
          <c:yMode val="edge"/>
          <c:x val="0"/>
          <c:y val="0.88043927191196858"/>
          <c:w val="1"/>
          <c:h val="0.11301003022543943"/>
        </c:manualLayout>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和光市グラフ!$A$4</c:f>
              <c:strCache>
                <c:ptCount val="1"/>
                <c:pt idx="0">
                  <c:v>0～14歳</c:v>
                </c:pt>
              </c:strCache>
            </c:strRef>
          </c:tx>
          <c:invertIfNegative val="0"/>
          <c:dLbls>
            <c:showLegendKey val="0"/>
            <c:showVal val="1"/>
            <c:showCatName val="0"/>
            <c:showSerName val="0"/>
            <c:showPercent val="0"/>
            <c:showBubbleSize val="0"/>
            <c:showLeaderLines val="0"/>
          </c:dLbls>
          <c:cat>
            <c:strRef>
              <c:f>和光市グラフ!$B$3:$H$3</c:f>
              <c:strCache>
                <c:ptCount val="7"/>
                <c:pt idx="0">
                  <c:v>2015年
（国勢調査）</c:v>
                </c:pt>
                <c:pt idx="1">
                  <c:v>2015年</c:v>
                </c:pt>
                <c:pt idx="2">
                  <c:v>2020年</c:v>
                </c:pt>
                <c:pt idx="3">
                  <c:v>2025年</c:v>
                </c:pt>
                <c:pt idx="4">
                  <c:v>2030年</c:v>
                </c:pt>
                <c:pt idx="5">
                  <c:v>2035年</c:v>
                </c:pt>
                <c:pt idx="6">
                  <c:v>2040年</c:v>
                </c:pt>
              </c:strCache>
            </c:strRef>
          </c:cat>
          <c:val>
            <c:numRef>
              <c:f>和光市グラフ!$B$4:$H$4</c:f>
              <c:numCache>
                <c:formatCode>#,##0_);[Red]\(#,##0\)</c:formatCode>
                <c:ptCount val="7"/>
                <c:pt idx="0">
                  <c:v>11263</c:v>
                </c:pt>
                <c:pt idx="1">
                  <c:v>11566</c:v>
                </c:pt>
                <c:pt idx="2">
                  <c:v>11307</c:v>
                </c:pt>
                <c:pt idx="3">
                  <c:v>10682</c:v>
                </c:pt>
                <c:pt idx="4">
                  <c:v>9949</c:v>
                </c:pt>
                <c:pt idx="5">
                  <c:v>9534</c:v>
                </c:pt>
                <c:pt idx="6">
                  <c:v>9249</c:v>
                </c:pt>
              </c:numCache>
            </c:numRef>
          </c:val>
        </c:ser>
        <c:ser>
          <c:idx val="1"/>
          <c:order val="1"/>
          <c:tx>
            <c:strRef>
              <c:f>和光市グラフ!$A$5</c:f>
              <c:strCache>
                <c:ptCount val="1"/>
                <c:pt idx="0">
                  <c:v>15～39歳</c:v>
                </c:pt>
              </c:strCache>
            </c:strRef>
          </c:tx>
          <c:invertIfNegative val="0"/>
          <c:dLbls>
            <c:showLegendKey val="0"/>
            <c:showVal val="1"/>
            <c:showCatName val="0"/>
            <c:showSerName val="0"/>
            <c:showPercent val="0"/>
            <c:showBubbleSize val="0"/>
            <c:showLeaderLines val="0"/>
          </c:dLbls>
          <c:cat>
            <c:strRef>
              <c:f>和光市グラフ!$B$3:$H$3</c:f>
              <c:strCache>
                <c:ptCount val="7"/>
                <c:pt idx="0">
                  <c:v>2015年
（国勢調査）</c:v>
                </c:pt>
                <c:pt idx="1">
                  <c:v>2015年</c:v>
                </c:pt>
                <c:pt idx="2">
                  <c:v>2020年</c:v>
                </c:pt>
                <c:pt idx="3">
                  <c:v>2025年</c:v>
                </c:pt>
                <c:pt idx="4">
                  <c:v>2030年</c:v>
                </c:pt>
                <c:pt idx="5">
                  <c:v>2035年</c:v>
                </c:pt>
                <c:pt idx="6">
                  <c:v>2040年</c:v>
                </c:pt>
              </c:strCache>
            </c:strRef>
          </c:cat>
          <c:val>
            <c:numRef>
              <c:f>和光市グラフ!$B$5:$H$5</c:f>
              <c:numCache>
                <c:formatCode>#,##0_);[Red]\(#,##0\)</c:formatCode>
                <c:ptCount val="7"/>
                <c:pt idx="0">
                  <c:v>29228</c:v>
                </c:pt>
                <c:pt idx="1">
                  <c:v>29734</c:v>
                </c:pt>
                <c:pt idx="2">
                  <c:v>27520</c:v>
                </c:pt>
                <c:pt idx="3">
                  <c:v>25610</c:v>
                </c:pt>
                <c:pt idx="4">
                  <c:v>24785</c:v>
                </c:pt>
                <c:pt idx="5">
                  <c:v>24297</c:v>
                </c:pt>
                <c:pt idx="6">
                  <c:v>23399</c:v>
                </c:pt>
              </c:numCache>
            </c:numRef>
          </c:val>
        </c:ser>
        <c:ser>
          <c:idx val="2"/>
          <c:order val="2"/>
          <c:tx>
            <c:strRef>
              <c:f>和光市グラフ!$A$6</c:f>
              <c:strCache>
                <c:ptCount val="1"/>
                <c:pt idx="0">
                  <c:v>40～64歳</c:v>
                </c:pt>
              </c:strCache>
            </c:strRef>
          </c:tx>
          <c:invertIfNegative val="0"/>
          <c:dLbls>
            <c:showLegendKey val="0"/>
            <c:showVal val="1"/>
            <c:showCatName val="0"/>
            <c:showSerName val="0"/>
            <c:showPercent val="0"/>
            <c:showBubbleSize val="0"/>
            <c:showLeaderLines val="0"/>
          </c:dLbls>
          <c:cat>
            <c:strRef>
              <c:f>和光市グラフ!$B$3:$H$3</c:f>
              <c:strCache>
                <c:ptCount val="7"/>
                <c:pt idx="0">
                  <c:v>2015年
（国勢調査）</c:v>
                </c:pt>
                <c:pt idx="1">
                  <c:v>2015年</c:v>
                </c:pt>
                <c:pt idx="2">
                  <c:v>2020年</c:v>
                </c:pt>
                <c:pt idx="3">
                  <c:v>2025年</c:v>
                </c:pt>
                <c:pt idx="4">
                  <c:v>2030年</c:v>
                </c:pt>
                <c:pt idx="5">
                  <c:v>2035年</c:v>
                </c:pt>
                <c:pt idx="6">
                  <c:v>2040年</c:v>
                </c:pt>
              </c:strCache>
            </c:strRef>
          </c:cat>
          <c:val>
            <c:numRef>
              <c:f>和光市グラフ!$B$6:$H$6</c:f>
              <c:numCache>
                <c:formatCode>#,##0_);[Red]\(#,##0\)</c:formatCode>
                <c:ptCount val="7"/>
                <c:pt idx="0">
                  <c:v>26730</c:v>
                </c:pt>
                <c:pt idx="1">
                  <c:v>27844</c:v>
                </c:pt>
                <c:pt idx="2">
                  <c:v>30288</c:v>
                </c:pt>
                <c:pt idx="3">
                  <c:v>32793</c:v>
                </c:pt>
                <c:pt idx="4">
                  <c:v>33067</c:v>
                </c:pt>
                <c:pt idx="5">
                  <c:v>31203</c:v>
                </c:pt>
                <c:pt idx="6">
                  <c:v>28460</c:v>
                </c:pt>
              </c:numCache>
            </c:numRef>
          </c:val>
        </c:ser>
        <c:ser>
          <c:idx val="3"/>
          <c:order val="3"/>
          <c:tx>
            <c:strRef>
              <c:f>和光市グラフ!$A$7</c:f>
              <c:strCache>
                <c:ptCount val="1"/>
                <c:pt idx="0">
                  <c:v>65～74歳</c:v>
                </c:pt>
              </c:strCache>
            </c:strRef>
          </c:tx>
          <c:invertIfNegative val="0"/>
          <c:dLbls>
            <c:showLegendKey val="0"/>
            <c:showVal val="1"/>
            <c:showCatName val="0"/>
            <c:showSerName val="0"/>
            <c:showPercent val="0"/>
            <c:showBubbleSize val="0"/>
            <c:showLeaderLines val="0"/>
          </c:dLbls>
          <c:cat>
            <c:strRef>
              <c:f>和光市グラフ!$B$3:$H$3</c:f>
              <c:strCache>
                <c:ptCount val="7"/>
                <c:pt idx="0">
                  <c:v>2015年
（国勢調査）</c:v>
                </c:pt>
                <c:pt idx="1">
                  <c:v>2015年</c:v>
                </c:pt>
                <c:pt idx="2">
                  <c:v>2020年</c:v>
                </c:pt>
                <c:pt idx="3">
                  <c:v>2025年</c:v>
                </c:pt>
                <c:pt idx="4">
                  <c:v>2030年</c:v>
                </c:pt>
                <c:pt idx="5">
                  <c:v>2035年</c:v>
                </c:pt>
                <c:pt idx="6">
                  <c:v>2040年</c:v>
                </c:pt>
              </c:strCache>
            </c:strRef>
          </c:cat>
          <c:val>
            <c:numRef>
              <c:f>和光市グラフ!$B$7:$H$7</c:f>
              <c:numCache>
                <c:formatCode>#,##0_);[Red]\(#,##0\)</c:formatCode>
                <c:ptCount val="7"/>
                <c:pt idx="0">
                  <c:v>7782</c:v>
                </c:pt>
                <c:pt idx="1">
                  <c:v>8038</c:v>
                </c:pt>
                <c:pt idx="2">
                  <c:v>8070</c:v>
                </c:pt>
                <c:pt idx="3">
                  <c:v>6970</c:v>
                </c:pt>
                <c:pt idx="4">
                  <c:v>7781</c:v>
                </c:pt>
                <c:pt idx="5">
                  <c:v>10135</c:v>
                </c:pt>
                <c:pt idx="6">
                  <c:v>12346</c:v>
                </c:pt>
              </c:numCache>
            </c:numRef>
          </c:val>
        </c:ser>
        <c:ser>
          <c:idx val="4"/>
          <c:order val="4"/>
          <c:tx>
            <c:strRef>
              <c:f>和光市グラフ!$A$8</c:f>
              <c:strCache>
                <c:ptCount val="1"/>
                <c:pt idx="0">
                  <c:v>75歳以上</c:v>
                </c:pt>
              </c:strCache>
            </c:strRef>
          </c:tx>
          <c:invertIfNegative val="0"/>
          <c:dLbls>
            <c:showLegendKey val="0"/>
            <c:showVal val="1"/>
            <c:showCatName val="0"/>
            <c:showSerName val="0"/>
            <c:showPercent val="0"/>
            <c:showBubbleSize val="0"/>
            <c:showLeaderLines val="0"/>
          </c:dLbls>
          <c:cat>
            <c:strRef>
              <c:f>和光市グラフ!$B$3:$H$3</c:f>
              <c:strCache>
                <c:ptCount val="7"/>
                <c:pt idx="0">
                  <c:v>2015年
（国勢調査）</c:v>
                </c:pt>
                <c:pt idx="1">
                  <c:v>2015年</c:v>
                </c:pt>
                <c:pt idx="2">
                  <c:v>2020年</c:v>
                </c:pt>
                <c:pt idx="3">
                  <c:v>2025年</c:v>
                </c:pt>
                <c:pt idx="4">
                  <c:v>2030年</c:v>
                </c:pt>
                <c:pt idx="5">
                  <c:v>2035年</c:v>
                </c:pt>
                <c:pt idx="6">
                  <c:v>2040年</c:v>
                </c:pt>
              </c:strCache>
            </c:strRef>
          </c:cat>
          <c:val>
            <c:numRef>
              <c:f>和光市グラフ!$B$8:$H$8</c:f>
              <c:numCache>
                <c:formatCode>#,##0_);[Red]\(#,##0\)</c:formatCode>
                <c:ptCount val="7"/>
                <c:pt idx="0">
                  <c:v>5823</c:v>
                </c:pt>
                <c:pt idx="1">
                  <c:v>6191</c:v>
                </c:pt>
                <c:pt idx="2">
                  <c:v>7681</c:v>
                </c:pt>
                <c:pt idx="3">
                  <c:v>9583</c:v>
                </c:pt>
                <c:pt idx="4">
                  <c:v>10326</c:v>
                </c:pt>
                <c:pt idx="5">
                  <c:v>10517</c:v>
                </c:pt>
                <c:pt idx="6">
                  <c:v>11468</c:v>
                </c:pt>
              </c:numCache>
            </c:numRef>
          </c:val>
        </c:ser>
        <c:dLbls>
          <c:showLegendKey val="0"/>
          <c:showVal val="0"/>
          <c:showCatName val="0"/>
          <c:showSerName val="0"/>
          <c:showPercent val="0"/>
          <c:showBubbleSize val="0"/>
        </c:dLbls>
        <c:gapWidth val="150"/>
        <c:overlap val="100"/>
        <c:axId val="168941056"/>
        <c:axId val="168942592"/>
      </c:barChart>
      <c:catAx>
        <c:axId val="168941056"/>
        <c:scaling>
          <c:orientation val="minMax"/>
        </c:scaling>
        <c:delete val="0"/>
        <c:axPos val="b"/>
        <c:majorTickMark val="out"/>
        <c:minorTickMark val="none"/>
        <c:tickLblPos val="nextTo"/>
        <c:txPr>
          <a:bodyPr/>
          <a:lstStyle/>
          <a:p>
            <a:pPr>
              <a:defRPr sz="800" baseline="0"/>
            </a:pPr>
            <a:endParaRPr lang="ja-JP"/>
          </a:p>
        </c:txPr>
        <c:crossAx val="168942592"/>
        <c:crosses val="autoZero"/>
        <c:auto val="1"/>
        <c:lblAlgn val="ctr"/>
        <c:lblOffset val="100"/>
        <c:noMultiLvlLbl val="0"/>
      </c:catAx>
      <c:valAx>
        <c:axId val="168942592"/>
        <c:scaling>
          <c:orientation val="minMax"/>
          <c:max val="90000"/>
        </c:scaling>
        <c:delete val="0"/>
        <c:axPos val="l"/>
        <c:majorGridlines/>
        <c:numFmt formatCode="#,##0_);[Red]\(#,##0\)" sourceLinked="1"/>
        <c:majorTickMark val="out"/>
        <c:minorTickMark val="none"/>
        <c:tickLblPos val="nextTo"/>
        <c:crossAx val="168941056"/>
        <c:crosses val="autoZero"/>
        <c:crossBetween val="between"/>
      </c:valAx>
    </c:plotArea>
    <c:legend>
      <c:legendPos val="b"/>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60703385-8383-408B-A688-84B95BD8AC83}" type="datetimeFigureOut">
              <a:rPr kumimoji="1" lang="ja-JP" altLang="en-US" smtClean="0"/>
              <a:t>2017/10/30</a:t>
            </a:fld>
            <a:endParaRPr kumimoji="1" lang="ja-JP" altLang="en-US"/>
          </a:p>
        </p:txBody>
      </p:sp>
      <p:sp>
        <p:nvSpPr>
          <p:cNvPr id="4" name="スライド イメージ プレースホルダー 3"/>
          <p:cNvSpPr>
            <a:spLocks noGrp="1" noRot="1" noChangeAspect="1"/>
          </p:cNvSpPr>
          <p:nvPr>
            <p:ph type="sldImg" idx="2"/>
          </p:nvPr>
        </p:nvSpPr>
        <p:spPr>
          <a:xfrm>
            <a:off x="831850" y="746125"/>
            <a:ext cx="51435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BBF8FC4B-B0A4-492A-97C7-75A3020016BF}" type="slidenum">
              <a:rPr kumimoji="1" lang="ja-JP" altLang="en-US" smtClean="0"/>
              <a:t>‹#›</a:t>
            </a:fld>
            <a:endParaRPr kumimoji="1" lang="ja-JP" altLang="en-US"/>
          </a:p>
        </p:txBody>
      </p:sp>
    </p:spTree>
    <p:extLst>
      <p:ext uri="{BB962C8B-B14F-4D97-AF65-F5344CB8AC3E}">
        <p14:creationId xmlns:p14="http://schemas.microsoft.com/office/powerpoint/2010/main" val="3233503331"/>
      </p:ext>
    </p:extLst>
  </p:cSld>
  <p:clrMap bg1="lt1" tx1="dk1" bg2="lt2" tx2="dk2" accent1="accent1" accent2="accent2" accent3="accent3" accent4="accent4" accent5="accent5" accent6="accent6" hlink="hlink" folHlink="folHlink"/>
  <p:notesStyle>
    <a:lvl1pPr marL="0" algn="l" defTabSz="1018836" rtl="0" eaLnBrk="1" latinLnBrk="0" hangingPunct="1">
      <a:defRPr kumimoji="1" sz="1400" kern="1200">
        <a:solidFill>
          <a:schemeClr val="tx1"/>
        </a:solidFill>
        <a:latin typeface="+mn-lt"/>
        <a:ea typeface="+mn-ea"/>
        <a:cs typeface="+mn-cs"/>
      </a:defRPr>
    </a:lvl1pPr>
    <a:lvl2pPr marL="509420" algn="l" defTabSz="1018836" rtl="0" eaLnBrk="1" latinLnBrk="0" hangingPunct="1">
      <a:defRPr kumimoji="1" sz="1400" kern="1200">
        <a:solidFill>
          <a:schemeClr val="tx1"/>
        </a:solidFill>
        <a:latin typeface="+mn-lt"/>
        <a:ea typeface="+mn-ea"/>
        <a:cs typeface="+mn-cs"/>
      </a:defRPr>
    </a:lvl2pPr>
    <a:lvl3pPr marL="1018836" algn="l" defTabSz="1018836" rtl="0" eaLnBrk="1" latinLnBrk="0" hangingPunct="1">
      <a:defRPr kumimoji="1" sz="1400" kern="1200">
        <a:solidFill>
          <a:schemeClr val="tx1"/>
        </a:solidFill>
        <a:latin typeface="+mn-lt"/>
        <a:ea typeface="+mn-ea"/>
        <a:cs typeface="+mn-cs"/>
      </a:defRPr>
    </a:lvl3pPr>
    <a:lvl4pPr marL="1528260" algn="l" defTabSz="1018836" rtl="0" eaLnBrk="1" latinLnBrk="0" hangingPunct="1">
      <a:defRPr kumimoji="1" sz="1400" kern="1200">
        <a:solidFill>
          <a:schemeClr val="tx1"/>
        </a:solidFill>
        <a:latin typeface="+mn-lt"/>
        <a:ea typeface="+mn-ea"/>
        <a:cs typeface="+mn-cs"/>
      </a:defRPr>
    </a:lvl4pPr>
    <a:lvl5pPr marL="2037678" algn="l" defTabSz="1018836" rtl="0" eaLnBrk="1" latinLnBrk="0" hangingPunct="1">
      <a:defRPr kumimoji="1" sz="1400" kern="1200">
        <a:solidFill>
          <a:schemeClr val="tx1"/>
        </a:solidFill>
        <a:latin typeface="+mn-lt"/>
        <a:ea typeface="+mn-ea"/>
        <a:cs typeface="+mn-cs"/>
      </a:defRPr>
    </a:lvl5pPr>
    <a:lvl6pPr marL="2547099" algn="l" defTabSz="1018836" rtl="0" eaLnBrk="1" latinLnBrk="0" hangingPunct="1">
      <a:defRPr kumimoji="1" sz="1400" kern="1200">
        <a:solidFill>
          <a:schemeClr val="tx1"/>
        </a:solidFill>
        <a:latin typeface="+mn-lt"/>
        <a:ea typeface="+mn-ea"/>
        <a:cs typeface="+mn-cs"/>
      </a:defRPr>
    </a:lvl6pPr>
    <a:lvl7pPr marL="3056518" algn="l" defTabSz="1018836" rtl="0" eaLnBrk="1" latinLnBrk="0" hangingPunct="1">
      <a:defRPr kumimoji="1" sz="1400" kern="1200">
        <a:solidFill>
          <a:schemeClr val="tx1"/>
        </a:solidFill>
        <a:latin typeface="+mn-lt"/>
        <a:ea typeface="+mn-ea"/>
        <a:cs typeface="+mn-cs"/>
      </a:defRPr>
    </a:lvl7pPr>
    <a:lvl8pPr marL="3565937" algn="l" defTabSz="1018836" rtl="0" eaLnBrk="1" latinLnBrk="0" hangingPunct="1">
      <a:defRPr kumimoji="1" sz="1400" kern="1200">
        <a:solidFill>
          <a:schemeClr val="tx1"/>
        </a:solidFill>
        <a:latin typeface="+mn-lt"/>
        <a:ea typeface="+mn-ea"/>
        <a:cs typeface="+mn-cs"/>
      </a:defRPr>
    </a:lvl8pPr>
    <a:lvl9pPr marL="4075358" algn="l" defTabSz="1018836"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F8FC4B-B0A4-492A-97C7-75A3020016BF}" type="slidenum">
              <a:rPr kumimoji="1" lang="ja-JP" altLang="en-US" smtClean="0"/>
              <a:t>0</a:t>
            </a:fld>
            <a:endParaRPr kumimoji="1" lang="ja-JP" altLang="en-US"/>
          </a:p>
        </p:txBody>
      </p:sp>
    </p:spTree>
    <p:extLst>
      <p:ext uri="{BB962C8B-B14F-4D97-AF65-F5344CB8AC3E}">
        <p14:creationId xmlns:p14="http://schemas.microsoft.com/office/powerpoint/2010/main" val="387160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31850" y="746125"/>
            <a:ext cx="51435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BF8FC4B-B0A4-492A-97C7-75A3020016BF}" type="slidenum">
              <a:rPr kumimoji="1" lang="ja-JP" altLang="en-US" smtClean="0"/>
              <a:t>1</a:t>
            </a:fld>
            <a:endParaRPr kumimoji="1" lang="ja-JP" altLang="en-US"/>
          </a:p>
        </p:txBody>
      </p:sp>
    </p:spTree>
    <p:extLst>
      <p:ext uri="{BB962C8B-B14F-4D97-AF65-F5344CB8AC3E}">
        <p14:creationId xmlns:p14="http://schemas.microsoft.com/office/powerpoint/2010/main" val="412261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83083" y="2348894"/>
            <a:ext cx="8874839" cy="162077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566150" y="4284716"/>
            <a:ext cx="7308692" cy="1932322"/>
          </a:xfrm>
        </p:spPr>
        <p:txBody>
          <a:bodyPr/>
          <a:lstStyle>
            <a:lvl1pPr marL="0" indent="0" algn="ctr">
              <a:buNone/>
              <a:defRPr>
                <a:solidFill>
                  <a:schemeClr val="tx1">
                    <a:tint val="75000"/>
                  </a:schemeClr>
                </a:solidFill>
              </a:defRPr>
            </a:lvl1pPr>
            <a:lvl2pPr marL="509420" indent="0" algn="ctr">
              <a:buNone/>
              <a:defRPr>
                <a:solidFill>
                  <a:schemeClr val="tx1">
                    <a:tint val="75000"/>
                  </a:schemeClr>
                </a:solidFill>
              </a:defRPr>
            </a:lvl2pPr>
            <a:lvl3pPr marL="1018836" indent="0" algn="ctr">
              <a:buNone/>
              <a:defRPr>
                <a:solidFill>
                  <a:schemeClr val="tx1">
                    <a:tint val="75000"/>
                  </a:schemeClr>
                </a:solidFill>
              </a:defRPr>
            </a:lvl3pPr>
            <a:lvl4pPr marL="1528260" indent="0" algn="ctr">
              <a:buNone/>
              <a:defRPr>
                <a:solidFill>
                  <a:schemeClr val="tx1">
                    <a:tint val="75000"/>
                  </a:schemeClr>
                </a:solidFill>
              </a:defRPr>
            </a:lvl4pPr>
            <a:lvl5pPr marL="2037678" indent="0" algn="ctr">
              <a:buNone/>
              <a:defRPr>
                <a:solidFill>
                  <a:schemeClr val="tx1">
                    <a:tint val="75000"/>
                  </a:schemeClr>
                </a:solidFill>
              </a:defRPr>
            </a:lvl5pPr>
            <a:lvl6pPr marL="2547099" indent="0" algn="ctr">
              <a:buNone/>
              <a:defRPr>
                <a:solidFill>
                  <a:schemeClr val="tx1">
                    <a:tint val="75000"/>
                  </a:schemeClr>
                </a:solidFill>
              </a:defRPr>
            </a:lvl6pPr>
            <a:lvl7pPr marL="3056518" indent="0" algn="ctr">
              <a:buNone/>
              <a:defRPr>
                <a:solidFill>
                  <a:schemeClr val="tx1">
                    <a:tint val="75000"/>
                  </a:schemeClr>
                </a:solidFill>
              </a:defRPr>
            </a:lvl7pPr>
            <a:lvl8pPr marL="3565937" indent="0" algn="ctr">
              <a:buNone/>
              <a:defRPr>
                <a:solidFill>
                  <a:schemeClr val="tx1">
                    <a:tint val="75000"/>
                  </a:schemeClr>
                </a:solidFill>
              </a:defRPr>
            </a:lvl8pPr>
            <a:lvl9pPr marL="407535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B0CFBC1-7EB7-46FF-B86D-10F95AF41C77}" type="datetime1">
              <a:rPr kumimoji="1" lang="ja-JP" altLang="en-US" smtClean="0"/>
              <a:t>2017/10/30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385825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9E0A7AC-5405-4307-8F64-FA1B63A034E7}" type="datetime1">
              <a:rPr kumimoji="1" lang="ja-JP" altLang="en-US" smtClean="0"/>
              <a:t>2017/10/30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309396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569726" y="302807"/>
            <a:ext cx="2349223" cy="64515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22050" y="302807"/>
            <a:ext cx="6873650" cy="64515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78AEE0-2F88-495D-80B9-A97969204917}" type="datetime1">
              <a:rPr kumimoji="1" lang="ja-JP" altLang="en-US" smtClean="0"/>
              <a:t>2017/10/30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2914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E352CF6-F52E-48DA-A27D-0A51ED93655B}" type="datetime1">
              <a:rPr kumimoji="1" lang="ja-JP" altLang="en-US" smtClean="0"/>
              <a:t>2017/10/30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226143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24771" y="4858822"/>
            <a:ext cx="8874839" cy="1501751"/>
          </a:xfrm>
        </p:spPr>
        <p:txBody>
          <a:bodyPr anchor="t"/>
          <a:lstStyle>
            <a:lvl1pPr algn="l">
              <a:defRPr sz="45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24771" y="3204789"/>
            <a:ext cx="8874839" cy="1654025"/>
          </a:xfrm>
        </p:spPr>
        <p:txBody>
          <a:bodyPr anchor="b"/>
          <a:lstStyle>
            <a:lvl1pPr marL="0" indent="0">
              <a:buNone/>
              <a:defRPr sz="2100">
                <a:solidFill>
                  <a:schemeClr val="tx1">
                    <a:tint val="75000"/>
                  </a:schemeClr>
                </a:solidFill>
              </a:defRPr>
            </a:lvl1pPr>
            <a:lvl2pPr marL="509420" indent="0">
              <a:buNone/>
              <a:defRPr sz="2000">
                <a:solidFill>
                  <a:schemeClr val="tx1">
                    <a:tint val="75000"/>
                  </a:schemeClr>
                </a:solidFill>
              </a:defRPr>
            </a:lvl2pPr>
            <a:lvl3pPr marL="1018836" indent="0">
              <a:buNone/>
              <a:defRPr sz="1800">
                <a:solidFill>
                  <a:schemeClr val="tx1">
                    <a:tint val="75000"/>
                  </a:schemeClr>
                </a:solidFill>
              </a:defRPr>
            </a:lvl3pPr>
            <a:lvl4pPr marL="1528260" indent="0">
              <a:buNone/>
              <a:defRPr sz="1600">
                <a:solidFill>
                  <a:schemeClr val="tx1">
                    <a:tint val="75000"/>
                  </a:schemeClr>
                </a:solidFill>
              </a:defRPr>
            </a:lvl4pPr>
            <a:lvl5pPr marL="2037678" indent="0">
              <a:buNone/>
              <a:defRPr sz="1600">
                <a:solidFill>
                  <a:schemeClr val="tx1">
                    <a:tint val="75000"/>
                  </a:schemeClr>
                </a:solidFill>
              </a:defRPr>
            </a:lvl5pPr>
            <a:lvl6pPr marL="2547099" indent="0">
              <a:buNone/>
              <a:defRPr sz="1600">
                <a:solidFill>
                  <a:schemeClr val="tx1">
                    <a:tint val="75000"/>
                  </a:schemeClr>
                </a:solidFill>
              </a:defRPr>
            </a:lvl6pPr>
            <a:lvl7pPr marL="3056518" indent="0">
              <a:buNone/>
              <a:defRPr sz="1600">
                <a:solidFill>
                  <a:schemeClr val="tx1">
                    <a:tint val="75000"/>
                  </a:schemeClr>
                </a:solidFill>
              </a:defRPr>
            </a:lvl7pPr>
            <a:lvl8pPr marL="3565937" indent="0">
              <a:buNone/>
              <a:defRPr sz="1600">
                <a:solidFill>
                  <a:schemeClr val="tx1">
                    <a:tint val="75000"/>
                  </a:schemeClr>
                </a:solidFill>
              </a:defRPr>
            </a:lvl8pPr>
            <a:lvl9pPr marL="4075358"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AD8B3CD-BC4B-4036-80E4-E28FC3332323}" type="datetime1">
              <a:rPr kumimoji="1" lang="ja-JP" altLang="en-US" smtClean="0"/>
              <a:t>2017/10/30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169493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22059" y="1764297"/>
            <a:ext cx="4611437" cy="4990084"/>
          </a:xfrm>
        </p:spPr>
        <p:txBody>
          <a:bodyPr/>
          <a:lstStyle>
            <a:lvl1pPr>
              <a:defRPr sz="3100"/>
            </a:lvl1pPr>
            <a:lvl2pPr>
              <a:defRPr sz="2700"/>
            </a:lvl2pPr>
            <a:lvl3pPr>
              <a:defRPr sz="21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307512" y="1764297"/>
            <a:ext cx="4611437" cy="4990084"/>
          </a:xfrm>
        </p:spPr>
        <p:txBody>
          <a:bodyPr/>
          <a:lstStyle>
            <a:lvl1pPr>
              <a:defRPr sz="3100"/>
            </a:lvl1pPr>
            <a:lvl2pPr>
              <a:defRPr sz="2700"/>
            </a:lvl2pPr>
            <a:lvl3pPr>
              <a:defRPr sz="21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5F89E23-AD6B-4112-8F63-DA72D584386A}" type="datetime1">
              <a:rPr kumimoji="1" lang="ja-JP" altLang="en-US" smtClean="0"/>
              <a:t>2017/10/30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160195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22056" y="1692534"/>
            <a:ext cx="4613249" cy="705368"/>
          </a:xfrm>
        </p:spPr>
        <p:txBody>
          <a:bodyPr anchor="b"/>
          <a:lstStyle>
            <a:lvl1pPr marL="0" indent="0">
              <a:buNone/>
              <a:defRPr sz="2700" b="1"/>
            </a:lvl1pPr>
            <a:lvl2pPr marL="509420" indent="0">
              <a:buNone/>
              <a:defRPr sz="2100" b="1"/>
            </a:lvl2pPr>
            <a:lvl3pPr marL="1018836" indent="0">
              <a:buNone/>
              <a:defRPr sz="2000" b="1"/>
            </a:lvl3pPr>
            <a:lvl4pPr marL="1528260" indent="0">
              <a:buNone/>
              <a:defRPr sz="1800" b="1"/>
            </a:lvl4pPr>
            <a:lvl5pPr marL="2037678" indent="0">
              <a:buNone/>
              <a:defRPr sz="1800" b="1"/>
            </a:lvl5pPr>
            <a:lvl6pPr marL="2547099" indent="0">
              <a:buNone/>
              <a:defRPr sz="1800" b="1"/>
            </a:lvl6pPr>
            <a:lvl7pPr marL="3056518" indent="0">
              <a:buNone/>
              <a:defRPr sz="1800" b="1"/>
            </a:lvl7pPr>
            <a:lvl8pPr marL="3565937" indent="0">
              <a:buNone/>
              <a:defRPr sz="1800" b="1"/>
            </a:lvl8pPr>
            <a:lvl9pPr marL="4075358"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22056" y="2397901"/>
            <a:ext cx="4613249" cy="4356478"/>
          </a:xfrm>
        </p:spPr>
        <p:txBody>
          <a:bodyPr/>
          <a:lstStyle>
            <a:lvl1pPr>
              <a:defRPr sz="2700"/>
            </a:lvl1pPr>
            <a:lvl2pPr>
              <a:defRPr sz="21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303879" y="1692534"/>
            <a:ext cx="4615062" cy="705368"/>
          </a:xfrm>
        </p:spPr>
        <p:txBody>
          <a:bodyPr anchor="b"/>
          <a:lstStyle>
            <a:lvl1pPr marL="0" indent="0">
              <a:buNone/>
              <a:defRPr sz="2700" b="1"/>
            </a:lvl1pPr>
            <a:lvl2pPr marL="509420" indent="0">
              <a:buNone/>
              <a:defRPr sz="2100" b="1"/>
            </a:lvl2pPr>
            <a:lvl3pPr marL="1018836" indent="0">
              <a:buNone/>
              <a:defRPr sz="2000" b="1"/>
            </a:lvl3pPr>
            <a:lvl4pPr marL="1528260" indent="0">
              <a:buNone/>
              <a:defRPr sz="1800" b="1"/>
            </a:lvl4pPr>
            <a:lvl5pPr marL="2037678" indent="0">
              <a:buNone/>
              <a:defRPr sz="1800" b="1"/>
            </a:lvl5pPr>
            <a:lvl6pPr marL="2547099" indent="0">
              <a:buNone/>
              <a:defRPr sz="1800" b="1"/>
            </a:lvl6pPr>
            <a:lvl7pPr marL="3056518" indent="0">
              <a:buNone/>
              <a:defRPr sz="1800" b="1"/>
            </a:lvl7pPr>
            <a:lvl8pPr marL="3565937" indent="0">
              <a:buNone/>
              <a:defRPr sz="1800" b="1"/>
            </a:lvl8pPr>
            <a:lvl9pPr marL="4075358"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303879" y="2397901"/>
            <a:ext cx="4615062" cy="4356478"/>
          </a:xfrm>
        </p:spPr>
        <p:txBody>
          <a:bodyPr/>
          <a:lstStyle>
            <a:lvl1pPr>
              <a:defRPr sz="2700"/>
            </a:lvl1pPr>
            <a:lvl2pPr>
              <a:defRPr sz="21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72D5F9-E641-4501-BD52-2B279A6EA57A}" type="datetime1">
              <a:rPr kumimoji="1" lang="ja-JP" altLang="en-US" smtClean="0"/>
              <a:t>2017/10/30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191209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29ABB8-FF31-4C1D-A435-5D6616CE711C}" type="datetime1">
              <a:rPr kumimoji="1" lang="ja-JP" altLang="en-US" smtClean="0"/>
              <a:t>2017/10/30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302906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54759C-1943-4FA1-ACCE-BF5980DF174E}" type="datetime1">
              <a:rPr kumimoji="1" lang="ja-JP" altLang="en-US" smtClean="0"/>
              <a:t>2017/10/30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16945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2058" y="301050"/>
            <a:ext cx="3435013" cy="1281214"/>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082139" y="301052"/>
            <a:ext cx="5836802" cy="6453328"/>
          </a:xfrm>
        </p:spPr>
        <p:txBody>
          <a:bodyPr/>
          <a:lstStyle>
            <a:lvl1pPr>
              <a:defRPr sz="3700"/>
            </a:lvl1pPr>
            <a:lvl2pPr>
              <a:defRPr sz="3100"/>
            </a:lvl2pPr>
            <a:lvl3pPr>
              <a:defRPr sz="27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22058" y="1582266"/>
            <a:ext cx="3435013" cy="5172114"/>
          </a:xfrm>
        </p:spPr>
        <p:txBody>
          <a:bodyPr/>
          <a:lstStyle>
            <a:lvl1pPr marL="0" indent="0">
              <a:buNone/>
              <a:defRPr sz="1600"/>
            </a:lvl1pPr>
            <a:lvl2pPr marL="509420" indent="0">
              <a:buNone/>
              <a:defRPr sz="1400"/>
            </a:lvl2pPr>
            <a:lvl3pPr marL="1018836" indent="0">
              <a:buNone/>
              <a:defRPr sz="1100"/>
            </a:lvl3pPr>
            <a:lvl4pPr marL="1528260" indent="0">
              <a:buNone/>
              <a:defRPr sz="1000"/>
            </a:lvl4pPr>
            <a:lvl5pPr marL="2037678" indent="0">
              <a:buNone/>
              <a:defRPr sz="1000"/>
            </a:lvl5pPr>
            <a:lvl6pPr marL="2547099" indent="0">
              <a:buNone/>
              <a:defRPr sz="1000"/>
            </a:lvl6pPr>
            <a:lvl7pPr marL="3056518" indent="0">
              <a:buNone/>
              <a:defRPr sz="1000"/>
            </a:lvl7pPr>
            <a:lvl8pPr marL="3565937" indent="0">
              <a:buNone/>
              <a:defRPr sz="1000"/>
            </a:lvl8pPr>
            <a:lvl9pPr marL="4075358"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D55B08B-8B49-4F09-B24C-ECD7237C4E7B}" type="datetime1">
              <a:rPr kumimoji="1" lang="ja-JP" altLang="en-US" smtClean="0"/>
              <a:t>2017/10/30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44497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46517" y="5292890"/>
            <a:ext cx="6264593" cy="624854"/>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2046517" y="675613"/>
            <a:ext cx="6264593" cy="4536758"/>
          </a:xfrm>
        </p:spPr>
        <p:txBody>
          <a:bodyPr/>
          <a:lstStyle>
            <a:lvl1pPr marL="0" indent="0">
              <a:buNone/>
              <a:defRPr sz="3700"/>
            </a:lvl1pPr>
            <a:lvl2pPr marL="509420" indent="0">
              <a:buNone/>
              <a:defRPr sz="3100"/>
            </a:lvl2pPr>
            <a:lvl3pPr marL="1018836" indent="0">
              <a:buNone/>
              <a:defRPr sz="2700"/>
            </a:lvl3pPr>
            <a:lvl4pPr marL="1528260" indent="0">
              <a:buNone/>
              <a:defRPr sz="2100"/>
            </a:lvl4pPr>
            <a:lvl5pPr marL="2037678" indent="0">
              <a:buNone/>
              <a:defRPr sz="2100"/>
            </a:lvl5pPr>
            <a:lvl6pPr marL="2547099" indent="0">
              <a:buNone/>
              <a:defRPr sz="2100"/>
            </a:lvl6pPr>
            <a:lvl7pPr marL="3056518" indent="0">
              <a:buNone/>
              <a:defRPr sz="2100"/>
            </a:lvl7pPr>
            <a:lvl8pPr marL="3565937" indent="0">
              <a:buNone/>
              <a:defRPr sz="2100"/>
            </a:lvl8pPr>
            <a:lvl9pPr marL="4075358" indent="0">
              <a:buNone/>
              <a:defRPr sz="2100"/>
            </a:lvl9pPr>
          </a:lstStyle>
          <a:p>
            <a:endParaRPr kumimoji="1" lang="ja-JP" altLang="en-US"/>
          </a:p>
        </p:txBody>
      </p:sp>
      <p:sp>
        <p:nvSpPr>
          <p:cNvPr id="4" name="テキスト プレースホルダー 3"/>
          <p:cNvSpPr>
            <a:spLocks noGrp="1"/>
          </p:cNvSpPr>
          <p:nvPr>
            <p:ph type="body" sz="half" idx="2"/>
          </p:nvPr>
        </p:nvSpPr>
        <p:spPr>
          <a:xfrm>
            <a:off x="2046517" y="5917739"/>
            <a:ext cx="6264593" cy="887398"/>
          </a:xfrm>
        </p:spPr>
        <p:txBody>
          <a:bodyPr/>
          <a:lstStyle>
            <a:lvl1pPr marL="0" indent="0">
              <a:buNone/>
              <a:defRPr sz="1600"/>
            </a:lvl1pPr>
            <a:lvl2pPr marL="509420" indent="0">
              <a:buNone/>
              <a:defRPr sz="1400"/>
            </a:lvl2pPr>
            <a:lvl3pPr marL="1018836" indent="0">
              <a:buNone/>
              <a:defRPr sz="1100"/>
            </a:lvl3pPr>
            <a:lvl4pPr marL="1528260" indent="0">
              <a:buNone/>
              <a:defRPr sz="1000"/>
            </a:lvl4pPr>
            <a:lvl5pPr marL="2037678" indent="0">
              <a:buNone/>
              <a:defRPr sz="1000"/>
            </a:lvl5pPr>
            <a:lvl6pPr marL="2547099" indent="0">
              <a:buNone/>
              <a:defRPr sz="1000"/>
            </a:lvl6pPr>
            <a:lvl7pPr marL="3056518" indent="0">
              <a:buNone/>
              <a:defRPr sz="1000"/>
            </a:lvl7pPr>
            <a:lvl8pPr marL="3565937" indent="0">
              <a:buNone/>
              <a:defRPr sz="1000"/>
            </a:lvl8pPr>
            <a:lvl9pPr marL="4075358"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E13241D-48F4-4712-9167-10BD254E034A}" type="datetime1">
              <a:rPr kumimoji="1" lang="ja-JP" altLang="en-US" smtClean="0"/>
              <a:t>2017/10/30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115132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22058" y="302802"/>
            <a:ext cx="9396889" cy="1260211"/>
          </a:xfrm>
          <a:prstGeom prst="rect">
            <a:avLst/>
          </a:prstGeom>
        </p:spPr>
        <p:txBody>
          <a:bodyPr vert="horz" lIns="101884" tIns="50941" rIns="101884" bIns="5094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22058" y="1764297"/>
            <a:ext cx="9396889" cy="4990084"/>
          </a:xfrm>
          <a:prstGeom prst="rect">
            <a:avLst/>
          </a:prstGeom>
        </p:spPr>
        <p:txBody>
          <a:bodyPr vert="horz" lIns="101884" tIns="50941" rIns="101884" bIns="5094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22058" y="7008180"/>
            <a:ext cx="2436231" cy="402567"/>
          </a:xfrm>
          <a:prstGeom prst="rect">
            <a:avLst/>
          </a:prstGeom>
        </p:spPr>
        <p:txBody>
          <a:bodyPr vert="horz" lIns="101884" tIns="50941" rIns="101884" bIns="50941" rtlCol="0" anchor="ctr"/>
          <a:lstStyle>
            <a:lvl1pPr algn="l">
              <a:defRPr sz="1400">
                <a:solidFill>
                  <a:schemeClr val="tx1">
                    <a:tint val="75000"/>
                  </a:schemeClr>
                </a:solidFill>
              </a:defRPr>
            </a:lvl1pPr>
          </a:lstStyle>
          <a:p>
            <a:fld id="{30CF9466-89BC-4B33-AB80-BE4079D82A29}" type="datetime1">
              <a:rPr kumimoji="1" lang="ja-JP" altLang="en-US" smtClean="0"/>
              <a:t>2017/10/30</a:t>
            </a:fld>
            <a:endParaRPr kumimoji="1" lang="ja-JP" altLang="en-US"/>
          </a:p>
        </p:txBody>
      </p:sp>
      <p:sp>
        <p:nvSpPr>
          <p:cNvPr id="5" name="フッター プレースホルダー 4"/>
          <p:cNvSpPr>
            <a:spLocks noGrp="1"/>
          </p:cNvSpPr>
          <p:nvPr>
            <p:ph type="ftr" sz="quarter" idx="3"/>
          </p:nvPr>
        </p:nvSpPr>
        <p:spPr>
          <a:xfrm>
            <a:off x="3567346" y="7008180"/>
            <a:ext cx="3306313" cy="402567"/>
          </a:xfrm>
          <a:prstGeom prst="rect">
            <a:avLst/>
          </a:prstGeom>
        </p:spPr>
        <p:txBody>
          <a:bodyPr vert="horz" lIns="101884" tIns="50941" rIns="101884" bIns="50941"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82718" y="7008180"/>
            <a:ext cx="2436231" cy="402567"/>
          </a:xfrm>
          <a:prstGeom prst="rect">
            <a:avLst/>
          </a:prstGeom>
        </p:spPr>
        <p:txBody>
          <a:bodyPr vert="horz" lIns="101884" tIns="50941" rIns="101884" bIns="50941" rtlCol="0" anchor="ctr"/>
          <a:lstStyle>
            <a:lvl1pPr algn="r">
              <a:defRPr sz="1400">
                <a:solidFill>
                  <a:schemeClr val="tx1">
                    <a:tint val="75000"/>
                  </a:schemeClr>
                </a:solidFill>
              </a:defRPr>
            </a:lvl1pPr>
          </a:lstStyle>
          <a:p>
            <a:fld id="{4AA5D325-E23A-458C-AE16-2FE0AE3EBCC3}" type="slidenum">
              <a:rPr kumimoji="1" lang="ja-JP" altLang="en-US" smtClean="0"/>
              <a:t>‹#›</a:t>
            </a:fld>
            <a:endParaRPr kumimoji="1" lang="ja-JP" altLang="en-US"/>
          </a:p>
        </p:txBody>
      </p:sp>
    </p:spTree>
    <p:extLst>
      <p:ext uri="{BB962C8B-B14F-4D97-AF65-F5344CB8AC3E}">
        <p14:creationId xmlns:p14="http://schemas.microsoft.com/office/powerpoint/2010/main" val="282343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36" rtl="0" eaLnBrk="1" latinLnBrk="0" hangingPunct="1">
        <a:spcBef>
          <a:spcPct val="0"/>
        </a:spcBef>
        <a:buNone/>
        <a:defRPr kumimoji="1" sz="4900" kern="1200">
          <a:solidFill>
            <a:schemeClr val="tx1"/>
          </a:solidFill>
          <a:latin typeface="+mj-lt"/>
          <a:ea typeface="+mj-ea"/>
          <a:cs typeface="+mj-cs"/>
        </a:defRPr>
      </a:lvl1pPr>
    </p:titleStyle>
    <p:bodyStyle>
      <a:lvl1pPr marL="382065" indent="-382065" algn="l" defTabSz="101883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27805" indent="-318388" algn="l" defTabSz="1018836"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2pPr>
      <a:lvl3pPr marL="1273550" indent="-254711" algn="l" defTabSz="101883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782968" indent="-254711" algn="l" defTabSz="101883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292388" indent="-254711" algn="l" defTabSz="101883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801809" indent="-254711" algn="l" defTabSz="101883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311227" indent="-254711" algn="l" defTabSz="101883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820650" indent="-254711" algn="l" defTabSz="101883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330066" indent="-254711" algn="l" defTabSz="1018836"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1018836" rtl="0" eaLnBrk="1" latinLnBrk="0" hangingPunct="1">
        <a:defRPr kumimoji="1" sz="2000" kern="1200">
          <a:solidFill>
            <a:schemeClr val="tx1"/>
          </a:solidFill>
          <a:latin typeface="+mn-lt"/>
          <a:ea typeface="+mn-ea"/>
          <a:cs typeface="+mn-cs"/>
        </a:defRPr>
      </a:lvl1pPr>
      <a:lvl2pPr marL="509420" algn="l" defTabSz="1018836" rtl="0" eaLnBrk="1" latinLnBrk="0" hangingPunct="1">
        <a:defRPr kumimoji="1" sz="2000" kern="1200">
          <a:solidFill>
            <a:schemeClr val="tx1"/>
          </a:solidFill>
          <a:latin typeface="+mn-lt"/>
          <a:ea typeface="+mn-ea"/>
          <a:cs typeface="+mn-cs"/>
        </a:defRPr>
      </a:lvl2pPr>
      <a:lvl3pPr marL="1018836" algn="l" defTabSz="1018836" rtl="0" eaLnBrk="1" latinLnBrk="0" hangingPunct="1">
        <a:defRPr kumimoji="1" sz="2000" kern="1200">
          <a:solidFill>
            <a:schemeClr val="tx1"/>
          </a:solidFill>
          <a:latin typeface="+mn-lt"/>
          <a:ea typeface="+mn-ea"/>
          <a:cs typeface="+mn-cs"/>
        </a:defRPr>
      </a:lvl3pPr>
      <a:lvl4pPr marL="1528260" algn="l" defTabSz="1018836" rtl="0" eaLnBrk="1" latinLnBrk="0" hangingPunct="1">
        <a:defRPr kumimoji="1" sz="2000" kern="1200">
          <a:solidFill>
            <a:schemeClr val="tx1"/>
          </a:solidFill>
          <a:latin typeface="+mn-lt"/>
          <a:ea typeface="+mn-ea"/>
          <a:cs typeface="+mn-cs"/>
        </a:defRPr>
      </a:lvl4pPr>
      <a:lvl5pPr marL="2037678" algn="l" defTabSz="1018836" rtl="0" eaLnBrk="1" latinLnBrk="0" hangingPunct="1">
        <a:defRPr kumimoji="1" sz="2000" kern="1200">
          <a:solidFill>
            <a:schemeClr val="tx1"/>
          </a:solidFill>
          <a:latin typeface="+mn-lt"/>
          <a:ea typeface="+mn-ea"/>
          <a:cs typeface="+mn-cs"/>
        </a:defRPr>
      </a:lvl5pPr>
      <a:lvl6pPr marL="2547099" algn="l" defTabSz="1018836" rtl="0" eaLnBrk="1" latinLnBrk="0" hangingPunct="1">
        <a:defRPr kumimoji="1" sz="2000" kern="1200">
          <a:solidFill>
            <a:schemeClr val="tx1"/>
          </a:solidFill>
          <a:latin typeface="+mn-lt"/>
          <a:ea typeface="+mn-ea"/>
          <a:cs typeface="+mn-cs"/>
        </a:defRPr>
      </a:lvl6pPr>
      <a:lvl7pPr marL="3056518" algn="l" defTabSz="1018836" rtl="0" eaLnBrk="1" latinLnBrk="0" hangingPunct="1">
        <a:defRPr kumimoji="1" sz="2000" kern="1200">
          <a:solidFill>
            <a:schemeClr val="tx1"/>
          </a:solidFill>
          <a:latin typeface="+mn-lt"/>
          <a:ea typeface="+mn-ea"/>
          <a:cs typeface="+mn-cs"/>
        </a:defRPr>
      </a:lvl7pPr>
      <a:lvl8pPr marL="3565937" algn="l" defTabSz="1018836" rtl="0" eaLnBrk="1" latinLnBrk="0" hangingPunct="1">
        <a:defRPr kumimoji="1" sz="2000" kern="1200">
          <a:solidFill>
            <a:schemeClr val="tx1"/>
          </a:solidFill>
          <a:latin typeface="+mn-lt"/>
          <a:ea typeface="+mn-ea"/>
          <a:cs typeface="+mn-cs"/>
        </a:defRPr>
      </a:lvl8pPr>
      <a:lvl9pPr marL="4075358" algn="l" defTabSz="1018836"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762" y="1240083"/>
            <a:ext cx="10113261" cy="2128164"/>
          </a:xfrm>
          <a:solidFill>
            <a:srgbClr val="00B050"/>
          </a:solidFill>
        </p:spPr>
        <p:txBody>
          <a:bodyPr>
            <a:normAutofit fontScale="90000"/>
          </a:bodyPr>
          <a:lstStyle/>
          <a:p>
            <a:r>
              <a:rPr lang="ja-JP" altLang="en-US" sz="4500" dirty="0" smtClean="0">
                <a:solidFill>
                  <a:schemeClr val="bg1"/>
                </a:solidFill>
              </a:rPr>
              <a:t>日医総研の手法を活用した</a:t>
            </a:r>
            <a:r>
              <a:rPr lang="en-US" altLang="ja-JP" sz="4500" dirty="0" smtClean="0">
                <a:solidFill>
                  <a:schemeClr val="bg1"/>
                </a:solidFill>
              </a:rPr>
              <a:t/>
            </a:r>
            <a:br>
              <a:rPr lang="en-US" altLang="ja-JP" sz="4500" dirty="0" smtClean="0">
                <a:solidFill>
                  <a:schemeClr val="bg1"/>
                </a:solidFill>
              </a:rPr>
            </a:br>
            <a:r>
              <a:rPr lang="ja-JP" altLang="en-US" sz="4500" dirty="0" smtClean="0">
                <a:solidFill>
                  <a:schemeClr val="bg1"/>
                </a:solidFill>
              </a:rPr>
              <a:t>将来推計人口に基づく</a:t>
            </a:r>
            <a:r>
              <a:rPr lang="en-US" altLang="ja-JP" sz="4500" dirty="0" smtClean="0">
                <a:solidFill>
                  <a:schemeClr val="bg1"/>
                </a:solidFill>
              </a:rPr>
              <a:t/>
            </a:r>
            <a:br>
              <a:rPr lang="en-US" altLang="ja-JP" sz="4500" dirty="0" smtClean="0">
                <a:solidFill>
                  <a:schemeClr val="bg1"/>
                </a:solidFill>
              </a:rPr>
            </a:br>
            <a:r>
              <a:rPr lang="ja-JP" altLang="en-US" sz="4500" dirty="0" smtClean="0">
                <a:solidFill>
                  <a:schemeClr val="bg1"/>
                </a:solidFill>
              </a:rPr>
              <a:t>医療介護需要</a:t>
            </a:r>
            <a:r>
              <a:rPr lang="ja-JP" altLang="en-US" sz="4500" dirty="0">
                <a:solidFill>
                  <a:schemeClr val="bg1"/>
                </a:solidFill>
              </a:rPr>
              <a:t>試算</a:t>
            </a:r>
            <a:r>
              <a:rPr lang="ja-JP" altLang="en-US" sz="4500" dirty="0" smtClean="0">
                <a:solidFill>
                  <a:schemeClr val="bg1"/>
                </a:solidFill>
              </a:rPr>
              <a:t>の一例</a:t>
            </a:r>
            <a:endParaRPr lang="ja-JP" altLang="en-US" sz="4500" dirty="0">
              <a:solidFill>
                <a:schemeClr val="bg1"/>
              </a:solidFill>
            </a:endParaRPr>
          </a:p>
        </p:txBody>
      </p:sp>
      <p:sp>
        <p:nvSpPr>
          <p:cNvPr id="3" name="コンテンツ プレースホルダー 2"/>
          <p:cNvSpPr>
            <a:spLocks noGrp="1"/>
          </p:cNvSpPr>
          <p:nvPr>
            <p:ph idx="1"/>
          </p:nvPr>
        </p:nvSpPr>
        <p:spPr>
          <a:xfrm>
            <a:off x="1817656" y="6072238"/>
            <a:ext cx="7071061" cy="616651"/>
          </a:xfrm>
        </p:spPr>
        <p:txBody>
          <a:bodyPr>
            <a:normAutofit/>
          </a:bodyPr>
          <a:lstStyle/>
          <a:p>
            <a:pPr marL="0" indent="0">
              <a:buNone/>
            </a:pPr>
            <a:r>
              <a:rPr lang="ja-JP" altLang="en-US" sz="3100" dirty="0"/>
              <a:t>関東信越厚生局　地域包括ケア推進課</a:t>
            </a:r>
          </a:p>
        </p:txBody>
      </p:sp>
      <p:pic>
        <p:nvPicPr>
          <p:cNvPr id="5" name="Picture 58" descr="図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3864" y="6125423"/>
            <a:ext cx="543801" cy="6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コンテンツ プレースホルダー 2"/>
          <p:cNvSpPr txBox="1">
            <a:spLocks/>
          </p:cNvSpPr>
          <p:nvPr/>
        </p:nvSpPr>
        <p:spPr>
          <a:xfrm>
            <a:off x="3082733" y="5178158"/>
            <a:ext cx="4183730" cy="587278"/>
          </a:xfrm>
          <a:prstGeom prst="rect">
            <a:avLst/>
          </a:prstGeom>
        </p:spPr>
        <p:txBody>
          <a:bodyPr vert="horz" lIns="101884" tIns="50941" rIns="101884" bIns="50941"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ja-JP" altLang="en-US" sz="3100" dirty="0"/>
              <a:t>平成</a:t>
            </a:r>
            <a:r>
              <a:rPr lang="ja-JP" altLang="en-US" sz="3100" dirty="0" smtClean="0"/>
              <a:t>２９年</a:t>
            </a:r>
            <a:r>
              <a:rPr lang="ja-JP" altLang="en-US" sz="3100" dirty="0" smtClean="0"/>
              <a:t>５月</a:t>
            </a:r>
            <a:endParaRPr lang="ja-JP" altLang="en-US" sz="3100" dirty="0"/>
          </a:p>
        </p:txBody>
      </p:sp>
    </p:spTree>
    <p:extLst>
      <p:ext uri="{BB962C8B-B14F-4D97-AF65-F5344CB8AC3E}">
        <p14:creationId xmlns:p14="http://schemas.microsoft.com/office/powerpoint/2010/main" val="2390917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smtClean="0"/>
              <a:t>栃木県　那須</a:t>
            </a:r>
            <a:r>
              <a:rPr lang="ja-JP" altLang="en-US" sz="2800" dirty="0"/>
              <a:t>塩原市</a:t>
            </a:r>
          </a:p>
        </p:txBody>
      </p:sp>
      <p:graphicFrame>
        <p:nvGraphicFramePr>
          <p:cNvPr id="6" name="グラフ 5"/>
          <p:cNvGraphicFramePr>
            <a:graphicFrameLocks/>
          </p:cNvGraphicFramePr>
          <p:nvPr>
            <p:extLst>
              <p:ext uri="{D42A27DB-BD31-4B8C-83A1-F6EECF244321}">
                <p14:modId xmlns:p14="http://schemas.microsoft.com/office/powerpoint/2010/main" val="2583527790"/>
              </p:ext>
            </p:extLst>
          </p:nvPr>
        </p:nvGraphicFramePr>
        <p:xfrm>
          <a:off x="4860454" y="2196458"/>
          <a:ext cx="5580534" cy="4464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1509985839"/>
              </p:ext>
            </p:extLst>
          </p:nvPr>
        </p:nvGraphicFramePr>
        <p:xfrm>
          <a:off x="0" y="2268471"/>
          <a:ext cx="5004470" cy="4392489"/>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539974" y="1826542"/>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364518" y="1826542"/>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sp>
        <p:nvSpPr>
          <p:cNvPr id="11"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9</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33594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a:t>神奈川</a:t>
            </a:r>
            <a:r>
              <a:rPr lang="ja-JP" altLang="en-US" sz="2800" dirty="0" smtClean="0"/>
              <a:t>県　横須賀市</a:t>
            </a:r>
            <a:endParaRPr lang="ja-JP" altLang="en-US" sz="2800" dirty="0"/>
          </a:p>
        </p:txBody>
      </p:sp>
      <p:sp>
        <p:nvSpPr>
          <p:cNvPr id="9" name="テキスト ボックス 8"/>
          <p:cNvSpPr txBox="1"/>
          <p:nvPr/>
        </p:nvSpPr>
        <p:spPr>
          <a:xfrm>
            <a:off x="547292" y="1651906"/>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374456" y="1629390"/>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11" name="グラフ 10"/>
          <p:cNvGraphicFramePr>
            <a:graphicFrameLocks/>
          </p:cNvGraphicFramePr>
          <p:nvPr>
            <p:extLst>
              <p:ext uri="{D42A27DB-BD31-4B8C-83A1-F6EECF244321}">
                <p14:modId xmlns:p14="http://schemas.microsoft.com/office/powerpoint/2010/main" val="1862759075"/>
              </p:ext>
            </p:extLst>
          </p:nvPr>
        </p:nvGraphicFramePr>
        <p:xfrm>
          <a:off x="23951" y="1881399"/>
          <a:ext cx="5412567" cy="4707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2785300264"/>
              </p:ext>
            </p:extLst>
          </p:nvPr>
        </p:nvGraphicFramePr>
        <p:xfrm>
          <a:off x="5374456" y="1826541"/>
          <a:ext cx="5089636" cy="5122442"/>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10</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90258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a:t>千葉</a:t>
            </a:r>
            <a:r>
              <a:rPr lang="ja-JP" altLang="en-US" sz="2800" dirty="0" smtClean="0"/>
              <a:t>県　柏市</a:t>
            </a:r>
            <a:endParaRPr lang="ja-JP" altLang="en-US" sz="2800" dirty="0"/>
          </a:p>
        </p:txBody>
      </p:sp>
      <p:sp>
        <p:nvSpPr>
          <p:cNvPr id="9" name="テキスト ボックス 8"/>
          <p:cNvSpPr txBox="1"/>
          <p:nvPr/>
        </p:nvSpPr>
        <p:spPr>
          <a:xfrm>
            <a:off x="547292" y="1651906"/>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374456" y="1629390"/>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8" name="グラフ 7"/>
          <p:cNvGraphicFramePr>
            <a:graphicFrameLocks/>
          </p:cNvGraphicFramePr>
          <p:nvPr>
            <p:extLst>
              <p:ext uri="{D42A27DB-BD31-4B8C-83A1-F6EECF244321}">
                <p14:modId xmlns:p14="http://schemas.microsoft.com/office/powerpoint/2010/main" val="296135939"/>
              </p:ext>
            </p:extLst>
          </p:nvPr>
        </p:nvGraphicFramePr>
        <p:xfrm>
          <a:off x="1" y="1978661"/>
          <a:ext cx="5374455" cy="4754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234865347"/>
              </p:ext>
            </p:extLst>
          </p:nvPr>
        </p:nvGraphicFramePr>
        <p:xfrm>
          <a:off x="5220494" y="1978661"/>
          <a:ext cx="5185512" cy="4754298"/>
        </p:xfrm>
        <a:graphic>
          <a:graphicData uri="http://schemas.openxmlformats.org/drawingml/2006/chart">
            <c:chart xmlns:c="http://schemas.openxmlformats.org/drawingml/2006/chart" xmlns:r="http://schemas.openxmlformats.org/officeDocument/2006/relationships" r:id="rId3"/>
          </a:graphicData>
        </a:graphic>
      </p:graphicFrame>
      <p:sp>
        <p:nvSpPr>
          <p:cNvPr id="11"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11</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5519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1452" y="612279"/>
            <a:ext cx="10026076" cy="1296144"/>
          </a:xfrm>
          <a:ln>
            <a:solidFill>
              <a:srgbClr val="002060"/>
            </a:solidFill>
          </a:ln>
        </p:spPr>
        <p:txBody>
          <a:bodyPr>
            <a:normAutofit fontScale="92500" lnSpcReduction="20000"/>
          </a:bodyPr>
          <a:lstStyle/>
          <a:p>
            <a:pPr marL="0" indent="0">
              <a:buNone/>
            </a:pPr>
            <a:r>
              <a:rPr lang="ja-JP" altLang="en-US" sz="1700" dirty="0" smtClean="0"/>
              <a:t>管内１０市町を規模を考慮して抽出し</a:t>
            </a:r>
            <a:r>
              <a:rPr lang="ja-JP" altLang="en-US" sz="1700" dirty="0"/>
              <a:t>、医療介護需要について日医総研の手法（下記）を活用（注）し、２０１５年から２０４０年までの年齢階級別の人口推計により比較</a:t>
            </a:r>
            <a:r>
              <a:rPr lang="ja-JP" altLang="en-US" sz="1700" dirty="0" smtClean="0"/>
              <a:t>した。この</a:t>
            </a:r>
            <a:r>
              <a:rPr lang="ja-JP" altLang="en-US" sz="1700" dirty="0"/>
              <a:t>結果、現在は</a:t>
            </a:r>
            <a:r>
              <a:rPr lang="ja-JP" altLang="en-US" sz="1700" dirty="0" smtClean="0"/>
              <a:t>同程度の</a:t>
            </a:r>
            <a:r>
              <a:rPr lang="ja-JP" altLang="en-US" sz="1700" dirty="0"/>
              <a:t>人口の市町村であっても、将来の人口規模や医療介護需要は大きく異なる</a:t>
            </a:r>
            <a:r>
              <a:rPr lang="ja-JP" altLang="en-US" sz="1700" dirty="0" smtClean="0"/>
              <a:t>。地域</a:t>
            </a:r>
            <a:r>
              <a:rPr lang="ja-JP" altLang="en-US" sz="1700" dirty="0"/>
              <a:t>の実情に合わせたサービス基盤整備</a:t>
            </a:r>
            <a:r>
              <a:rPr lang="ja-JP" altLang="en-US" sz="1700" dirty="0" smtClean="0"/>
              <a:t>、まちづくり</a:t>
            </a:r>
            <a:r>
              <a:rPr lang="ja-JP" altLang="en-US" sz="1700" dirty="0"/>
              <a:t>が</a:t>
            </a:r>
            <a:r>
              <a:rPr lang="ja-JP" altLang="en-US" sz="1700" dirty="0" smtClean="0"/>
              <a:t>必要（</a:t>
            </a:r>
            <a:r>
              <a:rPr lang="ja-JP" altLang="en-US" sz="1700" dirty="0"/>
              <a:t>地域包括ケアシステムの整備</a:t>
            </a:r>
            <a:r>
              <a:rPr lang="ja-JP" altLang="en-US" sz="1700" dirty="0" smtClean="0"/>
              <a:t>）と言える。</a:t>
            </a:r>
            <a:endParaRPr lang="en-US" altLang="ja-JP" sz="1700" dirty="0" smtClean="0"/>
          </a:p>
          <a:p>
            <a:pPr marL="0" indent="0">
              <a:buNone/>
            </a:pPr>
            <a:r>
              <a:rPr lang="ja-JP" altLang="en-US" sz="1400" dirty="0"/>
              <a:t>（注）将来の人口の変動と構成が医療介護需要に大きく影響することを分かりやすくするため、全自治体共通の前提を置いての試算であり、</a:t>
            </a:r>
          </a:p>
          <a:p>
            <a:pPr marL="0" indent="0">
              <a:buNone/>
            </a:pPr>
            <a:r>
              <a:rPr lang="ja-JP" altLang="en-US" sz="1400" dirty="0"/>
              <a:t>　　　将来を予測するものではない</a:t>
            </a:r>
            <a:r>
              <a:rPr lang="ja-JP" altLang="en-US" sz="1400" dirty="0" smtClean="0"/>
              <a:t>。</a:t>
            </a:r>
            <a:endParaRPr lang="ja-JP" altLang="en-US" sz="1400" dirty="0"/>
          </a:p>
        </p:txBody>
      </p:sp>
      <p:sp>
        <p:nvSpPr>
          <p:cNvPr id="6" name="テキスト ボックス 5"/>
          <p:cNvSpPr txBox="1"/>
          <p:nvPr/>
        </p:nvSpPr>
        <p:spPr>
          <a:xfrm>
            <a:off x="467966" y="5714903"/>
            <a:ext cx="9433048" cy="1815795"/>
          </a:xfrm>
          <a:prstGeom prst="rect">
            <a:avLst/>
          </a:prstGeom>
          <a:noFill/>
        </p:spPr>
        <p:txBody>
          <a:bodyPr wrap="square" lIns="91351" tIns="45677" rIns="91351" bIns="45677" rtlCol="0">
            <a:spAutoFit/>
          </a:bodyPr>
          <a:lstStyle/>
          <a:p>
            <a:r>
              <a:rPr lang="ja-JP" altLang="en-US" sz="1400" dirty="0"/>
              <a:t>推計に使用したデータ及び推計方法</a:t>
            </a:r>
            <a:endParaRPr lang="en-US" altLang="ja-JP" sz="1400" dirty="0"/>
          </a:p>
          <a:p>
            <a:r>
              <a:rPr lang="ja-JP" altLang="en-US" sz="1400" dirty="0"/>
              <a:t>■２０１５年国勢調査：年齢不詳は、各自治体の年齢高齢によって按分して、入れ込んだ。</a:t>
            </a:r>
            <a:endParaRPr lang="en-US" altLang="ja-JP" sz="1400" dirty="0"/>
          </a:p>
          <a:p>
            <a:r>
              <a:rPr lang="ja-JP" altLang="en-US" sz="1400" dirty="0"/>
              <a:t>■将来推計人口：国立社会保障・人口問題研究所（２０１３年３月推計）</a:t>
            </a:r>
            <a:endParaRPr lang="en-US" altLang="ja-JP" sz="1400" dirty="0"/>
          </a:p>
          <a:p>
            <a:r>
              <a:rPr lang="ja-JP" altLang="en-US" sz="1400" dirty="0"/>
              <a:t>■医療介護需要予測：各年の需要量を以下で計算し、２０１５年の国勢調査に基づく需要量＝１．０として指数化</a:t>
            </a:r>
            <a:endParaRPr lang="en-US" altLang="ja-JP" sz="1400" dirty="0"/>
          </a:p>
          <a:p>
            <a:r>
              <a:rPr lang="ja-JP" altLang="en-US" sz="1400" dirty="0"/>
              <a:t>　 ・各年の医療需要量＝～１４歳</a:t>
            </a:r>
            <a:r>
              <a:rPr lang="en-US" altLang="ja-JP" sz="1400" dirty="0"/>
              <a:t>×</a:t>
            </a:r>
            <a:r>
              <a:rPr lang="ja-JP" altLang="en-US" sz="1400" dirty="0"/>
              <a:t>０．６＋１５～３９歳</a:t>
            </a:r>
            <a:r>
              <a:rPr lang="en-US" altLang="ja-JP" sz="1400" dirty="0"/>
              <a:t>×</a:t>
            </a:r>
            <a:r>
              <a:rPr lang="ja-JP" altLang="en-US" sz="1400" dirty="0"/>
              <a:t>０．４＋４０～６４歳</a:t>
            </a:r>
            <a:r>
              <a:rPr lang="en-US" altLang="ja-JP" sz="1400" dirty="0"/>
              <a:t>×</a:t>
            </a:r>
            <a:r>
              <a:rPr lang="ja-JP" altLang="en-US" sz="1400" dirty="0"/>
              <a:t>１．０＋６５～７４歳</a:t>
            </a:r>
            <a:r>
              <a:rPr lang="en-US" altLang="ja-JP" sz="1400" dirty="0"/>
              <a:t>×</a:t>
            </a:r>
            <a:r>
              <a:rPr lang="ja-JP" altLang="en-US" sz="1400" dirty="0"/>
              <a:t>２．３＋７５歳～</a:t>
            </a:r>
            <a:r>
              <a:rPr lang="en-US" altLang="ja-JP" sz="1400" dirty="0"/>
              <a:t>×</a:t>
            </a:r>
            <a:r>
              <a:rPr lang="ja-JP" altLang="en-US" sz="1400" dirty="0"/>
              <a:t>３．９</a:t>
            </a:r>
            <a:endParaRPr lang="en-US" altLang="ja-JP" sz="1400" dirty="0"/>
          </a:p>
          <a:p>
            <a:r>
              <a:rPr lang="ja-JP" altLang="en-US" sz="1400" dirty="0"/>
              <a:t>　 ・各年の介護需要量＝４０～６４歳</a:t>
            </a:r>
            <a:r>
              <a:rPr lang="en-US" altLang="ja-JP" sz="1400" dirty="0"/>
              <a:t>×</a:t>
            </a:r>
            <a:r>
              <a:rPr lang="ja-JP" altLang="en-US" sz="1400" dirty="0"/>
              <a:t>１．０＋６５～７４歳</a:t>
            </a:r>
            <a:r>
              <a:rPr lang="en-US" altLang="ja-JP" sz="1400" dirty="0"/>
              <a:t>×</a:t>
            </a:r>
            <a:r>
              <a:rPr lang="ja-JP" altLang="en-US" sz="1400" dirty="0"/>
              <a:t>９．７＋７５歳～</a:t>
            </a:r>
            <a:r>
              <a:rPr lang="en-US" altLang="ja-JP" sz="1400" dirty="0"/>
              <a:t>×</a:t>
            </a:r>
            <a:r>
              <a:rPr lang="ja-JP" altLang="en-US" sz="1400" dirty="0" smtClean="0"/>
              <a:t>８７．３</a:t>
            </a:r>
            <a:endParaRPr lang="en-US" altLang="ja-JP" sz="1400" dirty="0"/>
          </a:p>
          <a:p>
            <a:r>
              <a:rPr lang="en-US" altLang="ja-JP" sz="1400" dirty="0"/>
              <a:t>〈</a:t>
            </a:r>
            <a:r>
              <a:rPr lang="ja-JP" altLang="en-US" sz="1400" dirty="0"/>
              <a:t>参考</a:t>
            </a:r>
            <a:r>
              <a:rPr lang="en-US" altLang="ja-JP" sz="1400" dirty="0"/>
              <a:t>〉</a:t>
            </a:r>
            <a:r>
              <a:rPr lang="ja-JP" altLang="en-US" sz="1400" dirty="0"/>
              <a:t>医療介護需要予測指数の計算式の根拠は、日医総研ワーキングペーパー</a:t>
            </a:r>
            <a:r>
              <a:rPr lang="en-US" altLang="ja-JP" sz="1400" dirty="0"/>
              <a:t>No.</a:t>
            </a:r>
            <a:r>
              <a:rPr lang="ja-JP" altLang="en-US" sz="1400" dirty="0"/>
              <a:t>３２３「地域の医療提供体制の現状と</a:t>
            </a:r>
            <a:endParaRPr lang="en-US" altLang="ja-JP" sz="1400" dirty="0"/>
          </a:p>
          <a:p>
            <a:r>
              <a:rPr lang="ja-JP" altLang="en-US" sz="1400" dirty="0"/>
              <a:t>　　　　 将来、都道府県別・二次医療圏データ集－２０１４年版）参照</a:t>
            </a:r>
            <a:endParaRPr lang="en-US" altLang="ja-JP" sz="1400" dirty="0"/>
          </a:p>
        </p:txBody>
      </p:sp>
      <p:sp>
        <p:nvSpPr>
          <p:cNvPr id="7" name="テキスト ボックス 6"/>
          <p:cNvSpPr txBox="1"/>
          <p:nvPr/>
        </p:nvSpPr>
        <p:spPr>
          <a:xfrm>
            <a:off x="8499852" y="5714903"/>
            <a:ext cx="1656184" cy="281403"/>
          </a:xfrm>
          <a:prstGeom prst="rect">
            <a:avLst/>
          </a:prstGeom>
          <a:noFill/>
        </p:spPr>
        <p:txBody>
          <a:bodyPr wrap="square" lIns="91351" tIns="45677" rIns="91351" bIns="45677" rtlCol="0">
            <a:spAutoFit/>
          </a:bodyPr>
          <a:lstStyle/>
          <a:p>
            <a:r>
              <a:rPr lang="en-US" altLang="ja-JP" sz="1200" dirty="0"/>
              <a:t>※</a:t>
            </a:r>
            <a:r>
              <a:rPr lang="ja-JP" altLang="en-US" sz="1200" dirty="0"/>
              <a:t>２０１５年国勢調査</a:t>
            </a:r>
          </a:p>
        </p:txBody>
      </p:sp>
      <p:graphicFrame>
        <p:nvGraphicFramePr>
          <p:cNvPr id="8" name="表 7"/>
          <p:cNvGraphicFramePr>
            <a:graphicFrameLocks noGrp="1"/>
          </p:cNvGraphicFramePr>
          <p:nvPr>
            <p:extLst>
              <p:ext uri="{D42A27DB-BD31-4B8C-83A1-F6EECF244321}">
                <p14:modId xmlns:p14="http://schemas.microsoft.com/office/powerpoint/2010/main" val="3977733365"/>
              </p:ext>
            </p:extLst>
          </p:nvPr>
        </p:nvGraphicFramePr>
        <p:xfrm>
          <a:off x="191510" y="2005209"/>
          <a:ext cx="9940350" cy="3709694"/>
        </p:xfrm>
        <a:graphic>
          <a:graphicData uri="http://schemas.openxmlformats.org/drawingml/2006/table">
            <a:tbl>
              <a:tblPr/>
              <a:tblGrid>
                <a:gridCol w="1034392"/>
                <a:gridCol w="1034392"/>
                <a:gridCol w="1222463"/>
                <a:gridCol w="971701"/>
                <a:gridCol w="846321"/>
                <a:gridCol w="846321"/>
                <a:gridCol w="846321"/>
                <a:gridCol w="846321"/>
                <a:gridCol w="846321"/>
                <a:gridCol w="1445797"/>
              </a:tblGrid>
              <a:tr h="488704">
                <a:tc>
                  <a:txBody>
                    <a:bodyPr/>
                    <a:lstStyle/>
                    <a:p>
                      <a:pPr algn="ctr" fontAlgn="ctr"/>
                      <a:r>
                        <a:rPr lang="ja-JP" altLang="en-US" sz="1200" b="0" i="0" u="none" strike="noStrike" dirty="0" smtClean="0">
                          <a:solidFill>
                            <a:srgbClr val="000000"/>
                          </a:solidFill>
                          <a:effectLst/>
                          <a:latin typeface="ＭＳ Ｐゴシック"/>
                        </a:rPr>
                        <a:t>都県名</a:t>
                      </a:r>
                      <a:r>
                        <a:rPr lang="ja-JP" altLang="en-US" sz="12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rgbClr val="000000"/>
                          </a:solidFill>
                          <a:effectLst/>
                          <a:latin typeface="ＭＳ Ｐゴシック"/>
                        </a:rPr>
                        <a:t>市町名</a:t>
                      </a:r>
                      <a:r>
                        <a:rPr lang="ja-JP" altLang="en-US" sz="1200" b="0" i="0" u="none" strike="noStrike" dirty="0">
                          <a:solidFill>
                            <a:srgbClr val="000000"/>
                          </a:solidFill>
                          <a:effectLst/>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総人口（人）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面積（㎢）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人口密度</a:t>
                      </a:r>
                      <a:br>
                        <a:rPr lang="ja-JP" altLang="en-US" sz="1200" b="0" i="0" u="none" strike="noStrike">
                          <a:solidFill>
                            <a:srgbClr val="000000"/>
                          </a:solidFill>
                          <a:effectLst/>
                          <a:latin typeface="ＭＳ Ｐゴシック"/>
                        </a:rPr>
                      </a:br>
                      <a:r>
                        <a:rPr lang="ja-JP" altLang="en-US" sz="1200" b="0" i="0" u="none" strike="noStrike">
                          <a:solidFill>
                            <a:srgbClr val="000000"/>
                          </a:solidFill>
                          <a:effectLst/>
                          <a:latin typeface="ＭＳ Ｐゴシック"/>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平均年齢</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Ｐゴシック"/>
                        </a:rPr>
                        <a:t>15</a:t>
                      </a:r>
                      <a:r>
                        <a:rPr lang="ja-JP" altLang="en-US" sz="1200" b="0" i="0" u="none" strike="noStrike">
                          <a:solidFill>
                            <a:srgbClr val="000000"/>
                          </a:solidFill>
                          <a:effectLst/>
                          <a:latin typeface="ＭＳ Ｐゴシック"/>
                        </a:rPr>
                        <a:t>歳未満</a:t>
                      </a:r>
                      <a:br>
                        <a:rPr lang="ja-JP" altLang="en-US" sz="1200" b="0" i="0" u="none" strike="noStrike">
                          <a:solidFill>
                            <a:srgbClr val="000000"/>
                          </a:solidFill>
                          <a:effectLst/>
                          <a:latin typeface="ＭＳ Ｐゴシック"/>
                        </a:rPr>
                      </a:br>
                      <a:r>
                        <a:rPr lang="ja-JP" altLang="en-US" sz="1200" b="0" i="0" u="none" strike="noStrike">
                          <a:solidFill>
                            <a:srgbClr val="000000"/>
                          </a:solidFill>
                          <a:effectLst/>
                          <a:latin typeface="ＭＳ Ｐゴシック"/>
                        </a:rPr>
                        <a:t>人口割合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Ｐゴシック"/>
                        </a:rPr>
                        <a:t>15</a:t>
                      </a:r>
                      <a:r>
                        <a:rPr lang="ja-JP" altLang="en-US" sz="1200" b="0" i="0" u="none" strike="noStrike">
                          <a:solidFill>
                            <a:srgbClr val="000000"/>
                          </a:solidFill>
                          <a:effectLst/>
                          <a:latin typeface="ＭＳ Ｐゴシック"/>
                        </a:rPr>
                        <a:t>～</a:t>
                      </a:r>
                      <a:r>
                        <a:rPr lang="en-US" altLang="ja-JP" sz="1200" b="0" i="0" u="none" strike="noStrike">
                          <a:solidFill>
                            <a:srgbClr val="000000"/>
                          </a:solidFill>
                          <a:effectLst/>
                          <a:latin typeface="ＭＳ Ｐゴシック"/>
                        </a:rPr>
                        <a:t>64</a:t>
                      </a:r>
                      <a:r>
                        <a:rPr lang="ja-JP" altLang="en-US" sz="1200" b="0" i="0" u="none" strike="noStrike">
                          <a:solidFill>
                            <a:srgbClr val="000000"/>
                          </a:solidFill>
                          <a:effectLst/>
                          <a:latin typeface="ＭＳ Ｐゴシック"/>
                        </a:rPr>
                        <a:t>歳</a:t>
                      </a:r>
                      <a:br>
                        <a:rPr lang="ja-JP" altLang="en-US" sz="1200" b="0" i="0" u="none" strike="noStrike">
                          <a:solidFill>
                            <a:srgbClr val="000000"/>
                          </a:solidFill>
                          <a:effectLst/>
                          <a:latin typeface="ＭＳ Ｐゴシック"/>
                        </a:rPr>
                      </a:br>
                      <a:r>
                        <a:rPr lang="ja-JP" altLang="en-US" sz="1200" b="0" i="0" u="none" strike="noStrike">
                          <a:solidFill>
                            <a:srgbClr val="000000"/>
                          </a:solidFill>
                          <a:effectLst/>
                          <a:latin typeface="ＭＳ Ｐゴシック"/>
                        </a:rPr>
                        <a:t>人口割合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ＭＳ Ｐゴシック"/>
                        </a:rPr>
                        <a:t>65</a:t>
                      </a:r>
                      <a:r>
                        <a:rPr lang="ja-JP" altLang="en-US" sz="1200" b="0" i="0" u="none" strike="noStrike">
                          <a:solidFill>
                            <a:srgbClr val="000000"/>
                          </a:solidFill>
                          <a:effectLst/>
                          <a:latin typeface="ＭＳ Ｐゴシック"/>
                        </a:rPr>
                        <a:t>歳以上</a:t>
                      </a:r>
                      <a:br>
                        <a:rPr lang="ja-JP" altLang="en-US" sz="1200" b="0" i="0" u="none" strike="noStrike">
                          <a:solidFill>
                            <a:srgbClr val="000000"/>
                          </a:solidFill>
                          <a:effectLst/>
                          <a:latin typeface="ＭＳ Ｐゴシック"/>
                        </a:rPr>
                      </a:br>
                      <a:r>
                        <a:rPr lang="ja-JP" altLang="en-US" sz="1200" b="0" i="0" u="none" strike="noStrike">
                          <a:solidFill>
                            <a:srgbClr val="000000"/>
                          </a:solidFill>
                          <a:effectLst/>
                          <a:latin typeface="ＭＳ Ｐゴシック"/>
                        </a:rPr>
                        <a:t>人口割合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平成</a:t>
                      </a:r>
                      <a:r>
                        <a:rPr lang="en-US" altLang="ja-JP" sz="1200" b="0" i="0" u="none" strike="noStrike">
                          <a:solidFill>
                            <a:srgbClr val="000000"/>
                          </a:solidFill>
                          <a:effectLst/>
                          <a:latin typeface="ＭＳ Ｐゴシック"/>
                        </a:rPr>
                        <a:t>22</a:t>
                      </a:r>
                      <a:r>
                        <a:rPr lang="ja-JP" altLang="en-US" sz="1200" b="0" i="0" u="none" strike="noStrike">
                          <a:solidFill>
                            <a:srgbClr val="000000"/>
                          </a:solidFill>
                          <a:effectLst/>
                          <a:latin typeface="ＭＳ Ｐゴシック"/>
                        </a:rPr>
                        <a:t>年～</a:t>
                      </a:r>
                      <a:r>
                        <a:rPr lang="en-US" altLang="ja-JP" sz="1200" b="0" i="0" u="none" strike="noStrike">
                          <a:solidFill>
                            <a:srgbClr val="000000"/>
                          </a:solidFill>
                          <a:effectLst/>
                          <a:latin typeface="ＭＳ Ｐゴシック"/>
                        </a:rPr>
                        <a:t>27</a:t>
                      </a:r>
                      <a:r>
                        <a:rPr lang="ja-JP" altLang="en-US" sz="1200" b="0" i="0" u="none" strike="noStrike">
                          <a:solidFill>
                            <a:srgbClr val="000000"/>
                          </a:solidFill>
                          <a:effectLst/>
                          <a:latin typeface="ＭＳ Ｐゴシック"/>
                        </a:rPr>
                        <a:t>年</a:t>
                      </a:r>
                      <a:br>
                        <a:rPr lang="ja-JP" altLang="en-US" sz="1200" b="0" i="0" u="none" strike="noStrike">
                          <a:solidFill>
                            <a:srgbClr val="000000"/>
                          </a:solidFill>
                          <a:effectLst/>
                          <a:latin typeface="ＭＳ Ｐゴシック"/>
                        </a:rPr>
                      </a:br>
                      <a:r>
                        <a:rPr lang="ja-JP" altLang="en-US" sz="1200" b="0" i="0" u="none" strike="noStrike">
                          <a:solidFill>
                            <a:srgbClr val="000000"/>
                          </a:solidFill>
                          <a:effectLst/>
                          <a:latin typeface="ＭＳ Ｐゴシック"/>
                        </a:rPr>
                        <a:t>の人口増減率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dirty="0">
                          <a:solidFill>
                            <a:srgbClr val="000000"/>
                          </a:solidFill>
                          <a:effectLst/>
                          <a:latin typeface="ＭＳ Ｐゴシック"/>
                        </a:rPr>
                        <a:t>栃木県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Ｐゴシック"/>
                        </a:rPr>
                        <a:t>上三川町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31,046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神奈川県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Ｐゴシック"/>
                        </a:rPr>
                        <a:t>大磯町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31,550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1836.4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東京都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千代田区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58,406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5009.1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東京都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狛江市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80,249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6.39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12,558.5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埼玉県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和光市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80,826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7,321.2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東京都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あきる野市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80,954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73.5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1101.9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dirty="0">
                          <a:solidFill>
                            <a:srgbClr val="000000"/>
                          </a:solidFill>
                          <a:effectLst/>
                          <a:latin typeface="ＭＳ Ｐゴシック"/>
                        </a:rPr>
                        <a:t>群馬県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桐生市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114,714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274.5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418.0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56.2%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栃木県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那須塩原市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117,146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592.74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197.6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45.4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神奈川県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ＭＳ Ｐゴシック"/>
                        </a:rPr>
                        <a:t>横須賀市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406,586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100.83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4,032.4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099">
                <a:tc>
                  <a:txBody>
                    <a:bodyPr/>
                    <a:lstStyle/>
                    <a:p>
                      <a:pPr algn="ctr" fontAlgn="ctr"/>
                      <a:r>
                        <a:rPr lang="ja-JP" altLang="en-US" sz="1200" b="0" i="0" u="none" strike="noStrike">
                          <a:solidFill>
                            <a:srgbClr val="000000"/>
                          </a:solidFill>
                          <a:effectLst/>
                          <a:latin typeface="ＭＳ Ｐゴシック"/>
                        </a:rPr>
                        <a:t>千葉県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ＭＳ Ｐゴシック"/>
                        </a:rPr>
                        <a:t>柏市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413,954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114.74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3,607.8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44.9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a:solidFill>
                            <a:srgbClr val="000000"/>
                          </a:solidFill>
                          <a:effectLst/>
                          <a:latin typeface="ＭＳ Ｐゴシック"/>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ＭＳ Ｐゴシック"/>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0" y="4405"/>
            <a:ext cx="10440988" cy="5255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8188" tIns="49094" rIns="98188" bIns="49094" rtlCol="0" anchor="ctr"/>
          <a:lstStyle/>
          <a:p>
            <a:pPr algn="ctr"/>
            <a:r>
              <a:rPr lang="ja-JP" altLang="en-US" spc="322" dirty="0" smtClean="0">
                <a:solidFill>
                  <a:schemeClr val="bg1"/>
                </a:solidFill>
                <a:latin typeface="HGP創英角ｺﾞｼｯｸUB" pitchFamily="50" charset="-128"/>
                <a:ea typeface="HGP創英角ｺﾞｼｯｸUB" pitchFamily="50" charset="-128"/>
              </a:rPr>
              <a:t>日医総研の手法を活用した医療介護需要</a:t>
            </a:r>
            <a:r>
              <a:rPr lang="ja-JP" altLang="en-US" spc="322" dirty="0">
                <a:solidFill>
                  <a:schemeClr val="bg1"/>
                </a:solidFill>
                <a:latin typeface="HGP創英角ｺﾞｼｯｸUB" pitchFamily="50" charset="-128"/>
                <a:ea typeface="HGP創英角ｺﾞｼｯｸUB" pitchFamily="50" charset="-128"/>
              </a:rPr>
              <a:t>試算</a:t>
            </a:r>
            <a:endParaRPr lang="en-US" altLang="ja-JP" spc="322" dirty="0">
              <a:solidFill>
                <a:schemeClr val="bg1"/>
              </a:solidFill>
              <a:latin typeface="HGP創英角ｺﾞｼｯｸUB" pitchFamily="50" charset="-128"/>
              <a:ea typeface="HGP創英角ｺﾞｼｯｸUB" pitchFamily="50" charset="-128"/>
            </a:endParaRPr>
          </a:p>
        </p:txBody>
      </p:sp>
      <p:sp>
        <p:nvSpPr>
          <p:cNvPr id="10"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1</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13086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smtClean="0"/>
              <a:t>栃木県　上三川町</a:t>
            </a:r>
            <a:endParaRPr lang="ja-JP" altLang="en-US" sz="2800" dirty="0"/>
          </a:p>
        </p:txBody>
      </p:sp>
      <p:sp>
        <p:nvSpPr>
          <p:cNvPr id="9" name="テキスト ボックス 8"/>
          <p:cNvSpPr txBox="1"/>
          <p:nvPr/>
        </p:nvSpPr>
        <p:spPr>
          <a:xfrm>
            <a:off x="539974" y="1826542"/>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364518" y="1826542"/>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11" name="グラフ 10"/>
          <p:cNvGraphicFramePr>
            <a:graphicFrameLocks/>
          </p:cNvGraphicFramePr>
          <p:nvPr>
            <p:extLst>
              <p:ext uri="{D42A27DB-BD31-4B8C-83A1-F6EECF244321}">
                <p14:modId xmlns:p14="http://schemas.microsoft.com/office/powerpoint/2010/main" val="3495805813"/>
              </p:ext>
            </p:extLst>
          </p:nvPr>
        </p:nvGraphicFramePr>
        <p:xfrm>
          <a:off x="1" y="2175813"/>
          <a:ext cx="5076477" cy="44131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2734943456"/>
              </p:ext>
            </p:extLst>
          </p:nvPr>
        </p:nvGraphicFramePr>
        <p:xfrm>
          <a:off x="4788446" y="2175813"/>
          <a:ext cx="5546972" cy="4557146"/>
        </p:xfrm>
        <a:graphic>
          <a:graphicData uri="http://schemas.openxmlformats.org/drawingml/2006/chart">
            <c:chart xmlns:c="http://schemas.openxmlformats.org/drawingml/2006/chart" xmlns:r="http://schemas.openxmlformats.org/officeDocument/2006/relationships" r:id="rId3"/>
          </a:graphicData>
        </a:graphic>
      </p:graphicFrame>
      <p:sp>
        <p:nvSpPr>
          <p:cNvPr id="13"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2</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58151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a:t>神奈川</a:t>
            </a:r>
            <a:r>
              <a:rPr lang="ja-JP" altLang="en-US" sz="2800" dirty="0" smtClean="0"/>
              <a:t>県　大磯町</a:t>
            </a:r>
            <a:endParaRPr lang="ja-JP" altLang="en-US" sz="2800" dirty="0"/>
          </a:p>
        </p:txBody>
      </p:sp>
      <p:sp>
        <p:nvSpPr>
          <p:cNvPr id="9" name="テキスト ボックス 8"/>
          <p:cNvSpPr txBox="1"/>
          <p:nvPr/>
        </p:nvSpPr>
        <p:spPr>
          <a:xfrm>
            <a:off x="539974" y="1651906"/>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364517" y="1651904"/>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8" name="グラフ 7"/>
          <p:cNvGraphicFramePr>
            <a:graphicFrameLocks/>
          </p:cNvGraphicFramePr>
          <p:nvPr>
            <p:extLst>
              <p:ext uri="{D42A27DB-BD31-4B8C-83A1-F6EECF244321}">
                <p14:modId xmlns:p14="http://schemas.microsoft.com/office/powerpoint/2010/main" val="1364387863"/>
              </p:ext>
            </p:extLst>
          </p:nvPr>
        </p:nvGraphicFramePr>
        <p:xfrm>
          <a:off x="-42756" y="1947923"/>
          <a:ext cx="5436518" cy="4630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2631074028"/>
              </p:ext>
            </p:extLst>
          </p:nvPr>
        </p:nvGraphicFramePr>
        <p:xfrm>
          <a:off x="5220494" y="2066672"/>
          <a:ext cx="5112568" cy="4666287"/>
        </p:xfrm>
        <a:graphic>
          <a:graphicData uri="http://schemas.openxmlformats.org/drawingml/2006/chart">
            <c:chart xmlns:c="http://schemas.openxmlformats.org/drawingml/2006/chart" xmlns:r="http://schemas.openxmlformats.org/officeDocument/2006/relationships" r:id="rId3"/>
          </a:graphicData>
        </a:graphic>
      </p:graphicFrame>
      <p:sp>
        <p:nvSpPr>
          <p:cNvPr id="11"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3</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88577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a:t>東京都</a:t>
            </a:r>
            <a:r>
              <a:rPr lang="ja-JP" altLang="en-US" sz="2800" dirty="0" smtClean="0"/>
              <a:t>　千代田区</a:t>
            </a:r>
            <a:endParaRPr lang="ja-JP" altLang="en-US" sz="2800" dirty="0"/>
          </a:p>
        </p:txBody>
      </p:sp>
      <p:sp>
        <p:nvSpPr>
          <p:cNvPr id="9" name="テキスト ボックス 8"/>
          <p:cNvSpPr txBox="1"/>
          <p:nvPr/>
        </p:nvSpPr>
        <p:spPr>
          <a:xfrm>
            <a:off x="539974" y="1477268"/>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445165" y="1477267"/>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11" name="グラフ 10"/>
          <p:cNvGraphicFramePr>
            <a:graphicFrameLocks/>
          </p:cNvGraphicFramePr>
          <p:nvPr>
            <p:extLst>
              <p:ext uri="{D42A27DB-BD31-4B8C-83A1-F6EECF244321}">
                <p14:modId xmlns:p14="http://schemas.microsoft.com/office/powerpoint/2010/main" val="1880351737"/>
              </p:ext>
            </p:extLst>
          </p:nvPr>
        </p:nvGraphicFramePr>
        <p:xfrm>
          <a:off x="0" y="1903913"/>
          <a:ext cx="5364517" cy="4685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2869598870"/>
              </p:ext>
            </p:extLst>
          </p:nvPr>
        </p:nvGraphicFramePr>
        <p:xfrm>
          <a:off x="5364517" y="1826539"/>
          <a:ext cx="5106716" cy="5122444"/>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4</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5021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a:t>東京都</a:t>
            </a:r>
            <a:r>
              <a:rPr lang="ja-JP" altLang="en-US" sz="2800" dirty="0" smtClean="0"/>
              <a:t>　</a:t>
            </a:r>
            <a:r>
              <a:rPr lang="ja-JP" altLang="en-US" sz="2800" dirty="0"/>
              <a:t>狛江市</a:t>
            </a:r>
          </a:p>
        </p:txBody>
      </p:sp>
      <p:sp>
        <p:nvSpPr>
          <p:cNvPr id="9" name="テキスト ボックス 8"/>
          <p:cNvSpPr txBox="1"/>
          <p:nvPr/>
        </p:nvSpPr>
        <p:spPr>
          <a:xfrm>
            <a:off x="539974" y="1302632"/>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445164" y="1302632"/>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8" name="グラフ 7"/>
          <p:cNvGraphicFramePr>
            <a:graphicFrameLocks/>
          </p:cNvGraphicFramePr>
          <p:nvPr>
            <p:extLst>
              <p:ext uri="{D42A27DB-BD31-4B8C-83A1-F6EECF244321}">
                <p14:modId xmlns:p14="http://schemas.microsoft.com/office/powerpoint/2010/main" val="2179940545"/>
              </p:ext>
            </p:extLst>
          </p:nvPr>
        </p:nvGraphicFramePr>
        <p:xfrm>
          <a:off x="0" y="1651903"/>
          <a:ext cx="5445165" cy="47210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3465821996"/>
              </p:ext>
            </p:extLst>
          </p:nvPr>
        </p:nvGraphicFramePr>
        <p:xfrm>
          <a:off x="5220494" y="1635767"/>
          <a:ext cx="5220494" cy="4737152"/>
        </p:xfrm>
        <a:graphic>
          <a:graphicData uri="http://schemas.openxmlformats.org/drawingml/2006/chart">
            <c:chart xmlns:c="http://schemas.openxmlformats.org/drawingml/2006/chart" xmlns:r="http://schemas.openxmlformats.org/officeDocument/2006/relationships" r:id="rId3"/>
          </a:graphicData>
        </a:graphic>
      </p:graphicFrame>
      <p:sp>
        <p:nvSpPr>
          <p:cNvPr id="11"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5</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065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smtClean="0"/>
              <a:t>埼玉県　和光市</a:t>
            </a:r>
            <a:endParaRPr lang="ja-JP" altLang="en-US" sz="2800" dirty="0"/>
          </a:p>
        </p:txBody>
      </p:sp>
      <p:sp>
        <p:nvSpPr>
          <p:cNvPr id="9" name="テキスト ボックス 8"/>
          <p:cNvSpPr txBox="1"/>
          <p:nvPr/>
        </p:nvSpPr>
        <p:spPr>
          <a:xfrm>
            <a:off x="539974" y="1302632"/>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445164" y="1302632"/>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11" name="グラフ 10"/>
          <p:cNvGraphicFramePr>
            <a:graphicFrameLocks/>
          </p:cNvGraphicFramePr>
          <p:nvPr>
            <p:extLst>
              <p:ext uri="{D42A27DB-BD31-4B8C-83A1-F6EECF244321}">
                <p14:modId xmlns:p14="http://schemas.microsoft.com/office/powerpoint/2010/main" val="534117843"/>
              </p:ext>
            </p:extLst>
          </p:nvPr>
        </p:nvGraphicFramePr>
        <p:xfrm>
          <a:off x="-28843" y="1651903"/>
          <a:ext cx="5474007" cy="4865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872541321"/>
              </p:ext>
            </p:extLst>
          </p:nvPr>
        </p:nvGraphicFramePr>
        <p:xfrm>
          <a:off x="5292502" y="1661916"/>
          <a:ext cx="5139209" cy="4927027"/>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6</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35516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a:t>東京都</a:t>
            </a:r>
            <a:r>
              <a:rPr lang="ja-JP" altLang="en-US" sz="2800" dirty="0" smtClean="0"/>
              <a:t>　あきる野市</a:t>
            </a:r>
            <a:endParaRPr lang="ja-JP" altLang="en-US" sz="2800" dirty="0"/>
          </a:p>
        </p:txBody>
      </p:sp>
      <p:sp>
        <p:nvSpPr>
          <p:cNvPr id="9" name="テキスト ボックス 8"/>
          <p:cNvSpPr txBox="1"/>
          <p:nvPr/>
        </p:nvSpPr>
        <p:spPr>
          <a:xfrm>
            <a:off x="539974" y="1302632"/>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445164" y="1302632"/>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8" name="グラフ 7"/>
          <p:cNvGraphicFramePr>
            <a:graphicFrameLocks/>
          </p:cNvGraphicFramePr>
          <p:nvPr>
            <p:extLst>
              <p:ext uri="{D42A27DB-BD31-4B8C-83A1-F6EECF244321}">
                <p14:modId xmlns:p14="http://schemas.microsoft.com/office/powerpoint/2010/main" val="979816618"/>
              </p:ext>
            </p:extLst>
          </p:nvPr>
        </p:nvGraphicFramePr>
        <p:xfrm>
          <a:off x="1" y="1485637"/>
          <a:ext cx="5445163" cy="4887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3964773406"/>
              </p:ext>
            </p:extLst>
          </p:nvPr>
        </p:nvGraphicFramePr>
        <p:xfrm>
          <a:off x="5292502" y="1477267"/>
          <a:ext cx="5121820" cy="5255692"/>
        </p:xfrm>
        <a:graphic>
          <a:graphicData uri="http://schemas.openxmlformats.org/drawingml/2006/chart">
            <c:chart xmlns:c="http://schemas.openxmlformats.org/drawingml/2006/chart" xmlns:r="http://schemas.openxmlformats.org/officeDocument/2006/relationships" r:id="rId3"/>
          </a:graphicData>
        </a:graphic>
      </p:graphicFrame>
      <p:sp>
        <p:nvSpPr>
          <p:cNvPr id="11"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7</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77222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973" y="180231"/>
            <a:ext cx="9396889" cy="885541"/>
          </a:xfrm>
        </p:spPr>
        <p:txBody>
          <a:bodyPr>
            <a:normAutofit/>
          </a:bodyPr>
          <a:lstStyle/>
          <a:p>
            <a:r>
              <a:rPr lang="ja-JP" altLang="en-US" sz="2800" dirty="0" smtClean="0"/>
              <a:t>群馬県　桐生市</a:t>
            </a:r>
            <a:endParaRPr lang="ja-JP" altLang="en-US" sz="2800" dirty="0"/>
          </a:p>
        </p:txBody>
      </p:sp>
      <p:sp>
        <p:nvSpPr>
          <p:cNvPr id="9" name="テキスト ボックス 8"/>
          <p:cNvSpPr txBox="1"/>
          <p:nvPr/>
        </p:nvSpPr>
        <p:spPr>
          <a:xfrm>
            <a:off x="539974" y="1826542"/>
            <a:ext cx="2160240" cy="349271"/>
          </a:xfrm>
          <a:prstGeom prst="rect">
            <a:avLst/>
          </a:prstGeom>
          <a:noFill/>
        </p:spPr>
        <p:txBody>
          <a:bodyPr wrap="square" lIns="91351" tIns="45677" rIns="91351" bIns="45677" rtlCol="0">
            <a:spAutoFit/>
          </a:bodyPr>
          <a:lstStyle/>
          <a:p>
            <a:r>
              <a:rPr lang="ja-JP" altLang="en-US" sz="1600" dirty="0"/>
              <a:t>将来推計人口（人）</a:t>
            </a:r>
          </a:p>
        </p:txBody>
      </p:sp>
      <p:sp>
        <p:nvSpPr>
          <p:cNvPr id="10" name="テキスト ボックス 9"/>
          <p:cNvSpPr txBox="1"/>
          <p:nvPr/>
        </p:nvSpPr>
        <p:spPr>
          <a:xfrm>
            <a:off x="5364518" y="1826542"/>
            <a:ext cx="4320479" cy="349271"/>
          </a:xfrm>
          <a:prstGeom prst="rect">
            <a:avLst/>
          </a:prstGeom>
          <a:noFill/>
        </p:spPr>
        <p:txBody>
          <a:bodyPr wrap="square" lIns="91351" tIns="45677" rIns="91351" bIns="45677" rtlCol="0">
            <a:spAutoFit/>
          </a:bodyPr>
          <a:lstStyle/>
          <a:p>
            <a:r>
              <a:rPr lang="ja-JP" altLang="en-US" sz="1600" dirty="0"/>
              <a:t>医療介護需要予測指数（２０１５年実績＝１．０）</a:t>
            </a:r>
          </a:p>
        </p:txBody>
      </p:sp>
      <p:graphicFrame>
        <p:nvGraphicFramePr>
          <p:cNvPr id="11" name="グラフ 10"/>
          <p:cNvGraphicFramePr>
            <a:graphicFrameLocks/>
          </p:cNvGraphicFramePr>
          <p:nvPr>
            <p:extLst>
              <p:ext uri="{D42A27DB-BD31-4B8C-83A1-F6EECF244321}">
                <p14:modId xmlns:p14="http://schemas.microsoft.com/office/powerpoint/2010/main" val="376522122"/>
              </p:ext>
            </p:extLst>
          </p:nvPr>
        </p:nvGraphicFramePr>
        <p:xfrm>
          <a:off x="4859283" y="2175813"/>
          <a:ext cx="5330948" cy="44238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1187482156"/>
              </p:ext>
            </p:extLst>
          </p:nvPr>
        </p:nvGraphicFramePr>
        <p:xfrm>
          <a:off x="1" y="2165096"/>
          <a:ext cx="5076478" cy="4423848"/>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3"/>
          <p:cNvSpPr txBox="1">
            <a:spLocks/>
          </p:cNvSpPr>
          <p:nvPr/>
        </p:nvSpPr>
        <p:spPr>
          <a:xfrm>
            <a:off x="9926111" y="7158789"/>
            <a:ext cx="514886" cy="402567"/>
          </a:xfrm>
          <a:prstGeom prst="rect">
            <a:avLst/>
          </a:prstGeom>
        </p:spPr>
        <p:txBody>
          <a:bodyPr vert="horz" lIns="98159" tIns="49080" rIns="98159" bIns="49080" rtlCol="0" anchor="ctr"/>
          <a:lstStyle>
            <a:defPPr>
              <a:defRPr lang="ja-JP"/>
            </a:defPPr>
            <a:lvl1pPr marL="0" algn="r" defTabSz="914125" rtl="0" eaLnBrk="1" fontAlgn="auto" latinLnBrk="0" hangingPunct="1">
              <a:spcBef>
                <a:spcPts val="0"/>
              </a:spcBef>
              <a:spcAft>
                <a:spcPts val="0"/>
              </a:spcAft>
              <a:defRPr kumimoji="1" sz="1200" kern="1200">
                <a:solidFill>
                  <a:schemeClr val="tx1">
                    <a:tint val="75000"/>
                  </a:schemeClr>
                </a:solidFill>
                <a:latin typeface="+mn-lt"/>
                <a:ea typeface="+mn-ea"/>
                <a:cs typeface="+mn-cs"/>
              </a:defRPr>
            </a:lvl1pPr>
            <a:lvl2pPr marL="456787" algn="l" defTabSz="913575" rtl="0" eaLnBrk="1" latinLnBrk="0" hangingPunct="1">
              <a:defRPr kumimoji="1" sz="1800" kern="1200">
                <a:solidFill>
                  <a:schemeClr val="tx1"/>
                </a:solidFill>
                <a:latin typeface="+mn-lt"/>
                <a:ea typeface="+mn-ea"/>
                <a:cs typeface="+mn-cs"/>
              </a:defRPr>
            </a:lvl2pPr>
            <a:lvl3pPr marL="913575" algn="l" defTabSz="913575" rtl="0" eaLnBrk="1" latinLnBrk="0" hangingPunct="1">
              <a:defRPr kumimoji="1" sz="1800" kern="1200">
                <a:solidFill>
                  <a:schemeClr val="tx1"/>
                </a:solidFill>
                <a:latin typeface="+mn-lt"/>
                <a:ea typeface="+mn-ea"/>
                <a:cs typeface="+mn-cs"/>
              </a:defRPr>
            </a:lvl3pPr>
            <a:lvl4pPr marL="1370365" algn="l" defTabSz="913575" rtl="0" eaLnBrk="1" latinLnBrk="0" hangingPunct="1">
              <a:defRPr kumimoji="1" sz="1800" kern="1200">
                <a:solidFill>
                  <a:schemeClr val="tx1"/>
                </a:solidFill>
                <a:latin typeface="+mn-lt"/>
                <a:ea typeface="+mn-ea"/>
                <a:cs typeface="+mn-cs"/>
              </a:defRPr>
            </a:lvl4pPr>
            <a:lvl5pPr marL="1827152" algn="l" defTabSz="913575" rtl="0" eaLnBrk="1" latinLnBrk="0" hangingPunct="1">
              <a:defRPr kumimoji="1" sz="1800" kern="1200">
                <a:solidFill>
                  <a:schemeClr val="tx1"/>
                </a:solidFill>
                <a:latin typeface="+mn-lt"/>
                <a:ea typeface="+mn-ea"/>
                <a:cs typeface="+mn-cs"/>
              </a:defRPr>
            </a:lvl5pPr>
            <a:lvl6pPr marL="2283940" algn="l" defTabSz="913575" rtl="0" eaLnBrk="1" latinLnBrk="0" hangingPunct="1">
              <a:defRPr kumimoji="1" sz="1800" kern="1200">
                <a:solidFill>
                  <a:schemeClr val="tx1"/>
                </a:solidFill>
                <a:latin typeface="+mn-lt"/>
                <a:ea typeface="+mn-ea"/>
                <a:cs typeface="+mn-cs"/>
              </a:defRPr>
            </a:lvl6pPr>
            <a:lvl7pPr marL="2740728" algn="l" defTabSz="913575" rtl="0" eaLnBrk="1" latinLnBrk="0" hangingPunct="1">
              <a:defRPr kumimoji="1" sz="1800" kern="1200">
                <a:solidFill>
                  <a:schemeClr val="tx1"/>
                </a:solidFill>
                <a:latin typeface="+mn-lt"/>
                <a:ea typeface="+mn-ea"/>
                <a:cs typeface="+mn-cs"/>
              </a:defRPr>
            </a:lvl7pPr>
            <a:lvl8pPr marL="3197515" algn="l" defTabSz="913575" rtl="0" eaLnBrk="1" latinLnBrk="0" hangingPunct="1">
              <a:defRPr kumimoji="1" sz="1800" kern="1200">
                <a:solidFill>
                  <a:schemeClr val="tx1"/>
                </a:solidFill>
                <a:latin typeface="+mn-lt"/>
                <a:ea typeface="+mn-ea"/>
                <a:cs typeface="+mn-cs"/>
              </a:defRPr>
            </a:lvl8pPr>
            <a:lvl9pPr marL="3654302" algn="l" defTabSz="913575" rtl="0" eaLnBrk="1" latinLnBrk="0" hangingPunct="1">
              <a:defRPr kumimoji="1" sz="1800" kern="1200">
                <a:solidFill>
                  <a:schemeClr val="tx1"/>
                </a:solidFill>
                <a:latin typeface="+mn-lt"/>
                <a:ea typeface="+mn-ea"/>
                <a:cs typeface="+mn-cs"/>
              </a:defRPr>
            </a:lvl9pPr>
          </a:lstStyle>
          <a:p>
            <a:fld id="{FCE98AE0-BE98-4E8C-BBDC-F98D666762F1}" type="slidenum">
              <a:rPr lang="ja-JP" altLang="en-US" sz="1500">
                <a:solidFill>
                  <a:prstClr val="black"/>
                </a:solidFill>
                <a:latin typeface="HG丸ｺﾞｼｯｸM-PRO" panose="020F0600000000000000" pitchFamily="50" charset="-128"/>
                <a:ea typeface="HG丸ｺﾞｼｯｸM-PRO" panose="020F0600000000000000" pitchFamily="50" charset="-128"/>
              </a:rPr>
              <a:pPr/>
              <a:t>8</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8690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7396</TotalTime>
  <Words>679</Words>
  <Application>Microsoft Office PowerPoint</Application>
  <PresentationFormat>ユーザー設定</PresentationFormat>
  <Paragraphs>249</Paragraphs>
  <Slides>12</Slides>
  <Notes>2</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日医総研の手法を活用した 将来推計人口に基づく 医療介護需要試算の一例</vt:lpstr>
      <vt:lpstr>PowerPoint プレゼンテーション</vt:lpstr>
      <vt:lpstr>栃木県　上三川町</vt:lpstr>
      <vt:lpstr>神奈川県　大磯町</vt:lpstr>
      <vt:lpstr>東京都　千代田区</vt:lpstr>
      <vt:lpstr>東京都　狛江市</vt:lpstr>
      <vt:lpstr>埼玉県　和光市</vt:lpstr>
      <vt:lpstr>東京都　あきる野市</vt:lpstr>
      <vt:lpstr>群馬県　桐生市</vt:lpstr>
      <vt:lpstr>栃木県　那須塩原市</vt:lpstr>
      <vt:lpstr>神奈川県　横須賀市</vt:lpstr>
      <vt:lpstr>千葉県　柏市</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関東信越厚生局管内の年齢別人口の推移</dc:title>
  <dc:creator>厚生労働省ネットワークシステム</dc:creator>
  <cp:lastModifiedBy>厚生労働省ネットワークシステム</cp:lastModifiedBy>
  <cp:revision>313</cp:revision>
  <cp:lastPrinted>2017-05-26T00:39:47Z</cp:lastPrinted>
  <dcterms:created xsi:type="dcterms:W3CDTF">2016-04-22T01:10:59Z</dcterms:created>
  <dcterms:modified xsi:type="dcterms:W3CDTF">2017-10-30T01:49:11Z</dcterms:modified>
</cp:coreProperties>
</file>