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525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66"/>
    <a:srgbClr val="CCFF66"/>
    <a:srgbClr val="D1FDDD"/>
    <a:srgbClr val="CCFFFF"/>
    <a:srgbClr val="FFFF99"/>
    <a:srgbClr val="FFFFCC"/>
    <a:srgbClr val="FF00FF"/>
    <a:srgbClr val="00FF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142429-C558-40BE-ADE9-1F374804DB52}" v="6" dt="2024-02-15T04:09:01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8614" autoAdjust="0"/>
  </p:normalViewPr>
  <p:slideViewPr>
    <p:cSldViewPr>
      <p:cViewPr varScale="1">
        <p:scale>
          <a:sx n="114" d="100"/>
          <a:sy n="114" d="100"/>
        </p:scale>
        <p:origin x="852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6" y="51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0" d="100"/>
        <a:sy n="60" d="100"/>
      </p:scale>
      <p:origin x="0" y="1092"/>
    </p:cViewPr>
  </p:sorterViewPr>
  <p:notesViewPr>
    <p:cSldViewPr>
      <p:cViewPr varScale="1">
        <p:scale>
          <a:sx n="80" d="100"/>
          <a:sy n="80" d="100"/>
        </p:scale>
        <p:origin x="-3294" y="-8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263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354" y="0"/>
            <a:ext cx="2950263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5682F8F2-66EF-4602-A639-EFC19862969B}" type="datetimeFigureOut">
              <a:rPr kumimoji="1" lang="ja-JP" altLang="en-US" smtClean="0"/>
              <a:pPr/>
              <a:t>2024/2/15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71"/>
            <a:ext cx="2950263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354" y="9440871"/>
            <a:ext cx="2950263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6426D1FD-3F09-4105-95FA-072282D198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51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9787" cy="496967"/>
          </a:xfrm>
          <a:prstGeom prst="rect">
            <a:avLst/>
          </a:prstGeom>
        </p:spPr>
        <p:txBody>
          <a:bodyPr vert="horz" lIns="92205" tIns="46101" rIns="92205" bIns="461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4" y="3"/>
            <a:ext cx="2949787" cy="496967"/>
          </a:xfrm>
          <a:prstGeom prst="rect">
            <a:avLst/>
          </a:prstGeom>
        </p:spPr>
        <p:txBody>
          <a:bodyPr vert="horz" lIns="92205" tIns="46101" rIns="92205" bIns="46101" rtlCol="0"/>
          <a:lstStyle>
            <a:lvl1pPr algn="r">
              <a:defRPr sz="1200"/>
            </a:lvl1pPr>
          </a:lstStyle>
          <a:p>
            <a:fld id="{02376AE0-41D3-48A0-B8C6-64932C484820}" type="datetimeFigureOut">
              <a:rPr kumimoji="1" lang="ja-JP" altLang="en-US" smtClean="0"/>
              <a:pPr/>
              <a:t>2024/2/15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5" tIns="46101" rIns="92205" bIns="4610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90"/>
            <a:ext cx="5445760" cy="4472702"/>
          </a:xfrm>
          <a:prstGeom prst="rect">
            <a:avLst/>
          </a:prstGeom>
        </p:spPr>
        <p:txBody>
          <a:bodyPr vert="horz" lIns="92205" tIns="46101" rIns="92205" bIns="4610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7" y="9440653"/>
            <a:ext cx="2949787" cy="496967"/>
          </a:xfrm>
          <a:prstGeom prst="rect">
            <a:avLst/>
          </a:prstGeom>
        </p:spPr>
        <p:txBody>
          <a:bodyPr vert="horz" lIns="92205" tIns="46101" rIns="92205" bIns="461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4" y="9440653"/>
            <a:ext cx="2949787" cy="496967"/>
          </a:xfrm>
          <a:prstGeom prst="rect">
            <a:avLst/>
          </a:prstGeom>
        </p:spPr>
        <p:txBody>
          <a:bodyPr vert="horz" lIns="92205" tIns="46101" rIns="92205" bIns="46101" rtlCol="0" anchor="b"/>
          <a:lstStyle>
            <a:lvl1pPr algn="r">
              <a:defRPr sz="1200"/>
            </a:lvl1pPr>
          </a:lstStyle>
          <a:p>
            <a:fld id="{31EF4146-2F53-4462-9195-CED72CD1C4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554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66F5-CDEA-471E-AF34-4B0644E573ED}" type="datetime1">
              <a:rPr kumimoji="1" lang="ja-JP" altLang="en-US" smtClean="0"/>
              <a:t>2024/2/15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082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February 15, 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593926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7" y="274643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February 15, 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14417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3D71-B765-4760-B6E9-D3C02B977225}" type="datetime1">
              <a:rPr kumimoji="1" lang="ja-JP" altLang="en-US" smtClean="0"/>
              <a:t>2024/2/15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777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C6D3D-882E-4714-A107-F2543A21DD92}" type="datetime1">
              <a:rPr kumimoji="1" lang="ja-JP" altLang="en-US" smtClean="0"/>
              <a:t>2024/2/15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087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7FD2-4C29-4F84-A303-C3684B4B2D09}" type="datetime1">
              <a:rPr kumimoji="1" lang="ja-JP" altLang="en-US" smtClean="0"/>
              <a:t>2024/2/15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530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AB37-5372-4E08-B6A9-4268E12FA643}" type="datetime1">
              <a:rPr kumimoji="1" lang="ja-JP" altLang="en-US" smtClean="0"/>
              <a:t>2024/2/15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41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126E-C068-41AC-B8AB-B4173F1448FE}" type="datetime1">
              <a:rPr kumimoji="1" lang="ja-JP" altLang="en-US" smtClean="0"/>
              <a:t>2024/2/15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89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CD4-53B2-4777-BB92-6B5D156997E1}" type="datetime1">
              <a:rPr kumimoji="1" lang="ja-JP" altLang="en-US" smtClean="0"/>
              <a:t>2024/2/15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084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February 15, 2024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979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08-9E50-4C2D-A465-52916DA00DE8}" type="datetime1">
              <a:rPr kumimoji="1" lang="ja-JP" altLang="en-US" smtClean="0"/>
              <a:t>2024/2/15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592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February 15, 2024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7514-3FE7-476D-9DAA-C372D78921F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86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50405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社会保険及び労働保険の適用について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764704"/>
            <a:ext cx="9906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4488" y="1014983"/>
            <a:ext cx="92170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just"/>
            <a:r>
              <a:rPr lang="en-US" altLang="ja-JP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医療機関・薬局</a:t>
            </a:r>
            <a:r>
              <a:rPr lang="en-US" altLang="ja-JP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263525" indent="-263525" algn="just"/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社会保険（厚生年金保険、健康保険）は、事業所を単位に適用されます。厚生年金保険等の適用を受ける事業所を適用事業所といい、法律によって加入が義務づけられている、常時従業員を使用する法人の事業所を「強制適用事業所」といいます。</a:t>
            </a:r>
          </a:p>
          <a:p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医療機関・薬局においては、法人事業所に加え、常時五人以上労働者を雇っている</a:t>
            </a:r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個人事業所も強制適用事業所となります。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lang="en-US" altLang="ja-JP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製造業、鉱業、電気ガス業、運送業、貨物積卸し業、物品販売業、金融保険業、　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保管賃貸業、媒体斡旋業、集金案内広告業、清掃業、土木建築業、教育研究調査業、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医療事業、通信報道業、社会福祉事業の</a:t>
            </a:r>
            <a:r>
              <a: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業種については、個人事業所</a:t>
            </a:r>
            <a:r>
              <a:rPr lang="ja-JP" altLang="en-US" sz="140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も対象となります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労働保険（労災保険、雇用保険）は、事業場を単位に適用されます。</a:t>
            </a:r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医療機関・薬局においては、名称や雇用形態にかかわらず、労働者を一人でも雇っている事業所は，個人事業所、法人事業所を問わず強制適用事業所となります。</a:t>
            </a:r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84" y="188640"/>
            <a:ext cx="161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参考３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29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社会保険及び労働保険の適用について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2024-02-15T04:09:01Z</dcterms:created>
  <dcterms:modified xsi:type="dcterms:W3CDTF">2024-02-15T04:09:03Z</dcterms:modified>
</cp:coreProperties>
</file>