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525" r:id="rId5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厚生労働省ネットワークシステム２" initials="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CC66"/>
    <a:srgbClr val="CCFF66"/>
    <a:srgbClr val="D1FDDD"/>
    <a:srgbClr val="CCFFFF"/>
    <a:srgbClr val="FFFF99"/>
    <a:srgbClr val="FFFFCC"/>
    <a:srgbClr val="FF00FF"/>
    <a:srgbClr val="00FF0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574" autoAdjust="0"/>
    <p:restoredTop sz="98614" autoAdjust="0"/>
  </p:normalViewPr>
  <p:slideViewPr>
    <p:cSldViewPr>
      <p:cViewPr>
        <p:scale>
          <a:sx n="78" d="100"/>
          <a:sy n="78" d="100"/>
        </p:scale>
        <p:origin x="-714" y="11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6" y="51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0" d="100"/>
        <a:sy n="60" d="100"/>
      </p:scale>
      <p:origin x="0" y="1092"/>
    </p:cViewPr>
  </p:sorterViewPr>
  <p:notesViewPr>
    <p:cSldViewPr>
      <p:cViewPr varScale="1">
        <p:scale>
          <a:sx n="80" d="100"/>
          <a:sy n="80" d="100"/>
        </p:scale>
        <p:origin x="-3294" y="-84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50263" cy="496888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5354" y="0"/>
            <a:ext cx="2950263" cy="496888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r">
              <a:defRPr sz="1200"/>
            </a:lvl1pPr>
          </a:lstStyle>
          <a:p>
            <a:fld id="{5682F8F2-66EF-4602-A639-EFC19862969B}" type="datetimeFigureOut">
              <a:rPr kumimoji="1" lang="ja-JP" altLang="en-US" smtClean="0"/>
              <a:pPr/>
              <a:t>2017/3/15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2" y="9440871"/>
            <a:ext cx="2950263" cy="496887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5354" y="9440871"/>
            <a:ext cx="2950263" cy="496887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r">
              <a:defRPr sz="1200"/>
            </a:lvl1pPr>
          </a:lstStyle>
          <a:p>
            <a:fld id="{6426D1FD-3F09-4105-95FA-072282D1985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685137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7" y="3"/>
            <a:ext cx="2949787" cy="496967"/>
          </a:xfrm>
          <a:prstGeom prst="rect">
            <a:avLst/>
          </a:prstGeom>
        </p:spPr>
        <p:txBody>
          <a:bodyPr vert="horz" lIns="92205" tIns="46101" rIns="92205" bIns="4610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44" y="3"/>
            <a:ext cx="2949787" cy="496967"/>
          </a:xfrm>
          <a:prstGeom prst="rect">
            <a:avLst/>
          </a:prstGeom>
        </p:spPr>
        <p:txBody>
          <a:bodyPr vert="horz" lIns="92205" tIns="46101" rIns="92205" bIns="46101" rtlCol="0"/>
          <a:lstStyle>
            <a:lvl1pPr algn="r">
              <a:defRPr sz="1200"/>
            </a:lvl1pPr>
          </a:lstStyle>
          <a:p>
            <a:fld id="{02376AE0-41D3-48A0-B8C6-64932C484820}" type="datetimeFigureOut">
              <a:rPr kumimoji="1" lang="ja-JP" altLang="en-US" smtClean="0"/>
              <a:pPr/>
              <a:t>2017/3/15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87975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05" tIns="46101" rIns="92205" bIns="46101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1" y="4721190"/>
            <a:ext cx="5445760" cy="4472702"/>
          </a:xfrm>
          <a:prstGeom prst="rect">
            <a:avLst/>
          </a:prstGeom>
        </p:spPr>
        <p:txBody>
          <a:bodyPr vert="horz" lIns="92205" tIns="46101" rIns="92205" bIns="46101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7" y="9440653"/>
            <a:ext cx="2949787" cy="496967"/>
          </a:xfrm>
          <a:prstGeom prst="rect">
            <a:avLst/>
          </a:prstGeom>
        </p:spPr>
        <p:txBody>
          <a:bodyPr vert="horz" lIns="92205" tIns="46101" rIns="92205" bIns="4610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44" y="9440653"/>
            <a:ext cx="2949787" cy="496967"/>
          </a:xfrm>
          <a:prstGeom prst="rect">
            <a:avLst/>
          </a:prstGeom>
        </p:spPr>
        <p:txBody>
          <a:bodyPr vert="horz" lIns="92205" tIns="46101" rIns="92205" bIns="46101" rtlCol="0" anchor="b"/>
          <a:lstStyle>
            <a:lvl1pPr algn="r">
              <a:defRPr sz="1200"/>
            </a:lvl1pPr>
          </a:lstStyle>
          <a:p>
            <a:fld id="{31EF4146-2F53-4462-9195-CED72CD1C4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5541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30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166F5-CDEA-471E-AF34-4B0644E573ED}" type="datetime1">
              <a:rPr kumimoji="1" lang="ja-JP" altLang="en-US" smtClean="0"/>
              <a:t>2017/3/15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7514-3FE7-476D-9DAA-C372D78921F5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30820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Wednesday, March 15, 2017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7514-3FE7-476D-9DAA-C372D78921F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8593926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3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7" y="274643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Wednesday, March 15, 2017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7514-3FE7-476D-9DAA-C372D78921F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144179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A3D71-B765-4760-B6E9-D3C02B977225}" type="datetime1">
              <a:rPr kumimoji="1" lang="ja-JP" altLang="en-US" smtClean="0"/>
              <a:t>2017/3/15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7514-3FE7-476D-9DAA-C372D78921F5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07777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5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6D3D-882E-4714-A107-F2543A21DD92}" type="datetime1">
              <a:rPr kumimoji="1" lang="ja-JP" altLang="en-US" smtClean="0"/>
              <a:t>2017/3/15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7514-3FE7-476D-9DAA-C372D78921F5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70873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5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5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87FD2-4C29-4F84-A303-C3684B4B2D09}" type="datetime1">
              <a:rPr kumimoji="1" lang="ja-JP" altLang="en-US" smtClean="0"/>
              <a:t>2017/3/15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7514-3FE7-476D-9DAA-C372D78921F5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1530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3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3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AB37-5372-4E08-B6A9-4268E12FA643}" type="datetime1">
              <a:rPr kumimoji="1" lang="ja-JP" altLang="en-US" smtClean="0"/>
              <a:t>2017/3/15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7514-3FE7-476D-9DAA-C372D78921F5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2541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126E-C068-41AC-B8AB-B4173F1448FE}" type="datetime1">
              <a:rPr kumimoji="1" lang="ja-JP" altLang="en-US" smtClean="0"/>
              <a:t>2017/3/15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7514-3FE7-476D-9DAA-C372D78921F5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13897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49CD4-53B2-4777-BB92-6B5D156997E1}" type="datetime1">
              <a:rPr kumimoji="1" lang="ja-JP" altLang="en-US" smtClean="0"/>
              <a:t>2017/3/15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7514-3FE7-476D-9DAA-C372D78921F5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10845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2" y="273055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Wednesday, March 15, 2017</a:t>
            </a:fld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7514-3FE7-476D-9DAA-C372D78921F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72979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E2808-9E50-4C2D-A465-52916DA00DE8}" type="datetime1">
              <a:rPr kumimoji="1" lang="ja-JP" altLang="en-US" smtClean="0"/>
              <a:t>2017/3/15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7514-3FE7-476D-9DAA-C372D78921F5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65921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5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CB818-7379-467D-8E76-EF9D9074A26C}" type="datetime2">
              <a:rPr lang="en-US" smtClean="0"/>
              <a:t>Wednesday, March 15, 2017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17514-3FE7-476D-9DAA-C372D78921F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4862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88640"/>
            <a:ext cx="9906000" cy="504056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社会保険及び労働保険の適用について</a:t>
            </a:r>
            <a:endParaRPr kumimoji="1" lang="ja-JP" altLang="en-US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764704"/>
            <a:ext cx="9906000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正方形/長方形 2"/>
          <p:cNvSpPr/>
          <p:nvPr/>
        </p:nvSpPr>
        <p:spPr>
          <a:xfrm>
            <a:off x="344488" y="1014983"/>
            <a:ext cx="9217024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just"/>
            <a:r>
              <a:rPr lang="en-US" altLang="ja-JP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医療</a:t>
            </a:r>
            <a:r>
              <a:rPr lang="ja-JP" altLang="en-US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機関・薬局</a:t>
            </a:r>
            <a:r>
              <a:rPr lang="en-US" altLang="ja-JP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marL="263525" indent="-263525" algn="just"/>
            <a:endParaRPr lang="en-US" altLang="ja-JP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63525" indent="-263525" algn="just"/>
            <a:r>
              <a:rPr lang="ja-JP" altLang="en-US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　社会保険（厚生</a:t>
            </a:r>
            <a:r>
              <a:rPr lang="ja-JP" altLang="en-US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年金</a:t>
            </a:r>
            <a:r>
              <a:rPr lang="ja-JP" altLang="en-US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保険、健康保険）は</a:t>
            </a:r>
            <a:r>
              <a:rPr lang="ja-JP" altLang="en-US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、事業所を単位に適用</a:t>
            </a:r>
            <a:r>
              <a:rPr lang="ja-JP" altLang="en-US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されます</a:t>
            </a:r>
            <a:r>
              <a:rPr lang="ja-JP" altLang="en-US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。厚生年金保険等の適用を受ける事業所を適用事業所といい、法律によって加入が義務づけられて</a:t>
            </a:r>
            <a:r>
              <a:rPr lang="ja-JP" altLang="en-US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いる、常時従業員を使用する法人の事業所</a:t>
            </a:r>
            <a:r>
              <a:rPr lang="ja-JP" altLang="en-US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を「強制適用事業所」</a:t>
            </a:r>
            <a:r>
              <a:rPr lang="ja-JP" altLang="en-US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といいます。</a:t>
            </a:r>
            <a:endParaRPr lang="ja-JP" altLang="en-US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医療</a:t>
            </a:r>
            <a:r>
              <a:rPr lang="ja-JP" altLang="en-US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機関・薬局においては、法人事業所に加え、常時五人以上労働者を雇っている</a:t>
            </a:r>
            <a:endParaRPr lang="en-US" altLang="ja-JP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/>
            <a:r>
              <a:rPr lang="ja-JP" altLang="en-US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個人事業所も強制適用事業所となります。</a:t>
            </a:r>
            <a:r>
              <a:rPr lang="ja-JP" altLang="en-US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en-US" altLang="ja-JP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lang="en-US" altLang="ja-JP" sz="14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/>
            <a:r>
              <a:rPr lang="ja-JP" altLang="en-US" sz="16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6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endParaRPr lang="en-US" altLang="ja-JP" sz="16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/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lang="en-US" altLang="ja-JP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製造業</a:t>
            </a: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、鉱業、電気ガス業、運送業、貨物積卸し業、物品販売業、金融保険業、　</a:t>
            </a:r>
            <a:endParaRPr lang="en-US" altLang="ja-JP" sz="14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/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lang="ja-JP" altLang="en-US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保管</a:t>
            </a: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賃貸業、媒体斡旋業、集金案内広告業、清掃業、土木建築業、教育研究調査業、</a:t>
            </a:r>
            <a:endParaRPr lang="en-US" altLang="ja-JP" sz="14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/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lang="ja-JP" altLang="en-US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医療</a:t>
            </a: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事業、通信報道業、社会福祉事業の</a:t>
            </a:r>
            <a:r>
              <a: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16</a:t>
            </a: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業種については、個人事業所</a:t>
            </a:r>
            <a:r>
              <a:rPr lang="ja-JP" altLang="en-US" sz="14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も</a:t>
            </a:r>
            <a:r>
              <a:rPr lang="ja-JP" altLang="en-US" sz="140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対象となります</a:t>
            </a: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14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63525" indent="-263525" algn="just"/>
            <a:r>
              <a:rPr lang="ja-JP" altLang="en-US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　労働</a:t>
            </a:r>
            <a:r>
              <a:rPr lang="ja-JP" altLang="en-US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保険（労災</a:t>
            </a:r>
            <a:r>
              <a:rPr lang="ja-JP" altLang="en-US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保険、雇用保険）</a:t>
            </a:r>
            <a:r>
              <a:rPr lang="ja-JP" altLang="en-US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は、事業場を単位に適用</a:t>
            </a:r>
            <a:r>
              <a:rPr lang="ja-JP" altLang="en-US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されます。</a:t>
            </a:r>
            <a:endParaRPr lang="en-US" altLang="ja-JP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63525" indent="-263525" algn="just"/>
            <a:endParaRPr lang="en-US" altLang="ja-JP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63525" indent="-263525" algn="just"/>
            <a:r>
              <a:rPr lang="ja-JP" altLang="en-US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医療</a:t>
            </a:r>
            <a:r>
              <a:rPr lang="ja-JP" altLang="en-US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機関・薬局に</a:t>
            </a:r>
            <a:r>
              <a:rPr lang="ja-JP" altLang="en-US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おいては</a:t>
            </a:r>
            <a:r>
              <a:rPr lang="ja-JP" altLang="en-US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、名称や雇用形態にかかわらず、労働者を一人でも雇っている事業所は，個人事業所、法人事業所を問わず強制</a:t>
            </a:r>
            <a:r>
              <a:rPr lang="ja-JP" altLang="en-US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適用事業所となります。</a:t>
            </a:r>
            <a:endParaRPr lang="en-US" altLang="ja-JP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63525" indent="-263525" algn="just"/>
            <a:endParaRPr lang="en-US" altLang="ja-JP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63525" indent="-263525" algn="just"/>
            <a:endParaRPr lang="en-US" altLang="ja-JP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1384" y="188640"/>
            <a:ext cx="1617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参考３</a:t>
            </a:r>
            <a:r>
              <a:rPr kumimoji="1" lang="en-US" altLang="ja-JP" dirty="0" smtClean="0"/>
              <a:t>】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129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A299AC048A4B8EA9C1D19079C1A3220042E47160342C23429A9F47EB45950007" ma:contentTypeVersion="2" ma:contentTypeDescription="" ma:contentTypeScope="" ma:versionID="87918eb9e015356eeb0a46c1e1291fcf">
  <xsd:schema xmlns:xsd="http://www.w3.org/2001/XMLSchema" xmlns:p="http://schemas.microsoft.com/office/2006/metadata/properties" xmlns:ns2="8B97BE19-CDDD-400E-817A-CFDD13F7EC12" targetNamespace="http://schemas.microsoft.com/office/2006/metadata/properties" ma:root="true" ma:fieldsID="6dfb103be64c84caafc238fb89ca001b" ns2:_="">
    <xsd:import namespace="8B97BE19-CDDD-400E-817A-CFDD13F7EC12"/>
    <xsd:element name="properties">
      <xsd:complexType>
        <xsd:sequence>
          <xsd:element name="documentManagement">
            <xsd:complexType>
              <xsd:all>
                <xsd:element ref="ns2:ClassLarge" minOccurs="0"/>
                <xsd:element ref="ns2:ClassMedium" minOccurs="0"/>
                <xsd:element ref="ns2:ClassSmall" minOccurs="0"/>
                <xsd:element ref="ns2:GyoseiFile" minOccurs="0"/>
                <xsd:element ref="ns2:CreatedBy" minOccurs="0"/>
                <xsd:element ref="ns2:PreservationPeriod" minOccurs="0"/>
                <xsd:element ref="ns2:PreservationPeriodExpire" minOccurs="0"/>
                <xsd:element ref="ns2:CreatedDate" minOccurs="0"/>
                <xsd:element ref="ns2:FixationStatus" minOccurs="0"/>
                <xsd:element ref="ns2:EditorWithSpac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8B97BE19-CDDD-400E-817A-CFDD13F7EC12" elementFormDefault="qualified">
    <xsd:import namespace="http://schemas.microsoft.com/office/2006/documentManagement/types"/>
    <xsd:element name="ClassLarge" ma:index="8" nillable="true" ma:displayName="大分類" ma:hidden="true" ma:internalName="ClassLarge" ma:readOnly="true">
      <xsd:simpleType>
        <xsd:restriction base="dms:Unknown"/>
      </xsd:simpleType>
    </xsd:element>
    <xsd:element name="ClassMedium" ma:index="9" nillable="true" ma:displayName="中分類" ma:hidden="true" ma:internalName="ClassMedium" ma:readOnly="true">
      <xsd:simpleType>
        <xsd:restriction base="dms:Unknown"/>
      </xsd:simpleType>
    </xsd:element>
    <xsd:element name="ClassSmall" ma:index="10" nillable="true" ma:displayName="小分類" ma:hidden="true" ma:internalName="ClassSmall" ma:readOnly="true">
      <xsd:simpleType>
        <xsd:restriction base="dms:Unknown"/>
      </xsd:simpleType>
    </xsd:element>
    <xsd:element name="GyoseiFile" ma:index="11" nillable="true" ma:displayName="行政文書ファイル名" ma:hidden="true" ma:internalName="GyoseiFile" ma:readOnly="true">
      <xsd:simpleType>
        <xsd:restriction base="dms:Unknown"/>
      </xsd:simpleType>
    </xsd:element>
    <xsd:element name="CreatedBy" ma:index="12" nillable="true" ma:displayName="作成課/係・作成者" ma:hidden="true" ma:internalName="CreatedBy" ma:readOnly="true">
      <xsd:simpleType>
        <xsd:restriction base="dms:Unknown"/>
      </xsd:simpleType>
    </xsd:element>
    <xsd:element name="PreservationPeriod" ma:index="13" nillable="true" ma:displayName="保存期間" ma:hidden="true" ma:internalName="PreservationPeriod" ma:readOnly="true">
      <xsd:simpleType>
        <xsd:restriction base="dms:Unknown"/>
      </xsd:simpleType>
    </xsd:element>
    <xsd:element name="PreservationPeriodExpire" ma:index="14" nillable="true" ma:displayName="保存期間満了時期" ma:format="DateOnly" ma:hidden="true" ma:internalName="PreservationPeriodExpire" ma:readOnly="true">
      <xsd:simpleType>
        <xsd:restriction base="dms:Unknown"/>
      </xsd:simpleType>
    </xsd:element>
    <xsd:element name="CreatedDate" ma:index="15" nillable="true" ma:displayName="作成年月日" ma:hidden="true" ma:internalName="CreatedDate" ma:readOnly="true">
      <xsd:simpleType>
        <xsd:restriction base="dms:Unknown"/>
      </xsd:simpleType>
    </xsd:element>
    <xsd:element name="FixationStatus" ma:index="16" nillable="true" ma:displayName="確定状況" ma:hidden="true" ma:internalName="FixationStatus" ma:readOnly="true">
      <xsd:simpleType>
        <xsd:restriction base="dms:Unknown"/>
      </xsd:simpleType>
    </xsd:element>
    <xsd:element name="EditorWithSpace" ma:index="18" nillable="true" ma:displayName="更新者　　　　　　" ma:hidden="true" ma:internalName="EditorWithSpace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17" ma:displayName="タイトル" ma:readOnly="tru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82FECA4-6FAD-4132-80D1-60E800074B15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8B97BE19-CDDD-400E-817A-CFDD13F7EC1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80E8113-E1B6-4609-9F63-A42CE45D24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97BE19-CDDD-400E-817A-CFDD13F7EC12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57D9A140-96DB-445B-BAED-82A23F560E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24454</TotalTime>
  <Words>20</Words>
  <Application>Microsoft Office PowerPoint</Application>
  <PresentationFormat>A4 210 x 297 mm</PresentationFormat>
  <Paragraphs>16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社会保険及び労働保険の適用について</vt:lpstr>
    </vt:vector>
  </TitlesOfParts>
  <Company>社会保険庁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社会保険庁LANシステム</dc:creator>
  <cp:lastModifiedBy>厚生労働省ネットワークシステム</cp:lastModifiedBy>
  <cp:revision>2141</cp:revision>
  <cp:lastPrinted>2017-02-09T10:48:50Z</cp:lastPrinted>
  <dcterms:created xsi:type="dcterms:W3CDTF">2009-07-17T04:06:19Z</dcterms:created>
  <dcterms:modified xsi:type="dcterms:W3CDTF">2017-03-15T08:10:26Z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0x0101002DA299AC048A4B8EA9C1D19079C1A3220042E47160342C23429A9F47EB45950007</vt:lpwstr>
  </property>
</Properties>
</file>