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2" r:id="rId1"/>
  </p:sldMasterIdLst>
  <p:notesMasterIdLst>
    <p:notesMasterId r:id="rId37"/>
  </p:notesMasterIdLst>
  <p:handoutMasterIdLst>
    <p:handoutMasterId r:id="rId38"/>
  </p:handoutMasterIdLst>
  <p:sldIdLst>
    <p:sldId id="579" r:id="rId2"/>
    <p:sldId id="577" r:id="rId3"/>
    <p:sldId id="521" r:id="rId4"/>
    <p:sldId id="537" r:id="rId5"/>
    <p:sldId id="583" r:id="rId6"/>
    <p:sldId id="573" r:id="rId7"/>
    <p:sldId id="508" r:id="rId8"/>
    <p:sldId id="570" r:id="rId9"/>
    <p:sldId id="509" r:id="rId10"/>
    <p:sldId id="510" r:id="rId11"/>
    <p:sldId id="595" r:id="rId12"/>
    <p:sldId id="531" r:id="rId13"/>
    <p:sldId id="532" r:id="rId14"/>
    <p:sldId id="530" r:id="rId15"/>
    <p:sldId id="576" r:id="rId16"/>
    <p:sldId id="523" r:id="rId17"/>
    <p:sldId id="522" r:id="rId18"/>
    <p:sldId id="524" r:id="rId19"/>
    <p:sldId id="525" r:id="rId20"/>
    <p:sldId id="526" r:id="rId21"/>
    <p:sldId id="527" r:id="rId22"/>
    <p:sldId id="597" r:id="rId23"/>
    <p:sldId id="534" r:id="rId24"/>
    <p:sldId id="536" r:id="rId25"/>
    <p:sldId id="584" r:id="rId26"/>
    <p:sldId id="596" r:id="rId27"/>
    <p:sldId id="535" r:id="rId28"/>
    <p:sldId id="588" r:id="rId29"/>
    <p:sldId id="590" r:id="rId30"/>
    <p:sldId id="591" r:id="rId31"/>
    <p:sldId id="592" r:id="rId32"/>
    <p:sldId id="593" r:id="rId33"/>
    <p:sldId id="594" r:id="rId34"/>
    <p:sldId id="586" r:id="rId35"/>
    <p:sldId id="589" r:id="rId36"/>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レイアウトサンプル" id="{AF6CC579-B67C-2844-BE25-84E40ED98AB0}">
          <p14:sldIdLst>
            <p14:sldId id="579"/>
            <p14:sldId id="577"/>
            <p14:sldId id="521"/>
            <p14:sldId id="537"/>
            <p14:sldId id="583"/>
            <p14:sldId id="573"/>
            <p14:sldId id="508"/>
            <p14:sldId id="570"/>
            <p14:sldId id="509"/>
            <p14:sldId id="510"/>
            <p14:sldId id="595"/>
            <p14:sldId id="531"/>
            <p14:sldId id="532"/>
            <p14:sldId id="530"/>
            <p14:sldId id="576"/>
            <p14:sldId id="523"/>
            <p14:sldId id="522"/>
            <p14:sldId id="524"/>
            <p14:sldId id="525"/>
            <p14:sldId id="526"/>
            <p14:sldId id="527"/>
            <p14:sldId id="597"/>
            <p14:sldId id="534"/>
            <p14:sldId id="536"/>
            <p14:sldId id="584"/>
            <p14:sldId id="596"/>
            <p14:sldId id="535"/>
            <p14:sldId id="588"/>
            <p14:sldId id="590"/>
            <p14:sldId id="591"/>
            <p14:sldId id="592"/>
            <p14:sldId id="593"/>
            <p14:sldId id="594"/>
            <p14:sldId id="586"/>
            <p14:sldId id="589"/>
          </p14:sldIdLst>
        </p14:section>
      </p14:sectionLst>
    </p:ext>
    <p:ext uri="{EFAFB233-063F-42B5-8137-9DF3F51BA10A}">
      <p15:sldGuideLst xmlns:p15="http://schemas.microsoft.com/office/powerpoint/2012/main">
        <p15:guide id="1" orient="horz" pos="1228" userDrawn="1">
          <p15:clr>
            <a:srgbClr val="A4A3A4"/>
          </p15:clr>
        </p15:guide>
        <p15:guide id="2" pos="192" userDrawn="1">
          <p15:clr>
            <a:srgbClr val="A4A3A4"/>
          </p15:clr>
        </p15:guide>
        <p15:guide id="3" pos="3216" userDrawn="1">
          <p15:clr>
            <a:srgbClr val="A4A3A4"/>
          </p15:clr>
        </p15:guide>
        <p15:guide id="4" pos="6068" userDrawn="1">
          <p15:clr>
            <a:srgbClr val="A4A3A4"/>
          </p15:clr>
        </p15:guide>
        <p15:guide id="5" pos="3024" userDrawn="1">
          <p15:clr>
            <a:srgbClr val="A4A3A4"/>
          </p15:clr>
        </p15:guide>
        <p15:guide id="6" pos="4560" userDrawn="1">
          <p15:clr>
            <a:srgbClr val="A4A3A4"/>
          </p15:clr>
        </p15:guide>
        <p15:guide id="7" pos="4735" userDrawn="1">
          <p15:clr>
            <a:srgbClr val="A4A3A4"/>
          </p15:clr>
        </p15:guide>
        <p15:guide id="8" pos="1513" userDrawn="1">
          <p15:clr>
            <a:srgbClr val="A4A3A4"/>
          </p15:clr>
        </p15:guide>
        <p15:guide id="9" pos="1696" userDrawn="1">
          <p15:clr>
            <a:srgbClr val="A4A3A4"/>
          </p15:clr>
        </p15:guide>
        <p15:guide id="10" orient="horz" pos="4127" userDrawn="1">
          <p15:clr>
            <a:srgbClr val="A4A3A4"/>
          </p15:clr>
        </p15:guide>
        <p15:guide id="11" pos="2016" userDrawn="1">
          <p15:clr>
            <a:srgbClr val="A4A3A4"/>
          </p15:clr>
        </p15:guide>
        <p15:guide id="12" pos="2208" userDrawn="1">
          <p15:clr>
            <a:srgbClr val="A4A3A4"/>
          </p15:clr>
        </p15:guide>
        <p15:guide id="13" pos="4051" userDrawn="1">
          <p15:clr>
            <a:srgbClr val="A4A3A4"/>
          </p15:clr>
        </p15:guide>
        <p15:guide id="14" pos="422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E7E7"/>
    <a:srgbClr val="DF637E"/>
    <a:srgbClr val="7EC4C1"/>
    <a:srgbClr val="E4E2ED"/>
    <a:srgbClr val="E57F95"/>
    <a:srgbClr val="FDF3B9"/>
    <a:srgbClr val="EBE9F3"/>
    <a:srgbClr val="FEDFE1"/>
    <a:srgbClr val="66BAB7"/>
    <a:srgbClr val="DB4D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187" autoAdjust="0"/>
  </p:normalViewPr>
  <p:slideViewPr>
    <p:cSldViewPr>
      <p:cViewPr varScale="1">
        <p:scale>
          <a:sx n="106" d="100"/>
          <a:sy n="106" d="100"/>
        </p:scale>
        <p:origin x="1470" y="96"/>
      </p:cViewPr>
      <p:guideLst>
        <p:guide orient="horz" pos="1228"/>
        <p:guide pos="192"/>
        <p:guide pos="3216"/>
        <p:guide pos="6068"/>
        <p:guide pos="3024"/>
        <p:guide pos="4560"/>
        <p:guide pos="4735"/>
        <p:guide pos="1513"/>
        <p:guide pos="1696"/>
        <p:guide orient="horz" pos="4127"/>
        <p:guide pos="2016"/>
        <p:guide pos="2208"/>
        <p:guide pos="4051"/>
        <p:guide pos="4224"/>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99" d="100"/>
          <a:sy n="99" d="100"/>
        </p:scale>
        <p:origin x="2634" y="39"/>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8462B45-3B19-644E-AD02-C8057219CE62}"/>
              </a:ext>
            </a:extLst>
          </p:cNvPr>
          <p:cNvSpPr>
            <a:spLocks noGrp="1"/>
          </p:cNvSpPr>
          <p:nvPr>
            <p:ph type="hdr" sz="quarter"/>
          </p:nvPr>
        </p:nvSpPr>
        <p:spPr>
          <a:xfrm>
            <a:off x="1"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083D6E86-57B2-8C4B-A4A6-B815EB7BC088}"/>
              </a:ext>
            </a:extLst>
          </p:cNvPr>
          <p:cNvSpPr>
            <a:spLocks noGrp="1"/>
          </p:cNvSpPr>
          <p:nvPr>
            <p:ph type="dt" sz="quarter" idx="1"/>
          </p:nvPr>
        </p:nvSpPr>
        <p:spPr>
          <a:xfrm>
            <a:off x="3855839" y="0"/>
            <a:ext cx="2949787" cy="498693"/>
          </a:xfrm>
          <a:prstGeom prst="rect">
            <a:avLst/>
          </a:prstGeom>
        </p:spPr>
        <p:txBody>
          <a:bodyPr vert="horz" lIns="91440" tIns="45720" rIns="91440" bIns="45720" rtlCol="0"/>
          <a:lstStyle>
            <a:lvl1pPr algn="r">
              <a:defRPr sz="1200"/>
            </a:lvl1pPr>
          </a:lstStyle>
          <a:p>
            <a:fld id="{BC100692-EAF4-2D4D-8CB7-4A95778DD0E4}" type="datetimeFigureOut">
              <a:rPr kumimoji="1" lang="ja-JP" altLang="en-US" smtClean="0"/>
              <a:t>2024/7/16</a:t>
            </a:fld>
            <a:endParaRPr kumimoji="1" lang="ja-JP" altLang="en-US"/>
          </a:p>
        </p:txBody>
      </p:sp>
      <p:sp>
        <p:nvSpPr>
          <p:cNvPr id="4" name="フッター プレースホルダー 3">
            <a:extLst>
              <a:ext uri="{FF2B5EF4-FFF2-40B4-BE49-F238E27FC236}">
                <a16:creationId xmlns:a16="http://schemas.microsoft.com/office/drawing/2014/main" id="{C8B21570-7BD7-0C4B-8425-70205C7AD7A8}"/>
              </a:ext>
            </a:extLst>
          </p:cNvPr>
          <p:cNvSpPr>
            <a:spLocks noGrp="1"/>
          </p:cNvSpPr>
          <p:nvPr>
            <p:ph type="ftr" sz="quarter" idx="2"/>
          </p:nvPr>
        </p:nvSpPr>
        <p:spPr>
          <a:xfrm>
            <a:off x="1" y="9440648"/>
            <a:ext cx="2949787" cy="498691"/>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3C85AC23-07E1-0E46-9EE9-96123763DA4B}"/>
              </a:ext>
            </a:extLst>
          </p:cNvPr>
          <p:cNvSpPr>
            <a:spLocks noGrp="1"/>
          </p:cNvSpPr>
          <p:nvPr>
            <p:ph type="sldNum" sz="quarter" idx="3"/>
          </p:nvPr>
        </p:nvSpPr>
        <p:spPr>
          <a:xfrm>
            <a:off x="3855839" y="9440648"/>
            <a:ext cx="2949787" cy="498691"/>
          </a:xfrm>
          <a:prstGeom prst="rect">
            <a:avLst/>
          </a:prstGeom>
        </p:spPr>
        <p:txBody>
          <a:bodyPr vert="horz" lIns="91440" tIns="45720" rIns="91440" bIns="45720" rtlCol="0" anchor="b"/>
          <a:lstStyle>
            <a:lvl1pPr algn="r">
              <a:defRPr sz="1200"/>
            </a:lvl1pPr>
          </a:lstStyle>
          <a:p>
            <a:fld id="{BD3031F9-2228-CB40-9934-33F673688A70}" type="slidenum">
              <a:rPr kumimoji="1" lang="ja-JP" altLang="en-US" smtClean="0"/>
              <a:t>‹#›</a:t>
            </a:fld>
            <a:endParaRPr kumimoji="1" lang="ja-JP" altLang="en-US"/>
          </a:p>
        </p:txBody>
      </p:sp>
    </p:spTree>
    <p:extLst>
      <p:ext uri="{BB962C8B-B14F-4D97-AF65-F5344CB8AC3E}">
        <p14:creationId xmlns:p14="http://schemas.microsoft.com/office/powerpoint/2010/main" val="2534536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7" cy="498693"/>
          </a:xfrm>
          <a:prstGeom prst="rect">
            <a:avLst/>
          </a:prstGeom>
        </p:spPr>
        <p:txBody>
          <a:bodyPr vert="horz" lIns="91440" tIns="45720" rIns="91440" bIns="45720" rtlCol="0"/>
          <a:lstStyle>
            <a:lvl1pPr algn="r">
              <a:defRPr sz="1200"/>
            </a:lvl1pPr>
          </a:lstStyle>
          <a:p>
            <a:fld id="{B37A305E-D807-3946-A1A4-56C9B77AFB38}" type="datetimeFigureOut">
              <a:rPr kumimoji="1" lang="ja-JP" altLang="en-US" smtClean="0"/>
              <a:t>2024/7/16</a:t>
            </a:fld>
            <a:endParaRPr kumimoji="1" lang="ja-JP" altLang="en-US"/>
          </a:p>
        </p:txBody>
      </p:sp>
      <p:sp>
        <p:nvSpPr>
          <p:cNvPr id="4" name="スライド イメージ プレースホルダー 3"/>
          <p:cNvSpPr>
            <a:spLocks noGrp="1" noRot="1" noChangeAspect="1"/>
          </p:cNvSpPr>
          <p:nvPr>
            <p:ph type="sldImg" idx="2"/>
          </p:nvPr>
        </p:nvSpPr>
        <p:spPr>
          <a:xfrm>
            <a:off x="982663" y="1243013"/>
            <a:ext cx="4841875" cy="33528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8"/>
            <a:ext cx="2949787" cy="498691"/>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8"/>
            <a:ext cx="2949787" cy="498691"/>
          </a:xfrm>
          <a:prstGeom prst="rect">
            <a:avLst/>
          </a:prstGeom>
        </p:spPr>
        <p:txBody>
          <a:bodyPr vert="horz" lIns="91440" tIns="45720" rIns="91440" bIns="45720" rtlCol="0" anchor="b"/>
          <a:lstStyle>
            <a:lvl1pPr algn="r">
              <a:defRPr sz="1200"/>
            </a:lvl1pPr>
          </a:lstStyle>
          <a:p>
            <a:fld id="{844F3F95-1DE9-F948-9ABE-A8F6E5B8157B}" type="slidenum">
              <a:rPr kumimoji="1" lang="ja-JP" altLang="en-US" smtClean="0"/>
              <a:t>‹#›</a:t>
            </a:fld>
            <a:endParaRPr kumimoji="1" lang="ja-JP" altLang="en-US"/>
          </a:p>
        </p:txBody>
      </p:sp>
    </p:spTree>
    <p:extLst>
      <p:ext uri="{BB962C8B-B14F-4D97-AF65-F5344CB8AC3E}">
        <p14:creationId xmlns:p14="http://schemas.microsoft.com/office/powerpoint/2010/main" val="2294022621"/>
      </p:ext>
    </p:extLst>
  </p:cSld>
  <p:clrMap bg1="lt1" tx1="dk1" bg2="lt2" tx2="dk2" accent1="accent1" accent2="accent2" accent3="accent3" accent4="accent4" accent5="accent5" accent6="accent6" hlink="hlink" folHlink="folHlink"/>
  <p:notesStyle>
    <a:lvl1pPr marL="0" algn="l" defTabSz="914373" rtl="0" eaLnBrk="1" latinLnBrk="0" hangingPunct="1">
      <a:defRPr kumimoji="1" sz="1200" kern="1200">
        <a:solidFill>
          <a:schemeClr val="tx1"/>
        </a:solidFill>
        <a:latin typeface="+mn-lt"/>
        <a:ea typeface="+mn-ea"/>
        <a:cs typeface="+mn-cs"/>
      </a:defRPr>
    </a:lvl1pPr>
    <a:lvl2pPr marL="457187" algn="l" defTabSz="914373" rtl="0" eaLnBrk="1" latinLnBrk="0" hangingPunct="1">
      <a:defRPr kumimoji="1" sz="1200" kern="1200">
        <a:solidFill>
          <a:schemeClr val="tx1"/>
        </a:solidFill>
        <a:latin typeface="+mn-lt"/>
        <a:ea typeface="+mn-ea"/>
        <a:cs typeface="+mn-cs"/>
      </a:defRPr>
    </a:lvl2pPr>
    <a:lvl3pPr marL="914373" algn="l" defTabSz="914373" rtl="0" eaLnBrk="1" latinLnBrk="0" hangingPunct="1">
      <a:defRPr kumimoji="1" sz="1200" kern="1200">
        <a:solidFill>
          <a:schemeClr val="tx1"/>
        </a:solidFill>
        <a:latin typeface="+mn-lt"/>
        <a:ea typeface="+mn-ea"/>
        <a:cs typeface="+mn-cs"/>
      </a:defRPr>
    </a:lvl3pPr>
    <a:lvl4pPr marL="1371560" algn="l" defTabSz="914373" rtl="0" eaLnBrk="1" latinLnBrk="0" hangingPunct="1">
      <a:defRPr kumimoji="1" sz="1200" kern="1200">
        <a:solidFill>
          <a:schemeClr val="tx1"/>
        </a:solidFill>
        <a:latin typeface="+mn-lt"/>
        <a:ea typeface="+mn-ea"/>
        <a:cs typeface="+mn-cs"/>
      </a:defRPr>
    </a:lvl4pPr>
    <a:lvl5pPr marL="1828747" algn="l" defTabSz="914373" rtl="0" eaLnBrk="1" latinLnBrk="0" hangingPunct="1">
      <a:defRPr kumimoji="1" sz="1200" kern="1200">
        <a:solidFill>
          <a:schemeClr val="tx1"/>
        </a:solidFill>
        <a:latin typeface="+mn-lt"/>
        <a:ea typeface="+mn-ea"/>
        <a:cs typeface="+mn-cs"/>
      </a:defRPr>
    </a:lvl5pPr>
    <a:lvl6pPr marL="2285933" algn="l" defTabSz="914373" rtl="0" eaLnBrk="1" latinLnBrk="0" hangingPunct="1">
      <a:defRPr kumimoji="1" sz="1200" kern="1200">
        <a:solidFill>
          <a:schemeClr val="tx1"/>
        </a:solidFill>
        <a:latin typeface="+mn-lt"/>
        <a:ea typeface="+mn-ea"/>
        <a:cs typeface="+mn-cs"/>
      </a:defRPr>
    </a:lvl6pPr>
    <a:lvl7pPr marL="2743120" algn="l" defTabSz="914373" rtl="0" eaLnBrk="1" latinLnBrk="0" hangingPunct="1">
      <a:defRPr kumimoji="1" sz="1200" kern="1200">
        <a:solidFill>
          <a:schemeClr val="tx1"/>
        </a:solidFill>
        <a:latin typeface="+mn-lt"/>
        <a:ea typeface="+mn-ea"/>
        <a:cs typeface="+mn-cs"/>
      </a:defRPr>
    </a:lvl7pPr>
    <a:lvl8pPr marL="3200307" algn="l" defTabSz="914373" rtl="0" eaLnBrk="1" latinLnBrk="0" hangingPunct="1">
      <a:defRPr kumimoji="1" sz="1200" kern="1200">
        <a:solidFill>
          <a:schemeClr val="tx1"/>
        </a:solidFill>
        <a:latin typeface="+mn-lt"/>
        <a:ea typeface="+mn-ea"/>
        <a:cs typeface="+mn-cs"/>
      </a:defRPr>
    </a:lvl8pPr>
    <a:lvl9pPr marL="3657494" algn="l" defTabSz="914373"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44F3F95-1DE9-F948-9ABE-A8F6E5B8157B}" type="slidenum">
              <a:rPr kumimoji="1" lang="ja-JP" altLang="en-US" smtClean="0"/>
              <a:t>5</a:t>
            </a:fld>
            <a:endParaRPr kumimoji="1" lang="ja-JP" altLang="en-US"/>
          </a:p>
        </p:txBody>
      </p:sp>
    </p:spTree>
    <p:extLst>
      <p:ext uri="{BB962C8B-B14F-4D97-AF65-F5344CB8AC3E}">
        <p14:creationId xmlns:p14="http://schemas.microsoft.com/office/powerpoint/2010/main" val="3452315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44F3F95-1DE9-F948-9ABE-A8F6E5B8157B}" type="slidenum">
              <a:rPr kumimoji="1" lang="ja-JP" altLang="en-US" smtClean="0"/>
              <a:t>12</a:t>
            </a:fld>
            <a:endParaRPr kumimoji="1" lang="ja-JP" altLang="en-US"/>
          </a:p>
        </p:txBody>
      </p:sp>
    </p:spTree>
    <p:extLst>
      <p:ext uri="{BB962C8B-B14F-4D97-AF65-F5344CB8AC3E}">
        <p14:creationId xmlns:p14="http://schemas.microsoft.com/office/powerpoint/2010/main" val="3768270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44F3F95-1DE9-F948-9ABE-A8F6E5B8157B}" type="slidenum">
              <a:rPr kumimoji="1" lang="ja-JP" altLang="en-US" smtClean="0"/>
              <a:t>14</a:t>
            </a:fld>
            <a:endParaRPr kumimoji="1" lang="ja-JP" altLang="en-US"/>
          </a:p>
        </p:txBody>
      </p:sp>
    </p:spTree>
    <p:extLst>
      <p:ext uri="{BB962C8B-B14F-4D97-AF65-F5344CB8AC3E}">
        <p14:creationId xmlns:p14="http://schemas.microsoft.com/office/powerpoint/2010/main" val="1540707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0" name="テキスト プレースホルダー 12">
            <a:extLst>
              <a:ext uri="{FF2B5EF4-FFF2-40B4-BE49-F238E27FC236}">
                <a16:creationId xmlns:a16="http://schemas.microsoft.com/office/drawing/2014/main" id="{2B853A86-3EEA-354D-94D1-2263E9AA6352}"/>
              </a:ext>
            </a:extLst>
          </p:cNvPr>
          <p:cNvSpPr>
            <a:spLocks noGrp="1"/>
          </p:cNvSpPr>
          <p:nvPr>
            <p:ph type="body" sz="quarter" idx="13"/>
          </p:nvPr>
        </p:nvSpPr>
        <p:spPr>
          <a:xfrm>
            <a:off x="0" y="828000"/>
            <a:ext cx="9907200" cy="55088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563504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中扉・目次2">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endParaRPr kumimoji="1" lang="ja-JP" altLang="en-US" dirty="0"/>
          </a:p>
        </p:txBody>
      </p:sp>
      <p:pic>
        <p:nvPicPr>
          <p:cNvPr id="2" name="図 1"/>
          <p:cNvPicPr>
            <a:picLocks noChangeAspect="1"/>
          </p:cNvPicPr>
          <p:nvPr userDrawn="1"/>
        </p:nvPicPr>
        <p:blipFill>
          <a:blip r:embed="rId2"/>
          <a:stretch>
            <a:fillRect/>
          </a:stretch>
        </p:blipFill>
        <p:spPr>
          <a:xfrm>
            <a:off x="8505089" y="5715000"/>
            <a:ext cx="1176630" cy="1005927"/>
          </a:xfrm>
          <a:prstGeom prst="rect">
            <a:avLst/>
          </a:prstGeom>
        </p:spPr>
      </p:pic>
    </p:spTree>
    <p:extLst>
      <p:ext uri="{BB962C8B-B14F-4D97-AF65-F5344CB8AC3E}">
        <p14:creationId xmlns:p14="http://schemas.microsoft.com/office/powerpoint/2010/main" val="1859685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2" name="図 1"/>
          <p:cNvPicPr>
            <a:picLocks noChangeAspect="1"/>
          </p:cNvPicPr>
          <p:nvPr userDrawn="1"/>
        </p:nvPicPr>
        <p:blipFill>
          <a:blip r:embed="rId2"/>
          <a:stretch>
            <a:fillRect/>
          </a:stretch>
        </p:blipFill>
        <p:spPr>
          <a:xfrm>
            <a:off x="8505089" y="5715000"/>
            <a:ext cx="1176630" cy="1005927"/>
          </a:xfrm>
          <a:prstGeom prst="rect">
            <a:avLst/>
          </a:prstGeom>
        </p:spPr>
      </p:pic>
    </p:spTree>
    <p:extLst>
      <p:ext uri="{BB962C8B-B14F-4D97-AF65-F5344CB8AC3E}">
        <p14:creationId xmlns:p14="http://schemas.microsoft.com/office/powerpoint/2010/main" val="40832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lvl1pPr>
              <a:defRPr>
                <a:latin typeface="ＭＳ Ｐゴシック" panose="020B0600070205080204" pitchFamily="50" charset="-128"/>
              </a:defRPr>
            </a:lvl1pPr>
          </a:lstStyle>
          <a:p>
            <a:pPr>
              <a:defRPr/>
            </a:pPr>
            <a:fld id="{2D211098-1758-4C8B-B7BA-5C5FDF34CC8C}" type="datetime1">
              <a:rPr lang="ja-JP" altLang="en-US" smtClean="0">
                <a:solidFill>
                  <a:prstClr val="black">
                    <a:tint val="75000"/>
                  </a:prstClr>
                </a:solidFill>
              </a:rPr>
              <a:pPr>
                <a:defRPr/>
              </a:pPr>
              <a:t>2024/7/16</a:t>
            </a:fld>
            <a:endParaRPr lang="ja-JP" alt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ＭＳ Ｐゴシック" panose="020B0600070205080204" pitchFamily="50" charset="-128"/>
              </a:defRPr>
            </a:lvl1pPr>
          </a:lstStyle>
          <a:p>
            <a:pPr>
              <a:defRPr/>
            </a:pPr>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ＭＳ Ｐゴシック" panose="020B0600070205080204" pitchFamily="50" charset="-128"/>
              </a:defRPr>
            </a:lvl1pPr>
          </a:lstStyle>
          <a:p>
            <a:pPr>
              <a:defRPr/>
            </a:pPr>
            <a:fld id="{3CD7FEE9-580A-4EA0-A7DE-8D177AC2609D}" type="slidenum">
              <a:rPr lang="ja-JP" altLang="en-US" smtClean="0">
                <a:solidFill>
                  <a:prstClr val="black"/>
                </a:solidFill>
              </a:rPr>
              <a:pPr>
                <a:defRPr/>
              </a:pPr>
              <a:t>‹#›</a:t>
            </a:fld>
            <a:endParaRPr lang="ja-JP" altLang="en-US" dirty="0">
              <a:solidFill>
                <a:prstClr val="black"/>
              </a:solidFill>
            </a:endParaRPr>
          </a:p>
        </p:txBody>
      </p:sp>
    </p:spTree>
    <p:extLst>
      <p:ext uri="{BB962C8B-B14F-4D97-AF65-F5344CB8AC3E}">
        <p14:creationId xmlns:p14="http://schemas.microsoft.com/office/powerpoint/2010/main" val="1147404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7"/>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370235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ロゴ無し-白紙">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72960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04203"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3253618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800090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ロゴ有-白紙">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4" name="図 3"/>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2629133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1" y="5866857"/>
            <a:ext cx="3913874" cy="340093"/>
          </a:xfrm>
        </p:spPr>
        <p:txBody>
          <a:bodyPr wrap="square" lIns="0" tIns="0" rIns="0" bIns="0" anchor="b">
            <a:spAutoFit/>
          </a:bodyPr>
          <a:lstStyle>
            <a:lvl1pPr marL="0" indent="0">
              <a:spcAft>
                <a:spcPts val="400"/>
              </a:spcAft>
              <a:buNone/>
              <a:defRPr lang="ja-JP" altLang="en-US" sz="1700" spc="150" smtClean="0">
                <a:solidFill>
                  <a:schemeClr val="bg1"/>
                </a:solidFill>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a:t>マスター テキストの書式設定</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19" y="4878176"/>
            <a:ext cx="2228850" cy="365125"/>
          </a:xfrm>
        </p:spPr>
        <p:txBody>
          <a:bodyPr/>
          <a:lstStyle>
            <a:lvl1pPr algn="l">
              <a:defRPr/>
            </a:lvl1pPr>
          </a:lstStyle>
          <a:p>
            <a:endParaRPr lang="en-US" dirty="0"/>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3" y="6469296"/>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defRPr>
            </a:lvl1pPr>
          </a:lstStyle>
          <a:p>
            <a:r>
              <a:rPr kumimoji="1" lang="ja-JP" altLang="en-US"/>
              <a:t>マスター タイトルの書式設定</a:t>
            </a:r>
            <a:endParaRPr kumimoji="1" lang="ja-JP" altLang="en-US" dirty="0"/>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01925"/>
            <a:ext cx="9924453" cy="412805"/>
          </a:xfrm>
        </p:spPr>
        <p:txBody>
          <a:bodyPr wrap="square" lIns="288000">
            <a:spAutoFit/>
          </a:bodyPr>
          <a:lstStyle>
            <a:lvl1pPr marL="0" indent="0">
              <a:buNone/>
              <a:defRPr lang="ja-JP" altLang="en-US" sz="1700" spc="150" smtClean="0">
                <a:solidFill>
                  <a:schemeClr val="bg1"/>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a:t>マスター テキストの書式設定</a:t>
            </a:r>
          </a:p>
        </p:txBody>
      </p:sp>
      <p:grpSp>
        <p:nvGrpSpPr>
          <p:cNvPr id="99" name="グループ化 98"/>
          <p:cNvGrpSpPr/>
          <p:nvPr userDrawn="1"/>
        </p:nvGrpSpPr>
        <p:grpSpPr>
          <a:xfrm>
            <a:off x="5638800" y="6379733"/>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2" name="図 1"/>
          <p:cNvPicPr>
            <a:picLocks noChangeAspect="1"/>
          </p:cNvPicPr>
          <p:nvPr userDrawn="1"/>
        </p:nvPicPr>
        <p:blipFill>
          <a:blip r:embed="rId2"/>
          <a:stretch>
            <a:fillRect/>
          </a:stretch>
        </p:blipFill>
        <p:spPr>
          <a:xfrm>
            <a:off x="5477173" y="317901"/>
            <a:ext cx="4017612" cy="585267"/>
          </a:xfrm>
          <a:prstGeom prst="rect">
            <a:avLst/>
          </a:prstGeom>
        </p:spPr>
      </p:pic>
    </p:spTree>
    <p:extLst>
      <p:ext uri="{BB962C8B-B14F-4D97-AF65-F5344CB8AC3E}">
        <p14:creationId xmlns:p14="http://schemas.microsoft.com/office/powerpoint/2010/main" val="1334731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371426" y="3027"/>
            <a:ext cx="7543800"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362200" y="4042659"/>
            <a:ext cx="7534810" cy="412421"/>
          </a:xfrm>
        </p:spPr>
        <p:txBody>
          <a:bodyPr wrap="square" lIns="288000">
            <a:spAutoFit/>
          </a:bodyPr>
          <a:lstStyle>
            <a:lvl1pPr marL="0" indent="0">
              <a:spcAft>
                <a:spcPts val="400"/>
              </a:spcAft>
              <a:buNone/>
              <a:defRPr lang="ja-JP" altLang="en-US" sz="1600" spc="150" smtClean="0">
                <a:solidFill>
                  <a:schemeClr val="tx1"/>
                </a:solidFill>
              </a:defRPr>
            </a:lvl1pPr>
            <a:lvl2pPr marL="228600" indent="0">
              <a:spcAft>
                <a:spcPts val="400"/>
              </a:spcAft>
              <a:buNone/>
              <a:defRPr lang="ja-JP" altLang="en-US" sz="1600" smtClean="0">
                <a:solidFill>
                  <a:schemeClr val="tx1"/>
                </a:solidFill>
                <a:latin typeface="+mn-lt"/>
                <a:ea typeface="+mn-ea"/>
              </a:defRPr>
            </a:lvl2pPr>
            <a:lvl3pPr marL="685800" indent="0">
              <a:spcAft>
                <a:spcPts val="400"/>
              </a:spcAft>
              <a:buNone/>
              <a:defRPr lang="ja-JP" altLang="en-US" sz="1600" smtClean="0">
                <a:solidFill>
                  <a:schemeClr val="tx1"/>
                </a:solidFill>
                <a:latin typeface="+mn-lt"/>
                <a:ea typeface="+mn-ea"/>
              </a:defRPr>
            </a:lvl3pPr>
            <a:lvl4pPr marL="1143000" indent="0">
              <a:spcAft>
                <a:spcPts val="400"/>
              </a:spcAft>
              <a:buNone/>
              <a:defRPr lang="ja-JP" altLang="en-US" sz="1600" smtClean="0">
                <a:solidFill>
                  <a:schemeClr val="tx1"/>
                </a:solidFill>
                <a:latin typeface="+mn-lt"/>
                <a:ea typeface="+mn-ea"/>
              </a:defRPr>
            </a:lvl4pPr>
            <a:lvl5pPr marL="1600200" indent="0">
              <a:spcAft>
                <a:spcPts val="400"/>
              </a:spcAft>
              <a:buNone/>
              <a:defRPr lang="ja-JP" altLang="en-US" sz="1600">
                <a:solidFill>
                  <a:schemeClr val="tx1"/>
                </a:solidFill>
                <a:latin typeface="+mn-lt"/>
                <a:ea typeface="+mn-ea"/>
              </a:defRPr>
            </a:lvl5pPr>
          </a:lstStyle>
          <a:p>
            <a:pPr marL="0" lvl="0" defTabSz="457200"/>
            <a:r>
              <a:rPr kumimoji="1" lang="ja-JP" altLang="en-US"/>
              <a:t>マスター テキストの書式設定</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450710" y="6379365"/>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362200" y="1447800"/>
            <a:ext cx="7534810" cy="2304191"/>
          </a:xfrm>
        </p:spPr>
        <p:txBody>
          <a:bodyPr lIns="288000" tIns="180000" rIns="360000" bIns="72000" anchor="b"/>
          <a:lstStyle>
            <a:lvl1pPr>
              <a:defRPr sz="2400">
                <a:solidFill>
                  <a:schemeClr val="tx1"/>
                </a:solidFill>
              </a:defRPr>
            </a:lvl1pPr>
          </a:lstStyle>
          <a:p>
            <a:r>
              <a:rPr kumimoji="1" lang="ja-JP" altLang="en-US"/>
              <a:t>マスター タイトルの書式設定</a:t>
            </a:r>
            <a:endParaRPr kumimoji="1" lang="ja-JP" altLang="en-US" dirty="0"/>
          </a:p>
        </p:txBody>
      </p:sp>
      <p:grpSp>
        <p:nvGrpSpPr>
          <p:cNvPr id="89" name="グループ化 88"/>
          <p:cNvGrpSpPr/>
          <p:nvPr userDrawn="1"/>
        </p:nvGrpSpPr>
        <p:grpSpPr>
          <a:xfrm rot="16200000">
            <a:off x="-1117606" y="1574806"/>
            <a:ext cx="2819400" cy="126987"/>
            <a:chOff x="900632" y="1414463"/>
            <a:chExt cx="7938089" cy="357535"/>
          </a:xfrm>
          <a:solidFill>
            <a:schemeClr val="bg1">
              <a:alpha val="17000"/>
            </a:schemeClr>
          </a:solidFill>
        </p:grpSpPr>
        <p:sp>
          <p:nvSpPr>
            <p:cNvPr id="90"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3" name="図 2"/>
          <p:cNvPicPr>
            <a:picLocks noChangeAspect="1"/>
          </p:cNvPicPr>
          <p:nvPr userDrawn="1"/>
        </p:nvPicPr>
        <p:blipFill>
          <a:blip r:embed="rId2"/>
          <a:stretch>
            <a:fillRect/>
          </a:stretch>
        </p:blipFill>
        <p:spPr>
          <a:xfrm>
            <a:off x="8505089" y="5715000"/>
            <a:ext cx="1176630" cy="1005927"/>
          </a:xfrm>
          <a:prstGeom prst="rect">
            <a:avLst/>
          </a:prstGeom>
        </p:spPr>
      </p:pic>
      <p:pic>
        <p:nvPicPr>
          <p:cNvPr id="4" name="図 3"/>
          <p:cNvPicPr>
            <a:picLocks noChangeAspect="1"/>
          </p:cNvPicPr>
          <p:nvPr userDrawn="1"/>
        </p:nvPicPr>
        <p:blipFill>
          <a:blip r:embed="rId3"/>
          <a:stretch>
            <a:fillRect/>
          </a:stretch>
        </p:blipFill>
        <p:spPr>
          <a:xfrm>
            <a:off x="5715000" y="6469296"/>
            <a:ext cx="3810330" cy="176799"/>
          </a:xfrm>
          <a:prstGeom prst="rect">
            <a:avLst/>
          </a:prstGeom>
        </p:spPr>
      </p:pic>
    </p:spTree>
    <p:extLst>
      <p:ext uri="{BB962C8B-B14F-4D97-AF65-F5344CB8AC3E}">
        <p14:creationId xmlns:p14="http://schemas.microsoft.com/office/powerpoint/2010/main" val="2588272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endParaRPr kumimoji="1" lang="ja-JP" altLang="en-US" dirty="0"/>
          </a:p>
        </p:txBody>
      </p:sp>
      <p:grpSp>
        <p:nvGrpSpPr>
          <p:cNvPr id="153" name="グループ化 152"/>
          <p:cNvGrpSpPr/>
          <p:nvPr userDrawn="1"/>
        </p:nvGrpSpPr>
        <p:grpSpPr>
          <a:xfrm rot="16200000">
            <a:off x="-1117606" y="1574806"/>
            <a:ext cx="2819400" cy="126987"/>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pic>
        <p:nvPicPr>
          <p:cNvPr id="2" name="図 1"/>
          <p:cNvPicPr>
            <a:picLocks noChangeAspect="1"/>
          </p:cNvPicPr>
          <p:nvPr userDrawn="1"/>
        </p:nvPicPr>
        <p:blipFill>
          <a:blip r:embed="rId2"/>
          <a:stretch>
            <a:fillRect/>
          </a:stretch>
        </p:blipFill>
        <p:spPr>
          <a:xfrm>
            <a:off x="8505089" y="5715000"/>
            <a:ext cx="1176630" cy="1005927"/>
          </a:xfrm>
          <a:prstGeom prst="rect">
            <a:avLst/>
          </a:prstGeom>
        </p:spPr>
      </p:pic>
    </p:spTree>
    <p:extLst>
      <p:ext uri="{BB962C8B-B14F-4D97-AF65-F5344CB8AC3E}">
        <p14:creationId xmlns:p14="http://schemas.microsoft.com/office/powerpoint/2010/main" val="167949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906000"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p>
            <a:pPr marL="0" lvl="0" defTabSz="457200"/>
            <a:r>
              <a:rPr lang="ja-JP" altLang="en-US"/>
              <a:t>マスター タイトルの書式設定</a:t>
            </a:r>
            <a:endParaRPr lang="en-US" dirty="0"/>
          </a:p>
        </p:txBody>
      </p:sp>
      <p:sp>
        <p:nvSpPr>
          <p:cNvPr id="3" name="Text Placeholder 2"/>
          <p:cNvSpPr>
            <a:spLocks noGrp="1"/>
          </p:cNvSpPr>
          <p:nvPr>
            <p:ph type="body" idx="1"/>
          </p:nvPr>
        </p:nvSpPr>
        <p:spPr>
          <a:xfrm>
            <a:off x="360000" y="1879525"/>
            <a:ext cx="9185828" cy="4652184"/>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7306040" y="427034"/>
            <a:ext cx="2228850" cy="365125"/>
          </a:xfrm>
          <a:prstGeom prst="rect">
            <a:avLst/>
          </a:prstGeom>
        </p:spPr>
        <p:txBody>
          <a:bodyPr vert="horz" lIns="0" tIns="0" rIns="0" bIns="0" rtlCol="0" anchor="ctr"/>
          <a:lstStyle>
            <a:lvl1pPr algn="r">
              <a:defRPr sz="1200">
                <a:solidFill>
                  <a:schemeClr val="bg1"/>
                </a:solidFill>
              </a:defRPr>
            </a:lvl1pPr>
          </a:lstStyle>
          <a:p>
            <a:endParaRPr lang="en-US" dirty="0"/>
          </a:p>
        </p:txBody>
      </p:sp>
      <p:sp>
        <p:nvSpPr>
          <p:cNvPr id="5" name="Footer Placeholder 4"/>
          <p:cNvSpPr>
            <a:spLocks noGrp="1"/>
          </p:cNvSpPr>
          <p:nvPr>
            <p:ph type="ftr" sz="quarter" idx="3"/>
          </p:nvPr>
        </p:nvSpPr>
        <p:spPr>
          <a:xfrm>
            <a:off x="5146228" y="6551316"/>
            <a:ext cx="3757975" cy="263263"/>
          </a:xfrm>
          <a:prstGeom prst="rect">
            <a:avLst/>
          </a:prstGeom>
        </p:spPr>
        <p:txBody>
          <a:bodyPr vert="horz" lIns="0" tIns="0" rIns="0" bIns="0" rtlCol="0" anchor="t"/>
          <a:lstStyle>
            <a:lvl1pPr algn="l">
              <a:defRPr sz="900">
                <a:solidFill>
                  <a:schemeClr val="bg2">
                    <a:lumMod val="50000"/>
                  </a:schemeClr>
                </a:solidFill>
              </a:defRPr>
            </a:lvl1pPr>
          </a:lstStyle>
          <a:p>
            <a:endParaRPr lang="en-US" dirty="0"/>
          </a:p>
        </p:txBody>
      </p:sp>
      <p:sp>
        <p:nvSpPr>
          <p:cNvPr id="6" name="Slide Number Placeholder 5"/>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74537902"/>
      </p:ext>
    </p:extLst>
  </p:cSld>
  <p:clrMap bg1="lt1" tx1="dk1" bg2="lt2" tx2="dk2" accent1="accent1" accent2="accent2" accent3="accent3" accent4="accent4" accent5="accent5" accent6="accent6" hlink="hlink" folHlink="folHlink"/>
  <p:sldLayoutIdLst>
    <p:sldLayoutId id="2147483694" r:id="rId1"/>
    <p:sldLayoutId id="2147483698" r:id="rId2"/>
    <p:sldLayoutId id="2147483699" r:id="rId3"/>
    <p:sldLayoutId id="2147483710" r:id="rId4"/>
    <p:sldLayoutId id="2147483711" r:id="rId5"/>
    <p:sldLayoutId id="2147483712" r:id="rId6"/>
    <p:sldLayoutId id="2147483705" r:id="rId7"/>
    <p:sldLayoutId id="2147483709" r:id="rId8"/>
    <p:sldLayoutId id="2147483706" r:id="rId9"/>
    <p:sldLayoutId id="2147483707" r:id="rId10"/>
    <p:sldLayoutId id="2147483708" r:id="rId11"/>
    <p:sldLayoutId id="2147483714" r:id="rId12"/>
  </p:sldLayoutIdLst>
  <p:hf hdr="0" ftr="0" dt="0"/>
  <p:txStyles>
    <p:titleStyle>
      <a:lvl1pPr algn="l" defTabSz="914400" rtl="0" eaLnBrk="1" latinLnBrk="0" hangingPunct="1">
        <a:lnSpc>
          <a:spcPct val="90000"/>
        </a:lnSpc>
        <a:spcBef>
          <a:spcPct val="0"/>
        </a:spcBef>
        <a:buNone/>
        <a:defRPr kumimoji="1" lang="en-US" altLang="en-US" sz="1814" b="1" i="0" kern="1200" spc="272" dirty="0">
          <a:solidFill>
            <a:schemeClr val="bg1"/>
          </a:solidFill>
          <a:latin typeface="Meiryo" panose="020B0604030504040204" pitchFamily="34" charset="-128"/>
          <a:ea typeface="Meiryo" panose="020B0604030504040204" pitchFamily="34" charset="-128"/>
          <a:cs typeface="+mn-cs"/>
        </a:defRPr>
      </a:lvl1pPr>
    </p:titleStyle>
    <p:body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kouseikyoku.mhlw.go.jp/kyushu/"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mhlw.go.jp/"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7FEE9-580A-4EA0-A7DE-8D177AC2609D}" type="slidenum">
              <a:rPr kumimoji="1" lang="ja-JP" altLang="en-US" sz="1600" i="0" u="none" strike="noStrike" kern="1200" cap="none" spc="0" normalizeH="0" baseline="0" noProof="0" smtClean="0">
                <a:ln>
                  <a:noFill/>
                </a:ln>
                <a:solidFill>
                  <a:prstClr val="black"/>
                </a:solidFill>
                <a:effectLst/>
                <a:uLnTx/>
                <a:uFillTx/>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600" i="0" u="none" strike="noStrike" kern="1200" cap="none" spc="0" normalizeH="0" baseline="0" noProof="0" dirty="0">
              <a:ln>
                <a:noFill/>
              </a:ln>
              <a:solidFill>
                <a:prstClr val="black"/>
              </a:solidFill>
              <a:effectLst/>
              <a:uLnTx/>
              <a:uFillTx/>
              <a:ea typeface="ＭＳ Ｐゴシック" panose="020B0600070205080204" pitchFamily="50" charset="-128"/>
              <a:cs typeface="+mn-cs"/>
            </a:endParaRPr>
          </a:p>
        </p:txBody>
      </p:sp>
      <p:sp>
        <p:nvSpPr>
          <p:cNvPr id="8" name="テキスト ボックス 7">
            <a:extLst>
              <a:ext uri="{FF2B5EF4-FFF2-40B4-BE49-F238E27FC236}">
                <a16:creationId xmlns:a16="http://schemas.microsoft.com/office/drawing/2014/main" id="{8579E204-9990-134E-90E7-2FAB0E670070}"/>
              </a:ext>
            </a:extLst>
          </p:cNvPr>
          <p:cNvSpPr txBox="1"/>
          <p:nvPr/>
        </p:nvSpPr>
        <p:spPr>
          <a:xfrm>
            <a:off x="596514" y="2034772"/>
            <a:ext cx="8712968" cy="1394228"/>
          </a:xfrm>
          <a:prstGeom prst="rect">
            <a:avLst/>
          </a:prstGeom>
          <a:noFill/>
        </p:spPr>
        <p:txBody>
          <a:bodyPr wrap="square" rtlCol="0">
            <a:spAutoFit/>
          </a:bodyPr>
          <a:lstStyle/>
          <a:p>
            <a:pPr algn="ctr">
              <a:lnSpc>
                <a:spcPct val="120000"/>
              </a:lnSpc>
              <a:spcAft>
                <a:spcPts val="600"/>
              </a:spcAft>
              <a:buClr>
                <a:schemeClr val="tx2"/>
              </a:buClr>
            </a:pPr>
            <a:r>
              <a:rPr lang="ja-JP" altLang="en-US" sz="3600" dirty="0"/>
              <a:t>令和６年度診療報酬改定に伴う</a:t>
            </a:r>
            <a:br>
              <a:rPr lang="ja-JP" altLang="en-US" sz="3600" dirty="0"/>
            </a:br>
            <a:r>
              <a:rPr lang="ja-JP" altLang="en-US" sz="3600" dirty="0"/>
              <a:t>施設基準の届出等について（医科）</a:t>
            </a:r>
            <a:endParaRPr kumimoji="1" lang="ja-JP" altLang="en-US" sz="2800" dirty="0"/>
          </a:p>
        </p:txBody>
      </p:sp>
      <p:sp>
        <p:nvSpPr>
          <p:cNvPr id="2" name="テキスト ボックス 1">
            <a:extLst>
              <a:ext uri="{FF2B5EF4-FFF2-40B4-BE49-F238E27FC236}">
                <a16:creationId xmlns:a16="http://schemas.microsoft.com/office/drawing/2014/main" id="{3CFCF46B-918B-956C-E797-E45AA8B60DBE}"/>
              </a:ext>
            </a:extLst>
          </p:cNvPr>
          <p:cNvSpPr txBox="1"/>
          <p:nvPr/>
        </p:nvSpPr>
        <p:spPr>
          <a:xfrm>
            <a:off x="3736704" y="4533944"/>
            <a:ext cx="2432586" cy="623248"/>
          </a:xfrm>
          <a:prstGeom prst="rect">
            <a:avLst/>
          </a:prstGeom>
          <a:noFill/>
        </p:spPr>
        <p:txBody>
          <a:bodyPr wrap="square" rtlCol="0">
            <a:spAutoFit/>
          </a:bodyPr>
          <a:lstStyle/>
          <a:p>
            <a:pPr algn="ctr">
              <a:lnSpc>
                <a:spcPct val="120000"/>
              </a:lnSpc>
              <a:spcAft>
                <a:spcPts val="600"/>
              </a:spcAft>
              <a:buClr>
                <a:schemeClr val="tx2"/>
              </a:buClr>
            </a:pPr>
            <a:r>
              <a:rPr lang="ja-JP" altLang="en-US" sz="3000" dirty="0"/>
              <a:t>九州厚生局</a:t>
            </a:r>
            <a:endParaRPr kumimoji="1" lang="ja-JP" altLang="en-US" sz="3000" dirty="0"/>
          </a:p>
        </p:txBody>
      </p:sp>
      <p:sp>
        <p:nvSpPr>
          <p:cNvPr id="3" name="テキスト ボックス 2">
            <a:extLst>
              <a:ext uri="{FF2B5EF4-FFF2-40B4-BE49-F238E27FC236}">
                <a16:creationId xmlns:a16="http://schemas.microsoft.com/office/drawing/2014/main" id="{BA1C5649-22CC-F73B-F61D-53FA5D91F2BE}"/>
              </a:ext>
            </a:extLst>
          </p:cNvPr>
          <p:cNvSpPr txBox="1"/>
          <p:nvPr/>
        </p:nvSpPr>
        <p:spPr>
          <a:xfrm>
            <a:off x="7257256" y="293450"/>
            <a:ext cx="2432586" cy="375487"/>
          </a:xfrm>
          <a:prstGeom prst="rect">
            <a:avLst/>
          </a:prstGeom>
          <a:noFill/>
        </p:spPr>
        <p:txBody>
          <a:bodyPr wrap="square" rtlCol="0">
            <a:spAutoFit/>
          </a:bodyPr>
          <a:lstStyle/>
          <a:p>
            <a:pPr algn="ctr">
              <a:lnSpc>
                <a:spcPct val="120000"/>
              </a:lnSpc>
              <a:spcAft>
                <a:spcPts val="600"/>
              </a:spcAft>
              <a:buClr>
                <a:schemeClr val="tx2"/>
              </a:buClr>
            </a:pPr>
            <a:r>
              <a:rPr kumimoji="1" lang="ja-JP" altLang="en-US" sz="1600" dirty="0"/>
              <a:t>令和６年６月</a:t>
            </a:r>
            <a:r>
              <a:rPr kumimoji="1" lang="en-US" altLang="ja-JP" sz="1600" dirty="0">
                <a:latin typeface="+mn-ea"/>
              </a:rPr>
              <a:t>24</a:t>
            </a:r>
            <a:r>
              <a:rPr kumimoji="1" lang="ja-JP" altLang="en-US" sz="1600" dirty="0"/>
              <a:t>日版</a:t>
            </a:r>
          </a:p>
        </p:txBody>
      </p:sp>
    </p:spTree>
    <p:extLst>
      <p:ext uri="{BB962C8B-B14F-4D97-AF65-F5344CB8AC3E}">
        <p14:creationId xmlns:p14="http://schemas.microsoft.com/office/powerpoint/2010/main" val="3392248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7C9A60-A5D5-6940-BD43-AAF93008732A}"/>
              </a:ext>
            </a:extLst>
          </p:cNvPr>
          <p:cNvSpPr>
            <a:spLocks noGrp="1"/>
          </p:cNvSpPr>
          <p:nvPr>
            <p:ph type="title"/>
          </p:nvPr>
        </p:nvSpPr>
        <p:spPr/>
        <p:txBody>
          <a:bodyPr/>
          <a:lstStyle/>
          <a:p>
            <a:r>
              <a:rPr lang="ja-JP" altLang="en-US" dirty="0"/>
              <a:t>施設基準の届出様式</a:t>
            </a:r>
          </a:p>
        </p:txBody>
      </p:sp>
      <p:sp>
        <p:nvSpPr>
          <p:cNvPr id="3" name="テキスト プレースホルダー 2">
            <a:extLst>
              <a:ext uri="{FF2B5EF4-FFF2-40B4-BE49-F238E27FC236}">
                <a16:creationId xmlns:a16="http://schemas.microsoft.com/office/drawing/2014/main" id="{0AFD4854-3BB6-394F-9F59-525F01D74181}"/>
              </a:ext>
            </a:extLst>
          </p:cNvPr>
          <p:cNvSpPr>
            <a:spLocks noGrp="1"/>
          </p:cNvSpPr>
          <p:nvPr>
            <p:ph type="body" sz="quarter" idx="13"/>
          </p:nvPr>
        </p:nvSpPr>
        <p:spPr>
          <a:xfrm>
            <a:off x="0" y="828000"/>
            <a:ext cx="9907200" cy="550884"/>
          </a:xfrm>
          <a:solidFill>
            <a:schemeClr val="bg2"/>
          </a:solidFill>
        </p:spPr>
        <p:txBody>
          <a:bodyPr/>
          <a:lstStyle/>
          <a:p>
            <a:pPr marL="285750" indent="-285750">
              <a:buFont typeface="Wingdings" panose="05000000000000000000" pitchFamily="2" charset="2"/>
              <a:buChar char="Ø"/>
            </a:pPr>
            <a:r>
              <a:rPr lang="ja-JP" altLang="en-US" sz="1400" dirty="0"/>
              <a:t> 届出様式は九州厚生局公式ホームページからダウンロードしてください。</a:t>
            </a:r>
          </a:p>
        </p:txBody>
      </p:sp>
      <p:sp>
        <p:nvSpPr>
          <p:cNvPr id="5" name="スライド番号プレースホルダー 4"/>
          <p:cNvSpPr>
            <a:spLocks noGrp="1"/>
          </p:cNvSpPr>
          <p:nvPr>
            <p:ph type="sldNum" sz="quarter" idx="4"/>
          </p:nvPr>
        </p:nvSpPr>
        <p:spPr/>
        <p:txBody>
          <a:bodyPr/>
          <a:lstStyle/>
          <a:p>
            <a:fld id="{48F63A3B-78C7-47BE-AE5E-E10140E04643}" type="slidenum">
              <a:rPr lang="en-US" smtClean="0"/>
              <a:pPr/>
              <a:t>10</a:t>
            </a:fld>
            <a:endParaRPr lang="en-US" dirty="0"/>
          </a:p>
        </p:txBody>
      </p:sp>
      <p:sp>
        <p:nvSpPr>
          <p:cNvPr id="11" name="正方形/長方形 10"/>
          <p:cNvSpPr/>
          <p:nvPr/>
        </p:nvSpPr>
        <p:spPr>
          <a:xfrm>
            <a:off x="363649" y="1484784"/>
            <a:ext cx="3312000" cy="324000"/>
          </a:xfrm>
          <a:prstGeom prst="rect">
            <a:avLst/>
          </a:prstGeom>
          <a:solidFill>
            <a:schemeClr val="tx2"/>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91055">
              <a:lnSpc>
                <a:spcPct val="130000"/>
              </a:lnSpc>
              <a:spcAft>
                <a:spcPts val="796"/>
              </a:spcAft>
            </a:pPr>
            <a:r>
              <a:rPr lang="ja-JP" altLang="en-US" sz="1077" b="1" spc="239" dirty="0">
                <a:solidFill>
                  <a:schemeClr val="bg1"/>
                </a:solidFill>
                <a:latin typeface="+mn-ea"/>
                <a:cs typeface="Noto Sans CJK JP DemiLight" charset="-128"/>
              </a:rPr>
              <a:t>○届出様式等のダウンロード先のご案内</a:t>
            </a:r>
          </a:p>
        </p:txBody>
      </p:sp>
      <p:grpSp>
        <p:nvGrpSpPr>
          <p:cNvPr id="22" name="グループ化 21">
            <a:extLst>
              <a:ext uri="{FF2B5EF4-FFF2-40B4-BE49-F238E27FC236}">
                <a16:creationId xmlns:a16="http://schemas.microsoft.com/office/drawing/2014/main" id="{2BFEA538-D91D-6B61-6AA2-DE310ED6E0EB}"/>
              </a:ext>
            </a:extLst>
          </p:cNvPr>
          <p:cNvGrpSpPr/>
          <p:nvPr/>
        </p:nvGrpSpPr>
        <p:grpSpPr>
          <a:xfrm>
            <a:off x="370439" y="1943598"/>
            <a:ext cx="8421227" cy="4725762"/>
            <a:chOff x="370439" y="2434287"/>
            <a:chExt cx="8421227" cy="4725762"/>
          </a:xfrm>
        </p:grpSpPr>
        <p:grpSp>
          <p:nvGrpSpPr>
            <p:cNvPr id="19" name="グループ化 18">
              <a:extLst>
                <a:ext uri="{FF2B5EF4-FFF2-40B4-BE49-F238E27FC236}">
                  <a16:creationId xmlns:a16="http://schemas.microsoft.com/office/drawing/2014/main" id="{0CA08CC5-FED3-3CB2-CF79-E2D59D9D2C60}"/>
                </a:ext>
              </a:extLst>
            </p:cNvPr>
            <p:cNvGrpSpPr/>
            <p:nvPr/>
          </p:nvGrpSpPr>
          <p:grpSpPr>
            <a:xfrm>
              <a:off x="370439" y="2434287"/>
              <a:ext cx="8421227" cy="4725762"/>
              <a:chOff x="527121" y="2907517"/>
              <a:chExt cx="8421227" cy="4725762"/>
            </a:xfrm>
          </p:grpSpPr>
          <p:sp>
            <p:nvSpPr>
              <p:cNvPr id="6" name="テキスト ボックス 5">
                <a:extLst>
                  <a:ext uri="{FF2B5EF4-FFF2-40B4-BE49-F238E27FC236}">
                    <a16:creationId xmlns:a16="http://schemas.microsoft.com/office/drawing/2014/main" id="{E0A0433F-7A04-0AFE-B5D3-01053BCC90E2}"/>
                  </a:ext>
                </a:extLst>
              </p:cNvPr>
              <p:cNvSpPr txBox="1"/>
              <p:nvPr/>
            </p:nvSpPr>
            <p:spPr>
              <a:xfrm>
                <a:off x="527121" y="2907517"/>
                <a:ext cx="8421227" cy="776495"/>
              </a:xfrm>
              <a:prstGeom prst="rect">
                <a:avLst/>
              </a:prstGeom>
              <a:noFill/>
            </p:spPr>
            <p:txBody>
              <a:bodyPr wrap="square" rtlCol="0">
                <a:spAutoFit/>
              </a:bodyPr>
              <a:lstStyle/>
              <a:p>
                <a:pPr>
                  <a:lnSpc>
                    <a:spcPts val="2500"/>
                  </a:lnSpc>
                  <a:spcAft>
                    <a:spcPts val="600"/>
                  </a:spcAft>
                  <a:buClr>
                    <a:schemeClr val="tx2"/>
                  </a:buClr>
                </a:pPr>
                <a:r>
                  <a:rPr lang="ja-JP" altLang="en-US" sz="1200" dirty="0"/>
                  <a:t>　 　 九州厚生局公式ホームページの「令和６年度診療報酬改定について」へアクセスしてください。（</a:t>
                </a:r>
                <a:r>
                  <a:rPr lang="en-US" altLang="ja-JP" sz="1200" dirty="0"/>
                  <a:t>P5</a:t>
                </a:r>
                <a:r>
                  <a:rPr lang="ja-JP" altLang="en-US" sz="1200" dirty="0"/>
                  <a:t>参照）</a:t>
                </a:r>
                <a:endParaRPr lang="en-US" altLang="ja-JP" sz="1200" dirty="0"/>
              </a:p>
              <a:p>
                <a:pPr>
                  <a:lnSpc>
                    <a:spcPts val="2500"/>
                  </a:lnSpc>
                  <a:spcAft>
                    <a:spcPts val="600"/>
                  </a:spcAft>
                  <a:buClr>
                    <a:schemeClr val="tx2"/>
                  </a:buClr>
                </a:pPr>
                <a:r>
                  <a:rPr lang="ja-JP" altLang="en-US" sz="1200" dirty="0"/>
                  <a:t>　　 「基本診療料の届出一覧」又は「特掲診療料の届出一覧」から必要な届出様式をダウンロードしてください。　</a:t>
                </a:r>
                <a:endParaRPr kumimoji="1" lang="ja-JP" altLang="en-US" sz="1200" dirty="0"/>
              </a:p>
            </p:txBody>
          </p:sp>
          <p:grpSp>
            <p:nvGrpSpPr>
              <p:cNvPr id="9" name="グループ化 8">
                <a:extLst>
                  <a:ext uri="{FF2B5EF4-FFF2-40B4-BE49-F238E27FC236}">
                    <a16:creationId xmlns:a16="http://schemas.microsoft.com/office/drawing/2014/main" id="{C354171E-3A93-4317-7819-FAC99522425D}"/>
                  </a:ext>
                </a:extLst>
              </p:cNvPr>
              <p:cNvGrpSpPr/>
              <p:nvPr/>
            </p:nvGrpSpPr>
            <p:grpSpPr>
              <a:xfrm>
                <a:off x="1149242" y="5617055"/>
                <a:ext cx="7194570" cy="2016224"/>
                <a:chOff x="1149242" y="5704070"/>
                <a:chExt cx="7194570" cy="2016224"/>
              </a:xfrm>
            </p:grpSpPr>
            <p:pic>
              <p:nvPicPr>
                <p:cNvPr id="10" name="図 9">
                  <a:extLst>
                    <a:ext uri="{FF2B5EF4-FFF2-40B4-BE49-F238E27FC236}">
                      <a16:creationId xmlns:a16="http://schemas.microsoft.com/office/drawing/2014/main" id="{C51B728F-3AC1-5B10-A105-165733661663}"/>
                    </a:ext>
                  </a:extLst>
                </p:cNvPr>
                <p:cNvPicPr>
                  <a:picLocks noChangeAspect="1"/>
                </p:cNvPicPr>
                <p:nvPr/>
              </p:nvPicPr>
              <p:blipFill rotWithShape="1">
                <a:blip r:embed="rId2"/>
                <a:srcRect t="23904"/>
                <a:stretch/>
              </p:blipFill>
              <p:spPr>
                <a:xfrm>
                  <a:off x="1149242" y="5704070"/>
                  <a:ext cx="7194570" cy="2016224"/>
                </a:xfrm>
                <a:prstGeom prst="rect">
                  <a:avLst/>
                </a:prstGeom>
              </p:spPr>
            </p:pic>
            <p:pic>
              <p:nvPicPr>
                <p:cNvPr id="12" name="図 11">
                  <a:extLst>
                    <a:ext uri="{FF2B5EF4-FFF2-40B4-BE49-F238E27FC236}">
                      <a16:creationId xmlns:a16="http://schemas.microsoft.com/office/drawing/2014/main" id="{D543D8B2-D06F-4A25-7815-A7A2BEB79222}"/>
                    </a:ext>
                  </a:extLst>
                </p:cNvPr>
                <p:cNvPicPr>
                  <a:picLocks noChangeAspect="1"/>
                </p:cNvPicPr>
                <p:nvPr/>
              </p:nvPicPr>
              <p:blipFill rotWithShape="1">
                <a:blip r:embed="rId3"/>
                <a:srcRect r="45829" b="51044"/>
                <a:stretch/>
              </p:blipFill>
              <p:spPr>
                <a:xfrm>
                  <a:off x="1523513" y="6834045"/>
                  <a:ext cx="1285069" cy="400132"/>
                </a:xfrm>
                <a:prstGeom prst="rect">
                  <a:avLst/>
                </a:prstGeom>
              </p:spPr>
            </p:pic>
            <p:sp>
              <p:nvSpPr>
                <p:cNvPr id="13" name="角丸四角形 16">
                  <a:extLst>
                    <a:ext uri="{FF2B5EF4-FFF2-40B4-BE49-F238E27FC236}">
                      <a16:creationId xmlns:a16="http://schemas.microsoft.com/office/drawing/2014/main" id="{AFBF647D-4FFA-D275-5853-C41A025DCB39}"/>
                    </a:ext>
                  </a:extLst>
                </p:cNvPr>
                <p:cNvSpPr/>
                <p:nvPr/>
              </p:nvSpPr>
              <p:spPr>
                <a:xfrm>
                  <a:off x="1503801" y="6818485"/>
                  <a:ext cx="1345059" cy="415692"/>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2E22C1D3-7BF9-A59E-CBD2-097F825900A0}"/>
                    </a:ext>
                  </a:extLst>
                </p:cNvPr>
                <p:cNvSpPr/>
                <p:nvPr/>
              </p:nvSpPr>
              <p:spPr>
                <a:xfrm>
                  <a:off x="2868572" y="6831400"/>
                  <a:ext cx="1008112" cy="389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grpSp>
        </p:grpSp>
        <p:sp>
          <p:nvSpPr>
            <p:cNvPr id="20" name="角丸四角形 17">
              <a:extLst>
                <a:ext uri="{FF2B5EF4-FFF2-40B4-BE49-F238E27FC236}">
                  <a16:creationId xmlns:a16="http://schemas.microsoft.com/office/drawing/2014/main" id="{A606D597-393B-0B6F-BAA3-06AAE452371C}"/>
                </a:ext>
              </a:extLst>
            </p:cNvPr>
            <p:cNvSpPr/>
            <p:nvPr/>
          </p:nvSpPr>
          <p:spPr>
            <a:xfrm>
              <a:off x="503981" y="2559322"/>
              <a:ext cx="231458" cy="225082"/>
            </a:xfrm>
            <a:prstGeom prst="roundRect">
              <a:avLst>
                <a:gd name="adj" fmla="val 17286"/>
              </a:avLst>
            </a:prstGeom>
            <a:solidFill>
              <a:schemeClr val="tx2"/>
            </a:solidFill>
          </p:spPr>
          <p:txBody>
            <a:bodyPr lIns="0" tIns="0" rIns="0" bIns="0" anchor="ctr"/>
            <a:lstStyle/>
            <a:p>
              <a:pPr algn="ctr" defTabSz="591055">
                <a:lnSpc>
                  <a:spcPct val="130000"/>
                </a:lnSpc>
                <a:spcAft>
                  <a:spcPts val="796"/>
                </a:spcAft>
              </a:pPr>
              <a:r>
                <a:rPr lang="ja-JP" altLang="en-US" sz="900" b="1" spc="239" dirty="0">
                  <a:solidFill>
                    <a:schemeClr val="bg1"/>
                  </a:solidFill>
                  <a:latin typeface="Arial" panose="020B0604020202020204" pitchFamily="34" charset="0"/>
                  <a:ea typeface="メイリオ" panose="020B0604030504040204" pitchFamily="50" charset="-128"/>
                  <a:cs typeface="Arial" panose="020B0604020202020204" pitchFamily="34" charset="0"/>
                </a:rPr>
                <a:t>１</a:t>
              </a:r>
            </a:p>
          </p:txBody>
        </p:sp>
        <p:sp>
          <p:nvSpPr>
            <p:cNvPr id="21" name="角丸四角形 17">
              <a:extLst>
                <a:ext uri="{FF2B5EF4-FFF2-40B4-BE49-F238E27FC236}">
                  <a16:creationId xmlns:a16="http://schemas.microsoft.com/office/drawing/2014/main" id="{05DC526C-1A66-DA27-B748-340CAFB68A27}"/>
                </a:ext>
              </a:extLst>
            </p:cNvPr>
            <p:cNvSpPr/>
            <p:nvPr/>
          </p:nvSpPr>
          <p:spPr>
            <a:xfrm>
              <a:off x="503981" y="2945257"/>
              <a:ext cx="231458" cy="225082"/>
            </a:xfrm>
            <a:prstGeom prst="roundRect">
              <a:avLst>
                <a:gd name="adj" fmla="val 17286"/>
              </a:avLst>
            </a:prstGeom>
            <a:solidFill>
              <a:schemeClr val="tx2"/>
            </a:solidFill>
          </p:spPr>
          <p:txBody>
            <a:bodyPr lIns="0" tIns="0" rIns="0" bIns="0" anchor="ctr"/>
            <a:lstStyle/>
            <a:p>
              <a:pPr algn="ctr" defTabSz="591055">
                <a:lnSpc>
                  <a:spcPct val="130000"/>
                </a:lnSpc>
                <a:spcAft>
                  <a:spcPts val="796"/>
                </a:spcAft>
              </a:pPr>
              <a:r>
                <a:rPr lang="en-US" altLang="ja-JP" sz="900" b="1" spc="239" dirty="0">
                  <a:solidFill>
                    <a:schemeClr val="bg1"/>
                  </a:solidFill>
                  <a:latin typeface="Arial" panose="020B0604020202020204" pitchFamily="34" charset="0"/>
                  <a:ea typeface="メイリオ" panose="020B0604030504040204" pitchFamily="50" charset="-128"/>
                  <a:cs typeface="Arial" panose="020B0604020202020204" pitchFamily="34" charset="0"/>
                </a:rPr>
                <a:t>2</a:t>
              </a:r>
              <a:endParaRPr lang="ja-JP" altLang="en-US" sz="900" b="1" spc="239" dirty="0">
                <a:solidFill>
                  <a:schemeClr val="bg1"/>
                </a:solidFill>
                <a:latin typeface="Arial" panose="020B0604020202020204" pitchFamily="34" charset="0"/>
                <a:ea typeface="メイリオ" panose="020B0604030504040204" pitchFamily="50" charset="-128"/>
                <a:cs typeface="Arial" panose="020B0604020202020204" pitchFamily="34" charset="0"/>
              </a:endParaRPr>
            </a:p>
          </p:txBody>
        </p:sp>
      </p:grpSp>
      <p:pic>
        <p:nvPicPr>
          <p:cNvPr id="25" name="図 24">
            <a:extLst>
              <a:ext uri="{FF2B5EF4-FFF2-40B4-BE49-F238E27FC236}">
                <a16:creationId xmlns:a16="http://schemas.microsoft.com/office/drawing/2014/main" id="{68790346-926E-AC68-E220-8B804D7E3A38}"/>
              </a:ext>
            </a:extLst>
          </p:cNvPr>
          <p:cNvPicPr>
            <a:picLocks noChangeAspect="1"/>
          </p:cNvPicPr>
          <p:nvPr/>
        </p:nvPicPr>
        <p:blipFill rotWithShape="1">
          <a:blip r:embed="rId4"/>
          <a:srcRect b="1824"/>
          <a:stretch/>
        </p:blipFill>
        <p:spPr>
          <a:xfrm>
            <a:off x="813576" y="2798154"/>
            <a:ext cx="7450147" cy="1494942"/>
          </a:xfrm>
          <a:prstGeom prst="rect">
            <a:avLst/>
          </a:prstGeom>
        </p:spPr>
      </p:pic>
      <p:pic>
        <p:nvPicPr>
          <p:cNvPr id="29" name="図 28">
            <a:extLst>
              <a:ext uri="{FF2B5EF4-FFF2-40B4-BE49-F238E27FC236}">
                <a16:creationId xmlns:a16="http://schemas.microsoft.com/office/drawing/2014/main" id="{2E15743A-F935-377E-5A8A-F8EDCF98DDF5}"/>
              </a:ext>
            </a:extLst>
          </p:cNvPr>
          <p:cNvPicPr>
            <a:picLocks noChangeAspect="1"/>
          </p:cNvPicPr>
          <p:nvPr/>
        </p:nvPicPr>
        <p:blipFill>
          <a:blip r:embed="rId5"/>
          <a:stretch>
            <a:fillRect/>
          </a:stretch>
        </p:blipFill>
        <p:spPr>
          <a:xfrm>
            <a:off x="974254" y="4216093"/>
            <a:ext cx="7128792" cy="464200"/>
          </a:xfrm>
          <a:prstGeom prst="rect">
            <a:avLst/>
          </a:prstGeom>
        </p:spPr>
      </p:pic>
    </p:spTree>
    <p:extLst>
      <p:ext uri="{BB962C8B-B14F-4D97-AF65-F5344CB8AC3E}">
        <p14:creationId xmlns:p14="http://schemas.microsoft.com/office/powerpoint/2010/main" val="2222977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7C9A60-A5D5-6940-BD43-AAF93008732A}"/>
              </a:ext>
            </a:extLst>
          </p:cNvPr>
          <p:cNvSpPr>
            <a:spLocks noGrp="1"/>
          </p:cNvSpPr>
          <p:nvPr>
            <p:ph type="title"/>
          </p:nvPr>
        </p:nvSpPr>
        <p:spPr/>
        <p:txBody>
          <a:bodyPr/>
          <a:lstStyle/>
          <a:p>
            <a:r>
              <a:rPr lang="ja-JP" altLang="en-US" dirty="0"/>
              <a:t>施設基準届出書の添付書類</a:t>
            </a:r>
          </a:p>
        </p:txBody>
      </p:sp>
      <p:sp>
        <p:nvSpPr>
          <p:cNvPr id="46" name="スライド番号プレースホルダー 45"/>
          <p:cNvSpPr>
            <a:spLocks noGrp="1"/>
          </p:cNvSpPr>
          <p:nvPr>
            <p:ph type="sldNum" sz="quarter" idx="4"/>
          </p:nvPr>
        </p:nvSpPr>
        <p:spPr/>
        <p:txBody>
          <a:bodyPr/>
          <a:lstStyle/>
          <a:p>
            <a:fld id="{48F63A3B-78C7-47BE-AE5E-E10140E04643}" type="slidenum">
              <a:rPr lang="en-US" smtClean="0"/>
              <a:pPr/>
              <a:t>11</a:t>
            </a:fld>
            <a:endParaRPr lang="en-US" dirty="0"/>
          </a:p>
        </p:txBody>
      </p:sp>
      <p:grpSp>
        <p:nvGrpSpPr>
          <p:cNvPr id="27" name="グループ化 26"/>
          <p:cNvGrpSpPr/>
          <p:nvPr/>
        </p:nvGrpSpPr>
        <p:grpSpPr>
          <a:xfrm>
            <a:off x="439484" y="6049309"/>
            <a:ext cx="9082068" cy="565870"/>
            <a:chOff x="5165095" y="4564846"/>
            <a:chExt cx="2300819" cy="565870"/>
          </a:xfrm>
        </p:grpSpPr>
        <p:sp>
          <p:nvSpPr>
            <p:cNvPr id="30" name="正方形/長方形 29">
              <a:extLst>
                <a:ext uri="{FF2B5EF4-FFF2-40B4-BE49-F238E27FC236}">
                  <a16:creationId xmlns:a16="http://schemas.microsoft.com/office/drawing/2014/main" id="{DC1B0019-632D-3046-A80B-11B02B11C9F4}"/>
                </a:ext>
              </a:extLst>
            </p:cNvPr>
            <p:cNvSpPr/>
            <p:nvPr/>
          </p:nvSpPr>
          <p:spPr>
            <a:xfrm>
              <a:off x="5196174" y="4876800"/>
              <a:ext cx="2269740" cy="253916"/>
            </a:xfrm>
            <a:prstGeom prst="rect">
              <a:avLst/>
            </a:prstGeom>
          </p:spPr>
          <p:txBody>
            <a:bodyPr wrap="square" lIns="0" tIns="0" rIns="0" bIns="0">
              <a:spAutoFit/>
            </a:bodyPr>
            <a:lstStyle/>
            <a:p>
              <a:pPr>
                <a:lnSpc>
                  <a:spcPct val="150000"/>
                </a:lnSpc>
              </a:pPr>
              <a:r>
                <a:rPr kumimoji="1" lang="ja-JP" altLang="en-US" sz="1200" dirty="0">
                  <a:solidFill>
                    <a:srgbClr val="000000"/>
                  </a:solidFill>
                </a:rPr>
                <a:t>届出書の添付書類については、原則、通知及び様式で示されているもののみ添付ください。</a:t>
              </a:r>
            </a:p>
          </p:txBody>
        </p:sp>
        <p:sp>
          <p:nvSpPr>
            <p:cNvPr id="31" name="正方形/長方形 30">
              <a:extLst>
                <a:ext uri="{FF2B5EF4-FFF2-40B4-BE49-F238E27FC236}">
                  <a16:creationId xmlns:a16="http://schemas.microsoft.com/office/drawing/2014/main" id="{835E8AB9-DFE3-9B44-A739-FAC3710159BF}"/>
                </a:ext>
              </a:extLst>
            </p:cNvPr>
            <p:cNvSpPr/>
            <p:nvPr/>
          </p:nvSpPr>
          <p:spPr>
            <a:xfrm>
              <a:off x="5188442" y="4564846"/>
              <a:ext cx="213693" cy="226216"/>
            </a:xfrm>
            <a:prstGeom prst="rect">
              <a:avLst/>
            </a:prstGeom>
          </p:spPr>
          <p:txBody>
            <a:bodyPr wrap="none" lIns="0" tIns="0" rIns="0" bIns="0">
              <a:spAutoFit/>
            </a:bodyPr>
            <a:lstStyle/>
            <a:p>
              <a:pPr lvl="0" defTabSz="591055">
                <a:lnSpc>
                  <a:spcPct val="130000"/>
                </a:lnSpc>
                <a:spcAft>
                  <a:spcPts val="796"/>
                </a:spcAft>
              </a:pPr>
              <a:r>
                <a:rPr lang="en-US" altLang="ja-JP" sz="1200" b="1" spc="239" dirty="0">
                  <a:solidFill>
                    <a:schemeClr val="tx2"/>
                  </a:solidFill>
                  <a:latin typeface="Meiryo" panose="020B0604030504040204" pitchFamily="34" charset="-128"/>
                  <a:ea typeface="Meiryo" panose="020B0604030504040204" pitchFamily="34" charset="-128"/>
                  <a:cs typeface="Noto Sans CJK JP DemiLight" charset="-128"/>
                </a:rPr>
                <a:t>※</a:t>
              </a:r>
              <a:r>
                <a:rPr lang="ja-JP" altLang="en-US" sz="1200" b="1" spc="239" dirty="0">
                  <a:solidFill>
                    <a:schemeClr val="tx2"/>
                  </a:solidFill>
                  <a:latin typeface="Meiryo" panose="020B0604030504040204" pitchFamily="34" charset="-128"/>
                  <a:ea typeface="Meiryo" panose="020B0604030504040204" pitchFamily="34" charset="-128"/>
                  <a:cs typeface="Noto Sans CJK JP DemiLight" charset="-128"/>
                </a:rPr>
                <a:t>注</a:t>
              </a:r>
            </a:p>
          </p:txBody>
        </p:sp>
        <p:cxnSp>
          <p:nvCxnSpPr>
            <p:cNvPr id="32" name="直線コネクタ 31">
              <a:extLst>
                <a:ext uri="{FF2B5EF4-FFF2-40B4-BE49-F238E27FC236}">
                  <a16:creationId xmlns:a16="http://schemas.microsoft.com/office/drawing/2014/main" id="{38C0DAE7-2292-894B-BA01-4F10DC6FA051}"/>
                </a:ext>
              </a:extLst>
            </p:cNvPr>
            <p:cNvCxnSpPr>
              <a:cxnSpLocks/>
            </p:cNvCxnSpPr>
            <p:nvPr/>
          </p:nvCxnSpPr>
          <p:spPr>
            <a:xfrm>
              <a:off x="5165095" y="4863070"/>
              <a:ext cx="220944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9" name="正方形/長方形 8">
            <a:extLst>
              <a:ext uri="{FF2B5EF4-FFF2-40B4-BE49-F238E27FC236}">
                <a16:creationId xmlns:a16="http://schemas.microsoft.com/office/drawing/2014/main" id="{B7693F01-E75B-AB81-8A02-2A38CC198AFC}"/>
              </a:ext>
            </a:extLst>
          </p:cNvPr>
          <p:cNvSpPr/>
          <p:nvPr/>
        </p:nvSpPr>
        <p:spPr>
          <a:xfrm>
            <a:off x="272480" y="1478655"/>
            <a:ext cx="8989533" cy="184666"/>
          </a:xfrm>
          <a:prstGeom prst="rect">
            <a:avLst/>
          </a:prstGeom>
        </p:spPr>
        <p:txBody>
          <a:bodyPr wrap="square" lIns="0" tIns="0" rIns="0" bIns="0">
            <a:spAutoFit/>
          </a:bodyPr>
          <a:lstStyle/>
          <a:p>
            <a:pPr>
              <a:buClr>
                <a:schemeClr val="tx2"/>
              </a:buClr>
            </a:pPr>
            <a:r>
              <a:rPr kumimoji="1" lang="ja-JP" altLang="en-US" sz="1200" dirty="0">
                <a:solidFill>
                  <a:srgbClr val="000000"/>
                </a:solidFill>
              </a:rPr>
              <a:t>「添付書類一覧」は「基本診療料の届出一覧」及び「特掲診療料届出一覧」のページ上部に、</a:t>
            </a:r>
            <a:r>
              <a:rPr kumimoji="1" lang="en-US" altLang="ja-JP" sz="1200" dirty="0">
                <a:solidFill>
                  <a:srgbClr val="000000"/>
                </a:solidFill>
              </a:rPr>
              <a:t>Excel</a:t>
            </a:r>
            <a:r>
              <a:rPr kumimoji="1" lang="ja-JP" altLang="en-US" sz="1200" dirty="0">
                <a:solidFill>
                  <a:srgbClr val="000000"/>
                </a:solidFill>
              </a:rPr>
              <a:t>及び</a:t>
            </a:r>
            <a:r>
              <a:rPr kumimoji="1" lang="en-US" altLang="ja-JP" sz="1200" dirty="0">
                <a:solidFill>
                  <a:srgbClr val="000000"/>
                </a:solidFill>
              </a:rPr>
              <a:t>PDF</a:t>
            </a:r>
            <a:r>
              <a:rPr kumimoji="1" lang="ja-JP" altLang="en-US" sz="1200" dirty="0">
                <a:solidFill>
                  <a:srgbClr val="000000"/>
                </a:solidFill>
              </a:rPr>
              <a:t>形式で掲載しています。</a:t>
            </a:r>
          </a:p>
        </p:txBody>
      </p:sp>
      <p:sp>
        <p:nvSpPr>
          <p:cNvPr id="68" name="テキスト プレースホルダー 2">
            <a:extLst>
              <a:ext uri="{FF2B5EF4-FFF2-40B4-BE49-F238E27FC236}">
                <a16:creationId xmlns:a16="http://schemas.microsoft.com/office/drawing/2014/main" id="{84879B07-FC6A-8E6E-59B7-B655884D0725}"/>
              </a:ext>
            </a:extLst>
          </p:cNvPr>
          <p:cNvSpPr>
            <a:spLocks noGrp="1"/>
          </p:cNvSpPr>
          <p:nvPr>
            <p:ph type="body" sz="quarter" idx="13"/>
          </p:nvPr>
        </p:nvSpPr>
        <p:spPr>
          <a:xfrm>
            <a:off x="-1200" y="821703"/>
            <a:ext cx="9907200" cy="506256"/>
          </a:xfrm>
          <a:solidFill>
            <a:schemeClr val="bg2"/>
          </a:solidFill>
        </p:spPr>
        <p:txBody>
          <a:bodyPr/>
          <a:lstStyle/>
          <a:p>
            <a:pPr marL="285750" indent="-285750">
              <a:lnSpc>
                <a:spcPct val="100000"/>
              </a:lnSpc>
              <a:buFont typeface="Wingdings" panose="05000000000000000000" pitchFamily="2" charset="2"/>
              <a:buChar char="Ø"/>
            </a:pPr>
            <a:r>
              <a:rPr lang="ja-JP" altLang="en-US" sz="1400" dirty="0">
                <a:solidFill>
                  <a:prstClr val="black"/>
                </a:solidFill>
                <a:latin typeface="ＭＳ Ｐゴシック" panose="020B0600070205080204" pitchFamily="50" charset="-128"/>
              </a:rPr>
              <a:t>九州厚生局公式ホームページの施設基準届出書の添付書類一覧より必要書類をご確認ください。</a:t>
            </a:r>
          </a:p>
        </p:txBody>
      </p:sp>
      <p:grpSp>
        <p:nvGrpSpPr>
          <p:cNvPr id="17" name="グループ化 16">
            <a:extLst>
              <a:ext uri="{FF2B5EF4-FFF2-40B4-BE49-F238E27FC236}">
                <a16:creationId xmlns:a16="http://schemas.microsoft.com/office/drawing/2014/main" id="{FA10CECD-B463-2721-6639-73A08BEED6D1}"/>
              </a:ext>
            </a:extLst>
          </p:cNvPr>
          <p:cNvGrpSpPr/>
          <p:nvPr/>
        </p:nvGrpSpPr>
        <p:grpSpPr>
          <a:xfrm>
            <a:off x="272480" y="1684717"/>
            <a:ext cx="5618508" cy="3993084"/>
            <a:chOff x="612602" y="1929257"/>
            <a:chExt cx="5618508" cy="3993084"/>
          </a:xfrm>
        </p:grpSpPr>
        <p:grpSp>
          <p:nvGrpSpPr>
            <p:cNvPr id="16" name="グループ化 15">
              <a:extLst>
                <a:ext uri="{FF2B5EF4-FFF2-40B4-BE49-F238E27FC236}">
                  <a16:creationId xmlns:a16="http://schemas.microsoft.com/office/drawing/2014/main" id="{831C42DC-DBEC-7E9B-BBC9-99ADB4AFE528}"/>
                </a:ext>
              </a:extLst>
            </p:cNvPr>
            <p:cNvGrpSpPr/>
            <p:nvPr/>
          </p:nvGrpSpPr>
          <p:grpSpPr>
            <a:xfrm>
              <a:off x="612602" y="1929257"/>
              <a:ext cx="5618508" cy="3993084"/>
              <a:chOff x="391064" y="1747133"/>
              <a:chExt cx="5618508" cy="3993084"/>
            </a:xfrm>
          </p:grpSpPr>
          <p:grpSp>
            <p:nvGrpSpPr>
              <p:cNvPr id="87" name="グループ化 86">
                <a:extLst>
                  <a:ext uri="{FF2B5EF4-FFF2-40B4-BE49-F238E27FC236}">
                    <a16:creationId xmlns:a16="http://schemas.microsoft.com/office/drawing/2014/main" id="{EE344D69-A207-4072-2A74-832F86FFAFB5}"/>
                  </a:ext>
                </a:extLst>
              </p:cNvPr>
              <p:cNvGrpSpPr/>
              <p:nvPr/>
            </p:nvGrpSpPr>
            <p:grpSpPr>
              <a:xfrm>
                <a:off x="391064" y="1747133"/>
                <a:ext cx="5618508" cy="3993084"/>
                <a:chOff x="646736" y="2790898"/>
                <a:chExt cx="5618508" cy="3993084"/>
              </a:xfrm>
            </p:grpSpPr>
            <p:pic>
              <p:nvPicPr>
                <p:cNvPr id="11" name="図 10">
                  <a:extLst>
                    <a:ext uri="{FF2B5EF4-FFF2-40B4-BE49-F238E27FC236}">
                      <a16:creationId xmlns:a16="http://schemas.microsoft.com/office/drawing/2014/main" id="{A1941EE5-8B9A-F211-6EC3-4503CB5FC70D}"/>
                    </a:ext>
                  </a:extLst>
                </p:cNvPr>
                <p:cNvPicPr>
                  <a:picLocks noChangeAspect="1"/>
                </p:cNvPicPr>
                <p:nvPr/>
              </p:nvPicPr>
              <p:blipFill rotWithShape="1">
                <a:blip r:embed="rId2"/>
                <a:srcRect l="-1" t="-15232" r="15486" b="-3572"/>
                <a:stretch/>
              </p:blipFill>
              <p:spPr>
                <a:xfrm>
                  <a:off x="646736" y="2790898"/>
                  <a:ext cx="5568920" cy="480174"/>
                </a:xfrm>
                <a:prstGeom prst="rect">
                  <a:avLst/>
                </a:prstGeom>
              </p:spPr>
            </p:pic>
            <p:grpSp>
              <p:nvGrpSpPr>
                <p:cNvPr id="65" name="グループ化 64">
                  <a:extLst>
                    <a:ext uri="{FF2B5EF4-FFF2-40B4-BE49-F238E27FC236}">
                      <a16:creationId xmlns:a16="http://schemas.microsoft.com/office/drawing/2014/main" id="{2D3F4F61-379A-1434-8307-003814C6E058}"/>
                    </a:ext>
                  </a:extLst>
                </p:cNvPr>
                <p:cNvGrpSpPr/>
                <p:nvPr/>
              </p:nvGrpSpPr>
              <p:grpSpPr>
                <a:xfrm>
                  <a:off x="679204" y="3198912"/>
                  <a:ext cx="5556249" cy="1207156"/>
                  <a:chOff x="966179" y="2052962"/>
                  <a:chExt cx="5901911" cy="1219499"/>
                </a:xfrm>
              </p:grpSpPr>
              <p:grpSp>
                <p:nvGrpSpPr>
                  <p:cNvPr id="54" name="グループ化 53">
                    <a:extLst>
                      <a:ext uri="{FF2B5EF4-FFF2-40B4-BE49-F238E27FC236}">
                        <a16:creationId xmlns:a16="http://schemas.microsoft.com/office/drawing/2014/main" id="{5C0426FC-87C0-1362-CE95-5E0E6D34C5E5}"/>
                      </a:ext>
                    </a:extLst>
                  </p:cNvPr>
                  <p:cNvGrpSpPr/>
                  <p:nvPr/>
                </p:nvGrpSpPr>
                <p:grpSpPr>
                  <a:xfrm>
                    <a:off x="966179" y="2181029"/>
                    <a:ext cx="5901911" cy="1091432"/>
                    <a:chOff x="983552" y="2337568"/>
                    <a:chExt cx="5901911" cy="1091432"/>
                  </a:xfrm>
                </p:grpSpPr>
                <p:grpSp>
                  <p:nvGrpSpPr>
                    <p:cNvPr id="48" name="グループ化 47">
                      <a:extLst>
                        <a:ext uri="{FF2B5EF4-FFF2-40B4-BE49-F238E27FC236}">
                          <a16:creationId xmlns:a16="http://schemas.microsoft.com/office/drawing/2014/main" id="{15A4CAFD-42E7-DED2-F8BA-6A89E6A899DD}"/>
                        </a:ext>
                      </a:extLst>
                    </p:cNvPr>
                    <p:cNvGrpSpPr/>
                    <p:nvPr/>
                  </p:nvGrpSpPr>
                  <p:grpSpPr>
                    <a:xfrm>
                      <a:off x="983552" y="2369955"/>
                      <a:ext cx="5901911" cy="1059045"/>
                      <a:chOff x="983552" y="2369955"/>
                      <a:chExt cx="5901911" cy="1059045"/>
                    </a:xfrm>
                  </p:grpSpPr>
                  <p:pic>
                    <p:nvPicPr>
                      <p:cNvPr id="42" name="図 41">
                        <a:extLst>
                          <a:ext uri="{FF2B5EF4-FFF2-40B4-BE49-F238E27FC236}">
                            <a16:creationId xmlns:a16="http://schemas.microsoft.com/office/drawing/2014/main" id="{2372A47A-A3AD-E386-8FC7-AA242A17D183}"/>
                          </a:ext>
                        </a:extLst>
                      </p:cNvPr>
                      <p:cNvPicPr>
                        <a:picLocks noChangeAspect="1"/>
                      </p:cNvPicPr>
                      <p:nvPr/>
                    </p:nvPicPr>
                    <p:blipFill rotWithShape="1">
                      <a:blip r:embed="rId3"/>
                      <a:srcRect t="93353"/>
                      <a:stretch/>
                    </p:blipFill>
                    <p:spPr>
                      <a:xfrm>
                        <a:off x="983552" y="3132261"/>
                        <a:ext cx="5901911" cy="296739"/>
                      </a:xfrm>
                      <a:prstGeom prst="rect">
                        <a:avLst/>
                      </a:prstGeom>
                    </p:spPr>
                  </p:pic>
                  <p:pic>
                    <p:nvPicPr>
                      <p:cNvPr id="43" name="図 42">
                        <a:extLst>
                          <a:ext uri="{FF2B5EF4-FFF2-40B4-BE49-F238E27FC236}">
                            <a16:creationId xmlns:a16="http://schemas.microsoft.com/office/drawing/2014/main" id="{FE33D204-3BD2-5FC9-E5CD-B9E93775B098}"/>
                          </a:ext>
                        </a:extLst>
                      </p:cNvPr>
                      <p:cNvPicPr>
                        <a:picLocks noChangeAspect="1"/>
                      </p:cNvPicPr>
                      <p:nvPr/>
                    </p:nvPicPr>
                    <p:blipFill rotWithShape="1">
                      <a:blip r:embed="rId3"/>
                      <a:srcRect t="45984" b="40685"/>
                      <a:stretch/>
                    </p:blipFill>
                    <p:spPr>
                      <a:xfrm>
                        <a:off x="983552" y="2598084"/>
                        <a:ext cx="5901911" cy="534156"/>
                      </a:xfrm>
                      <a:prstGeom prst="rect">
                        <a:avLst/>
                      </a:prstGeom>
                    </p:spPr>
                  </p:pic>
                  <p:pic>
                    <p:nvPicPr>
                      <p:cNvPr id="47" name="図 46">
                        <a:extLst>
                          <a:ext uri="{FF2B5EF4-FFF2-40B4-BE49-F238E27FC236}">
                            <a16:creationId xmlns:a16="http://schemas.microsoft.com/office/drawing/2014/main" id="{7D6E8D57-59C0-D4EF-5219-22DDEDA7B327}"/>
                          </a:ext>
                        </a:extLst>
                      </p:cNvPr>
                      <p:cNvPicPr>
                        <a:picLocks noChangeAspect="1"/>
                      </p:cNvPicPr>
                      <p:nvPr/>
                    </p:nvPicPr>
                    <p:blipFill rotWithShape="1">
                      <a:blip r:embed="rId3"/>
                      <a:srcRect t="7806" b="86952"/>
                      <a:stretch/>
                    </p:blipFill>
                    <p:spPr>
                      <a:xfrm>
                        <a:off x="983552" y="2369955"/>
                        <a:ext cx="5901911" cy="233996"/>
                      </a:xfrm>
                      <a:prstGeom prst="rect">
                        <a:avLst/>
                      </a:prstGeom>
                    </p:spPr>
                  </p:pic>
                </p:grpSp>
                <p:sp>
                  <p:nvSpPr>
                    <p:cNvPr id="51" name="正方形/長方形 50">
                      <a:extLst>
                        <a:ext uri="{FF2B5EF4-FFF2-40B4-BE49-F238E27FC236}">
                          <a16:creationId xmlns:a16="http://schemas.microsoft.com/office/drawing/2014/main" id="{1CDD5651-1DFB-7DE6-DD2B-51FD216EF3D6}"/>
                        </a:ext>
                      </a:extLst>
                    </p:cNvPr>
                    <p:cNvSpPr/>
                    <p:nvPr/>
                  </p:nvSpPr>
                  <p:spPr>
                    <a:xfrm>
                      <a:off x="2112704" y="2337568"/>
                      <a:ext cx="1485923" cy="1996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noFill/>
                      </a:endParaRPr>
                    </a:p>
                  </p:txBody>
                </p:sp>
                <p:sp>
                  <p:nvSpPr>
                    <p:cNvPr id="53" name="正方形/長方形 52">
                      <a:extLst>
                        <a:ext uri="{FF2B5EF4-FFF2-40B4-BE49-F238E27FC236}">
                          <a16:creationId xmlns:a16="http://schemas.microsoft.com/office/drawing/2014/main" id="{FEEBF436-0FFA-B9A5-4448-149A10D6DB6A}"/>
                        </a:ext>
                      </a:extLst>
                    </p:cNvPr>
                    <p:cNvSpPr/>
                    <p:nvPr/>
                  </p:nvSpPr>
                  <p:spPr>
                    <a:xfrm>
                      <a:off x="2168542" y="2594283"/>
                      <a:ext cx="4608512" cy="5253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noFill/>
                      </a:endParaRPr>
                    </a:p>
                  </p:txBody>
                </p:sp>
              </p:grpSp>
              <p:pic>
                <p:nvPicPr>
                  <p:cNvPr id="64" name="図 63">
                    <a:extLst>
                      <a:ext uri="{FF2B5EF4-FFF2-40B4-BE49-F238E27FC236}">
                        <a16:creationId xmlns:a16="http://schemas.microsoft.com/office/drawing/2014/main" id="{CB6EF7D2-A988-0CFF-8AC3-C22AFAD92EB9}"/>
                      </a:ext>
                    </a:extLst>
                  </p:cNvPr>
                  <p:cNvPicPr>
                    <a:picLocks noChangeAspect="1"/>
                  </p:cNvPicPr>
                  <p:nvPr/>
                </p:nvPicPr>
                <p:blipFill rotWithShape="1">
                  <a:blip r:embed="rId3"/>
                  <a:srcRect t="-634" b="96988"/>
                  <a:stretch/>
                </p:blipFill>
                <p:spPr>
                  <a:xfrm>
                    <a:off x="966179" y="2052962"/>
                    <a:ext cx="5901911" cy="162808"/>
                  </a:xfrm>
                  <a:prstGeom prst="rect">
                    <a:avLst/>
                  </a:prstGeom>
                </p:spPr>
              </p:pic>
            </p:grpSp>
            <p:grpSp>
              <p:nvGrpSpPr>
                <p:cNvPr id="81" name="グループ化 80">
                  <a:extLst>
                    <a:ext uri="{FF2B5EF4-FFF2-40B4-BE49-F238E27FC236}">
                      <a16:creationId xmlns:a16="http://schemas.microsoft.com/office/drawing/2014/main" id="{F43E1E3D-617E-31E2-09AD-99980CEE390E}"/>
                    </a:ext>
                  </a:extLst>
                </p:cNvPr>
                <p:cNvGrpSpPr/>
                <p:nvPr/>
              </p:nvGrpSpPr>
              <p:grpSpPr>
                <a:xfrm>
                  <a:off x="666533" y="4378920"/>
                  <a:ext cx="5568920" cy="891266"/>
                  <a:chOff x="621514" y="4769982"/>
                  <a:chExt cx="5568920" cy="891266"/>
                </a:xfrm>
              </p:grpSpPr>
              <p:grpSp>
                <p:nvGrpSpPr>
                  <p:cNvPr id="66" name="グループ化 65">
                    <a:extLst>
                      <a:ext uri="{FF2B5EF4-FFF2-40B4-BE49-F238E27FC236}">
                        <a16:creationId xmlns:a16="http://schemas.microsoft.com/office/drawing/2014/main" id="{F2E8C280-7DC5-D4BA-D44B-B0A6F8F96DA5}"/>
                      </a:ext>
                    </a:extLst>
                  </p:cNvPr>
                  <p:cNvGrpSpPr/>
                  <p:nvPr/>
                </p:nvGrpSpPr>
                <p:grpSpPr>
                  <a:xfrm>
                    <a:off x="621514" y="4872011"/>
                    <a:ext cx="5568920" cy="789237"/>
                    <a:chOff x="983552" y="3863899"/>
                    <a:chExt cx="5568920" cy="789237"/>
                  </a:xfrm>
                </p:grpSpPr>
                <p:pic>
                  <p:nvPicPr>
                    <p:cNvPr id="21" name="図 20">
                      <a:extLst>
                        <a:ext uri="{FF2B5EF4-FFF2-40B4-BE49-F238E27FC236}">
                          <a16:creationId xmlns:a16="http://schemas.microsoft.com/office/drawing/2014/main" id="{CABB7051-6BB8-79EF-09EF-936AA83E1588}"/>
                        </a:ext>
                      </a:extLst>
                    </p:cNvPr>
                    <p:cNvPicPr>
                      <a:picLocks noChangeAspect="1"/>
                    </p:cNvPicPr>
                    <p:nvPr/>
                  </p:nvPicPr>
                  <p:blipFill rotWithShape="1">
                    <a:blip r:embed="rId4"/>
                    <a:srcRect t="43616"/>
                    <a:stretch/>
                  </p:blipFill>
                  <p:spPr>
                    <a:xfrm>
                      <a:off x="983552" y="3863899"/>
                      <a:ext cx="5568920" cy="789237"/>
                    </a:xfrm>
                    <a:prstGeom prst="rect">
                      <a:avLst/>
                    </a:prstGeom>
                  </p:spPr>
                </p:pic>
                <p:sp>
                  <p:nvSpPr>
                    <p:cNvPr id="24" name="下矢印 18">
                      <a:extLst>
                        <a:ext uri="{FF2B5EF4-FFF2-40B4-BE49-F238E27FC236}">
                          <a16:creationId xmlns:a16="http://schemas.microsoft.com/office/drawing/2014/main" id="{1B34E2ED-A86F-90DA-55BD-CD57D56FEA9C}"/>
                        </a:ext>
                      </a:extLst>
                    </p:cNvPr>
                    <p:cNvSpPr/>
                    <p:nvPr/>
                  </p:nvSpPr>
                  <p:spPr>
                    <a:xfrm rot="3237268">
                      <a:off x="3267969" y="4064655"/>
                      <a:ext cx="166785" cy="21527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5" name="下矢印 18">
                      <a:extLst>
                        <a:ext uri="{FF2B5EF4-FFF2-40B4-BE49-F238E27FC236}">
                          <a16:creationId xmlns:a16="http://schemas.microsoft.com/office/drawing/2014/main" id="{2316E91B-3E37-A678-099B-8367A6F41451}"/>
                        </a:ext>
                      </a:extLst>
                    </p:cNvPr>
                    <p:cNvSpPr/>
                    <p:nvPr/>
                  </p:nvSpPr>
                  <p:spPr>
                    <a:xfrm rot="3237268">
                      <a:off x="2292558" y="4064654"/>
                      <a:ext cx="166785" cy="21527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6" name="角丸四角形 14">
                      <a:extLst>
                        <a:ext uri="{FF2B5EF4-FFF2-40B4-BE49-F238E27FC236}">
                          <a16:creationId xmlns:a16="http://schemas.microsoft.com/office/drawing/2014/main" id="{66400C23-34C4-4EB0-00EC-144B2494D01D}"/>
                        </a:ext>
                      </a:extLst>
                    </p:cNvPr>
                    <p:cNvSpPr/>
                    <p:nvPr/>
                  </p:nvSpPr>
                  <p:spPr>
                    <a:xfrm>
                      <a:off x="1888245" y="4262309"/>
                      <a:ext cx="358604" cy="215786"/>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8" name="角丸四角形 14">
                      <a:extLst>
                        <a:ext uri="{FF2B5EF4-FFF2-40B4-BE49-F238E27FC236}">
                          <a16:creationId xmlns:a16="http://schemas.microsoft.com/office/drawing/2014/main" id="{950DA5DC-059E-CC57-BCDC-28EDAD126ADA}"/>
                        </a:ext>
                      </a:extLst>
                    </p:cNvPr>
                    <p:cNvSpPr/>
                    <p:nvPr/>
                  </p:nvSpPr>
                  <p:spPr>
                    <a:xfrm>
                      <a:off x="2856658" y="4254354"/>
                      <a:ext cx="358604" cy="215786"/>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pic>
                <p:nvPicPr>
                  <p:cNvPr id="80" name="図 79">
                    <a:extLst>
                      <a:ext uri="{FF2B5EF4-FFF2-40B4-BE49-F238E27FC236}">
                        <a16:creationId xmlns:a16="http://schemas.microsoft.com/office/drawing/2014/main" id="{BB85BD1A-A585-72CA-35BE-761CCB080D2D}"/>
                      </a:ext>
                    </a:extLst>
                  </p:cNvPr>
                  <p:cNvPicPr>
                    <a:picLocks noChangeAspect="1"/>
                  </p:cNvPicPr>
                  <p:nvPr/>
                </p:nvPicPr>
                <p:blipFill rotWithShape="1">
                  <a:blip r:embed="rId4"/>
                  <a:srcRect t="-1519" b="94045"/>
                  <a:stretch/>
                </p:blipFill>
                <p:spPr>
                  <a:xfrm>
                    <a:off x="621514" y="4769982"/>
                    <a:ext cx="5568920" cy="104616"/>
                  </a:xfrm>
                  <a:prstGeom prst="rect">
                    <a:avLst/>
                  </a:prstGeom>
                </p:spPr>
              </p:pic>
            </p:grpSp>
            <p:pic>
              <p:nvPicPr>
                <p:cNvPr id="86" name="図 85">
                  <a:extLst>
                    <a:ext uri="{FF2B5EF4-FFF2-40B4-BE49-F238E27FC236}">
                      <a16:creationId xmlns:a16="http://schemas.microsoft.com/office/drawing/2014/main" id="{5DCAF4DA-B647-0C57-AD72-BC924A2D405F}"/>
                    </a:ext>
                  </a:extLst>
                </p:cNvPr>
                <p:cNvPicPr>
                  <a:picLocks noChangeAspect="1"/>
                </p:cNvPicPr>
                <p:nvPr/>
              </p:nvPicPr>
              <p:blipFill rotWithShape="1">
                <a:blip r:embed="rId5"/>
                <a:srcRect b="-1077"/>
                <a:stretch/>
              </p:blipFill>
              <p:spPr>
                <a:xfrm>
                  <a:off x="666534" y="5263333"/>
                  <a:ext cx="5598710" cy="1520649"/>
                </a:xfrm>
                <a:prstGeom prst="rect">
                  <a:avLst/>
                </a:prstGeom>
              </p:spPr>
            </p:pic>
          </p:grpSp>
          <p:pic>
            <p:nvPicPr>
              <p:cNvPr id="6" name="図 5">
                <a:extLst>
                  <a:ext uri="{FF2B5EF4-FFF2-40B4-BE49-F238E27FC236}">
                    <a16:creationId xmlns:a16="http://schemas.microsoft.com/office/drawing/2014/main" id="{AAC34CD7-229F-07F8-F7F4-A1EEA5FD284B}"/>
                  </a:ext>
                </a:extLst>
              </p:cNvPr>
              <p:cNvPicPr>
                <a:picLocks noChangeAspect="1"/>
              </p:cNvPicPr>
              <p:nvPr/>
            </p:nvPicPr>
            <p:blipFill>
              <a:blip r:embed="rId6"/>
              <a:stretch>
                <a:fillRect/>
              </a:stretch>
            </p:blipFill>
            <p:spPr>
              <a:xfrm>
                <a:off x="2306819" y="2763596"/>
                <a:ext cx="2414622" cy="140853"/>
              </a:xfrm>
              <a:prstGeom prst="rect">
                <a:avLst/>
              </a:prstGeom>
            </p:spPr>
          </p:pic>
          <p:pic>
            <p:nvPicPr>
              <p:cNvPr id="12" name="図 11">
                <a:extLst>
                  <a:ext uri="{FF2B5EF4-FFF2-40B4-BE49-F238E27FC236}">
                    <a16:creationId xmlns:a16="http://schemas.microsoft.com/office/drawing/2014/main" id="{1101745C-E71B-E483-551B-B1F7AE9FC0E2}"/>
                  </a:ext>
                </a:extLst>
              </p:cNvPr>
              <p:cNvPicPr>
                <a:picLocks noChangeAspect="1"/>
              </p:cNvPicPr>
              <p:nvPr/>
            </p:nvPicPr>
            <p:blipFill>
              <a:blip r:embed="rId7"/>
              <a:stretch>
                <a:fillRect/>
              </a:stretch>
            </p:blipFill>
            <p:spPr>
              <a:xfrm>
                <a:off x="704723" y="2298062"/>
                <a:ext cx="486677" cy="131808"/>
              </a:xfrm>
              <a:prstGeom prst="rect">
                <a:avLst/>
              </a:prstGeom>
            </p:spPr>
          </p:pic>
        </p:grpSp>
        <p:pic>
          <p:nvPicPr>
            <p:cNvPr id="4" name="図 3">
              <a:extLst>
                <a:ext uri="{FF2B5EF4-FFF2-40B4-BE49-F238E27FC236}">
                  <a16:creationId xmlns:a16="http://schemas.microsoft.com/office/drawing/2014/main" id="{D8D9EA66-FE91-AABB-9B83-2ABEE1772A28}"/>
                </a:ext>
              </a:extLst>
            </p:cNvPr>
            <p:cNvPicPr>
              <a:picLocks noChangeAspect="1"/>
            </p:cNvPicPr>
            <p:nvPr/>
          </p:nvPicPr>
          <p:blipFill rotWithShape="1">
            <a:blip r:embed="rId8"/>
            <a:srcRect t="8342" b="8330"/>
            <a:stretch/>
          </p:blipFill>
          <p:spPr>
            <a:xfrm>
              <a:off x="1717461" y="2414577"/>
              <a:ext cx="4423795" cy="226512"/>
            </a:xfrm>
            <a:prstGeom prst="rect">
              <a:avLst/>
            </a:prstGeom>
          </p:spPr>
        </p:pic>
      </p:grpSp>
      <p:sp>
        <p:nvSpPr>
          <p:cNvPr id="19" name="角丸四角形吹き出し 23">
            <a:extLst>
              <a:ext uri="{FF2B5EF4-FFF2-40B4-BE49-F238E27FC236}">
                <a16:creationId xmlns:a16="http://schemas.microsoft.com/office/drawing/2014/main" id="{BAE54CFB-83EA-1431-006B-7D37F8673810}"/>
              </a:ext>
            </a:extLst>
          </p:cNvPr>
          <p:cNvSpPr/>
          <p:nvPr/>
        </p:nvSpPr>
        <p:spPr>
          <a:xfrm>
            <a:off x="6142389" y="5056556"/>
            <a:ext cx="3525392" cy="949456"/>
          </a:xfrm>
          <a:prstGeom prst="wedgeRoundRectCallout">
            <a:avLst>
              <a:gd name="adj1" fmla="val -62011"/>
              <a:gd name="adj2" fmla="val 10417"/>
              <a:gd name="adj3" fmla="val 16667"/>
            </a:avLst>
          </a:prstGeom>
          <a:solidFill>
            <a:srgbClr val="FED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solidFill>
                <a:sysClr val="windowText" lastClr="000000"/>
              </a:solidFill>
            </a:endParaRPr>
          </a:p>
        </p:txBody>
      </p:sp>
      <p:sp>
        <p:nvSpPr>
          <p:cNvPr id="70" name="テキスト ボックス 69">
            <a:extLst>
              <a:ext uri="{FF2B5EF4-FFF2-40B4-BE49-F238E27FC236}">
                <a16:creationId xmlns:a16="http://schemas.microsoft.com/office/drawing/2014/main" id="{E74208AA-517B-9FFF-2F8B-D8F1B781CF22}"/>
              </a:ext>
            </a:extLst>
          </p:cNvPr>
          <p:cNvSpPr txBox="1"/>
          <p:nvPr/>
        </p:nvSpPr>
        <p:spPr>
          <a:xfrm>
            <a:off x="6145313" y="5321936"/>
            <a:ext cx="3525392" cy="490134"/>
          </a:xfrm>
          <a:prstGeom prst="rect">
            <a:avLst/>
          </a:prstGeom>
          <a:noFill/>
        </p:spPr>
        <p:txBody>
          <a:bodyPr wrap="square" rtlCol="0">
            <a:spAutoFit/>
          </a:bodyPr>
          <a:lstStyle/>
          <a:p>
            <a:pPr>
              <a:lnSpc>
                <a:spcPct val="120000"/>
              </a:lnSpc>
              <a:spcAft>
                <a:spcPts val="600"/>
              </a:spcAft>
              <a:buClr>
                <a:schemeClr val="tx2"/>
              </a:buClr>
            </a:pPr>
            <a:r>
              <a:rPr kumimoji="1" lang="ja-JP" altLang="en-US" sz="1100" dirty="0">
                <a:latin typeface="+mn-ea"/>
              </a:rPr>
              <a:t>　届出時に添付書類が必要な施設基準については、「備考」欄に「添付書類要確認」と記載しています。</a:t>
            </a:r>
          </a:p>
        </p:txBody>
      </p:sp>
      <p:sp>
        <p:nvSpPr>
          <p:cNvPr id="26" name="吹き出し: 角を丸めた四角形 25">
            <a:extLst>
              <a:ext uri="{FF2B5EF4-FFF2-40B4-BE49-F238E27FC236}">
                <a16:creationId xmlns:a16="http://schemas.microsoft.com/office/drawing/2014/main" id="{72113C05-BDB3-7439-5B14-28A7A4B62D61}"/>
              </a:ext>
            </a:extLst>
          </p:cNvPr>
          <p:cNvSpPr/>
          <p:nvPr/>
        </p:nvSpPr>
        <p:spPr>
          <a:xfrm>
            <a:off x="6035862" y="2051189"/>
            <a:ext cx="3734500" cy="2760335"/>
          </a:xfrm>
          <a:prstGeom prst="wedgeRoundRectCallout">
            <a:avLst>
              <a:gd name="adj1" fmla="val -62703"/>
              <a:gd name="adj2" fmla="val 13870"/>
              <a:gd name="adj3" fmla="val 16667"/>
            </a:avLst>
          </a:prstGeom>
          <a:solidFill>
            <a:srgbClr val="FED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pic>
        <p:nvPicPr>
          <p:cNvPr id="25" name="図 24">
            <a:extLst>
              <a:ext uri="{FF2B5EF4-FFF2-40B4-BE49-F238E27FC236}">
                <a16:creationId xmlns:a16="http://schemas.microsoft.com/office/drawing/2014/main" id="{68D9E97E-4ACC-07A5-2091-CC1EDA9BC3E0}"/>
              </a:ext>
            </a:extLst>
          </p:cNvPr>
          <p:cNvPicPr>
            <a:picLocks noChangeAspect="1"/>
          </p:cNvPicPr>
          <p:nvPr/>
        </p:nvPicPr>
        <p:blipFill>
          <a:blip r:embed="rId9"/>
          <a:stretch>
            <a:fillRect/>
          </a:stretch>
        </p:blipFill>
        <p:spPr>
          <a:xfrm>
            <a:off x="6276777" y="2565693"/>
            <a:ext cx="3244775" cy="1973405"/>
          </a:xfrm>
          <a:prstGeom prst="rect">
            <a:avLst/>
          </a:prstGeom>
        </p:spPr>
      </p:pic>
      <p:sp>
        <p:nvSpPr>
          <p:cNvPr id="33" name="テキスト ボックス 32"/>
          <p:cNvSpPr txBox="1"/>
          <p:nvPr/>
        </p:nvSpPr>
        <p:spPr>
          <a:xfrm>
            <a:off x="6142388" y="2182995"/>
            <a:ext cx="2343076" cy="287002"/>
          </a:xfrm>
          <a:prstGeom prst="rect">
            <a:avLst/>
          </a:prstGeom>
          <a:noFill/>
        </p:spPr>
        <p:txBody>
          <a:bodyPr wrap="square" rtlCol="0">
            <a:spAutoFit/>
          </a:bodyPr>
          <a:lstStyle/>
          <a:p>
            <a:pPr algn="l">
              <a:lnSpc>
                <a:spcPct val="120000"/>
              </a:lnSpc>
              <a:spcAft>
                <a:spcPts val="600"/>
              </a:spcAft>
              <a:buClr>
                <a:schemeClr val="tx2"/>
              </a:buClr>
            </a:pPr>
            <a:r>
              <a:rPr kumimoji="1" lang="ja-JP" altLang="en-US" sz="1100" dirty="0"/>
              <a:t>（添付書類一覧のイメージ）</a:t>
            </a:r>
          </a:p>
        </p:txBody>
      </p:sp>
      <p:grpSp>
        <p:nvGrpSpPr>
          <p:cNvPr id="8" name="グループ化 7">
            <a:extLst>
              <a:ext uri="{FF2B5EF4-FFF2-40B4-BE49-F238E27FC236}">
                <a16:creationId xmlns:a16="http://schemas.microsoft.com/office/drawing/2014/main" id="{70E2DB8F-F7C9-79A2-509B-85FB4609955E}"/>
              </a:ext>
            </a:extLst>
          </p:cNvPr>
          <p:cNvGrpSpPr/>
          <p:nvPr/>
        </p:nvGrpSpPr>
        <p:grpSpPr>
          <a:xfrm>
            <a:off x="149072" y="5298784"/>
            <a:ext cx="5776469" cy="707228"/>
            <a:chOff x="149072" y="5298784"/>
            <a:chExt cx="5776469" cy="707228"/>
          </a:xfrm>
        </p:grpSpPr>
        <p:sp>
          <p:nvSpPr>
            <p:cNvPr id="13" name="テキスト ボックス 12">
              <a:extLst>
                <a:ext uri="{FF2B5EF4-FFF2-40B4-BE49-F238E27FC236}">
                  <a16:creationId xmlns:a16="http://schemas.microsoft.com/office/drawing/2014/main" id="{809F88E0-20AB-D1BF-2F4A-6D278C263054}"/>
                </a:ext>
              </a:extLst>
            </p:cNvPr>
            <p:cNvSpPr txBox="1"/>
            <p:nvPr/>
          </p:nvSpPr>
          <p:spPr>
            <a:xfrm>
              <a:off x="4179556" y="5298784"/>
              <a:ext cx="144016" cy="138991"/>
            </a:xfrm>
            <a:prstGeom prst="rect">
              <a:avLst/>
            </a:prstGeom>
            <a:solidFill>
              <a:schemeClr val="bg1"/>
            </a:solidFill>
          </p:spPr>
          <p:txBody>
            <a:bodyPr wrap="square" rtlCol="0">
              <a:spAutoFit/>
            </a:bodyPr>
            <a:lstStyle/>
            <a:p>
              <a:pPr algn="l">
                <a:lnSpc>
                  <a:spcPct val="120000"/>
                </a:lnSpc>
                <a:spcAft>
                  <a:spcPts val="600"/>
                </a:spcAft>
                <a:buClr>
                  <a:schemeClr val="tx2"/>
                </a:buClr>
              </a:pPr>
              <a:endParaRPr kumimoji="1" lang="ja-JP" altLang="en-US" sz="1200" dirty="0"/>
            </a:p>
          </p:txBody>
        </p:sp>
        <p:pic>
          <p:nvPicPr>
            <p:cNvPr id="3" name="図 2">
              <a:extLst>
                <a:ext uri="{FF2B5EF4-FFF2-40B4-BE49-F238E27FC236}">
                  <a16:creationId xmlns:a16="http://schemas.microsoft.com/office/drawing/2014/main" id="{AC39D170-972F-16D9-00EF-CBA29A53CA9E}"/>
                </a:ext>
              </a:extLst>
            </p:cNvPr>
            <p:cNvPicPr>
              <a:picLocks noChangeAspect="1"/>
            </p:cNvPicPr>
            <p:nvPr/>
          </p:nvPicPr>
          <p:blipFill rotWithShape="1">
            <a:blip r:embed="rId10"/>
            <a:srcRect l="16397" t="51087" r="17424" b="33859"/>
            <a:stretch/>
          </p:blipFill>
          <p:spPr>
            <a:xfrm>
              <a:off x="238220" y="5308973"/>
              <a:ext cx="5687321" cy="697039"/>
            </a:xfrm>
            <a:prstGeom prst="rect">
              <a:avLst/>
            </a:prstGeom>
            <a:ln w="6350">
              <a:noFill/>
            </a:ln>
          </p:spPr>
        </p:pic>
        <p:pic>
          <p:nvPicPr>
            <p:cNvPr id="77" name="図 76">
              <a:extLst>
                <a:ext uri="{FF2B5EF4-FFF2-40B4-BE49-F238E27FC236}">
                  <a16:creationId xmlns:a16="http://schemas.microsoft.com/office/drawing/2014/main" id="{83B8B9E6-8A05-DA8B-7769-FFB27A1F40C4}"/>
                </a:ext>
              </a:extLst>
            </p:cNvPr>
            <p:cNvPicPr>
              <a:picLocks noChangeAspect="1"/>
            </p:cNvPicPr>
            <p:nvPr/>
          </p:nvPicPr>
          <p:blipFill rotWithShape="1">
            <a:blip r:embed="rId11"/>
            <a:srcRect r="6580" b="-3368"/>
            <a:stretch/>
          </p:blipFill>
          <p:spPr>
            <a:xfrm>
              <a:off x="4974355" y="5488470"/>
              <a:ext cx="898621" cy="373526"/>
            </a:xfrm>
            <a:prstGeom prst="rect">
              <a:avLst/>
            </a:prstGeom>
          </p:spPr>
        </p:pic>
        <p:sp>
          <p:nvSpPr>
            <p:cNvPr id="78" name="角丸四角形 14">
              <a:extLst>
                <a:ext uri="{FF2B5EF4-FFF2-40B4-BE49-F238E27FC236}">
                  <a16:creationId xmlns:a16="http://schemas.microsoft.com/office/drawing/2014/main" id="{DA16E786-2EB0-8DBD-36F2-57E573D060E7}"/>
                </a:ext>
              </a:extLst>
            </p:cNvPr>
            <p:cNvSpPr/>
            <p:nvPr/>
          </p:nvSpPr>
          <p:spPr>
            <a:xfrm>
              <a:off x="4936871" y="5467017"/>
              <a:ext cx="898621" cy="391102"/>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7B3266E0-45F9-E955-001F-F4B67C9A74C2}"/>
                </a:ext>
              </a:extLst>
            </p:cNvPr>
            <p:cNvSpPr/>
            <p:nvPr/>
          </p:nvSpPr>
          <p:spPr>
            <a:xfrm>
              <a:off x="321798" y="5579024"/>
              <a:ext cx="264341" cy="156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73" name="テキスト ボックス 72">
              <a:extLst>
                <a:ext uri="{FF2B5EF4-FFF2-40B4-BE49-F238E27FC236}">
                  <a16:creationId xmlns:a16="http://schemas.microsoft.com/office/drawing/2014/main" id="{98075CEC-EB2B-4C8B-CE77-2EFD240C6C62}"/>
                </a:ext>
              </a:extLst>
            </p:cNvPr>
            <p:cNvSpPr txBox="1"/>
            <p:nvPr/>
          </p:nvSpPr>
          <p:spPr>
            <a:xfrm>
              <a:off x="149072" y="5505844"/>
              <a:ext cx="655746" cy="304699"/>
            </a:xfrm>
            <a:prstGeom prst="rect">
              <a:avLst/>
            </a:prstGeom>
            <a:noFill/>
          </p:spPr>
          <p:txBody>
            <a:bodyPr wrap="square" rtlCol="0">
              <a:spAutoFit/>
            </a:bodyPr>
            <a:lstStyle/>
            <a:p>
              <a:pPr algn="l">
                <a:lnSpc>
                  <a:spcPct val="120000"/>
                </a:lnSpc>
                <a:spcAft>
                  <a:spcPts val="600"/>
                </a:spcAft>
                <a:buClr>
                  <a:schemeClr val="tx2"/>
                </a:buClr>
              </a:pPr>
              <a:r>
                <a:rPr kumimoji="1" lang="ja-JP" altLang="en-US" sz="1200" dirty="0"/>
                <a:t>（例）</a:t>
              </a:r>
            </a:p>
          </p:txBody>
        </p:sp>
      </p:grpSp>
    </p:spTree>
    <p:extLst>
      <p:ext uri="{BB962C8B-B14F-4D97-AF65-F5344CB8AC3E}">
        <p14:creationId xmlns:p14="http://schemas.microsoft.com/office/powerpoint/2010/main" val="4088042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7C9A60-A5D5-6940-BD43-AAF93008732A}"/>
              </a:ext>
            </a:extLst>
          </p:cNvPr>
          <p:cNvSpPr>
            <a:spLocks noGrp="1"/>
          </p:cNvSpPr>
          <p:nvPr>
            <p:ph type="title"/>
          </p:nvPr>
        </p:nvSpPr>
        <p:spPr/>
        <p:txBody>
          <a:bodyPr/>
          <a:lstStyle/>
          <a:p>
            <a:r>
              <a:rPr lang="ja-JP" altLang="en-US" dirty="0"/>
              <a:t>診療報酬に関する質問の取扱いについて（１／３）</a:t>
            </a:r>
          </a:p>
        </p:txBody>
      </p:sp>
      <p:sp>
        <p:nvSpPr>
          <p:cNvPr id="4" name="スライド番号プレースホルダー 3"/>
          <p:cNvSpPr>
            <a:spLocks noGrp="1"/>
          </p:cNvSpPr>
          <p:nvPr>
            <p:ph type="sldNum" sz="quarter" idx="4"/>
          </p:nvPr>
        </p:nvSpPr>
        <p:spPr/>
        <p:txBody>
          <a:bodyPr/>
          <a:lstStyle/>
          <a:p>
            <a:fld id="{48F63A3B-78C7-47BE-AE5E-E10140E04643}" type="slidenum">
              <a:rPr lang="en-US" smtClean="0"/>
              <a:pPr/>
              <a:t>12</a:t>
            </a:fld>
            <a:endParaRPr lang="en-US" dirty="0"/>
          </a:p>
        </p:txBody>
      </p:sp>
      <p:sp>
        <p:nvSpPr>
          <p:cNvPr id="22" name="テキスト プレースホルダー 2">
            <a:extLst>
              <a:ext uri="{FF2B5EF4-FFF2-40B4-BE49-F238E27FC236}">
                <a16:creationId xmlns:a16="http://schemas.microsoft.com/office/drawing/2014/main" id="{0AFD4854-3BB6-394F-9F59-525F01D74181}"/>
              </a:ext>
            </a:extLst>
          </p:cNvPr>
          <p:cNvSpPr>
            <a:spLocks noGrp="1"/>
          </p:cNvSpPr>
          <p:nvPr>
            <p:ph type="body" sz="quarter" idx="13"/>
          </p:nvPr>
        </p:nvSpPr>
        <p:spPr>
          <a:xfrm>
            <a:off x="-1200" y="827998"/>
            <a:ext cx="9907200" cy="1787376"/>
          </a:xfrm>
          <a:solidFill>
            <a:schemeClr val="bg2"/>
          </a:solidFill>
        </p:spPr>
        <p:txBody>
          <a:bodyPr/>
          <a:lstStyle/>
          <a:p>
            <a:pPr marL="285750" indent="-285750">
              <a:lnSpc>
                <a:spcPct val="150000"/>
              </a:lnSpc>
              <a:buFont typeface="Wingdings" panose="05000000000000000000" pitchFamily="2" charset="2"/>
              <a:buChar char="Ø"/>
            </a:pPr>
            <a:r>
              <a:rPr lang="ja-JP" altLang="en-US" sz="1400" dirty="0">
                <a:solidFill>
                  <a:prstClr val="black"/>
                </a:solidFill>
                <a:latin typeface="+mn-ea"/>
              </a:rPr>
              <a:t>診療報酬の解釈に関する質問については、九州厚生局公式ホームページ上の「疑義照会送信フォーム」によりご照会ください。　</a:t>
            </a:r>
            <a:endParaRPr lang="en-US" altLang="ja-JP" sz="1400" dirty="0">
              <a:solidFill>
                <a:prstClr val="black"/>
              </a:solidFill>
              <a:latin typeface="+mn-ea"/>
            </a:endParaRPr>
          </a:p>
          <a:p>
            <a:pPr marL="285750" indent="-285750">
              <a:lnSpc>
                <a:spcPct val="150000"/>
              </a:lnSpc>
              <a:buFont typeface="Wingdings" panose="05000000000000000000" pitchFamily="2" charset="2"/>
              <a:buChar char="Ø"/>
            </a:pPr>
            <a:r>
              <a:rPr lang="ja-JP" altLang="en-US" sz="1400" dirty="0">
                <a:solidFill>
                  <a:prstClr val="black"/>
                </a:solidFill>
                <a:latin typeface="+mn-ea"/>
              </a:rPr>
              <a:t>疑義照会に係る添付資料がある場合やインターネット環境がない場合等、「疑義照会送信フォーム」がご利用いただけない場合は、引き続き疑義照会票によりご照会ください。</a:t>
            </a:r>
          </a:p>
        </p:txBody>
      </p:sp>
      <p:grpSp>
        <p:nvGrpSpPr>
          <p:cNvPr id="3" name="グループ化 2"/>
          <p:cNvGrpSpPr/>
          <p:nvPr/>
        </p:nvGrpSpPr>
        <p:grpSpPr>
          <a:xfrm>
            <a:off x="131573" y="2817475"/>
            <a:ext cx="9317227" cy="3608699"/>
            <a:chOff x="219103" y="3375388"/>
            <a:chExt cx="9317227" cy="3608699"/>
          </a:xfrm>
        </p:grpSpPr>
        <p:sp>
          <p:nvSpPr>
            <p:cNvPr id="18" name="正方形/長方形 17">
              <a:extLst>
                <a:ext uri="{FF2B5EF4-FFF2-40B4-BE49-F238E27FC236}">
                  <a16:creationId xmlns:a16="http://schemas.microsoft.com/office/drawing/2014/main" id="{DC1B0019-632D-3046-A80B-11B02B11C9F4}"/>
                </a:ext>
              </a:extLst>
            </p:cNvPr>
            <p:cNvSpPr/>
            <p:nvPr/>
          </p:nvSpPr>
          <p:spPr>
            <a:xfrm>
              <a:off x="219103" y="3875544"/>
              <a:ext cx="9317227" cy="3108543"/>
            </a:xfrm>
            <a:prstGeom prst="rect">
              <a:avLst/>
            </a:prstGeom>
          </p:spPr>
          <p:txBody>
            <a:bodyPr wrap="square" lIns="0" tIns="0" rIns="0" bIns="0">
              <a:spAutoFit/>
            </a:bodyPr>
            <a:lstStyle/>
            <a:p>
              <a:pPr marL="628650" lvl="1" indent="-171450">
                <a:lnSpc>
                  <a:spcPct val="150000"/>
                </a:lnSpc>
                <a:spcBef>
                  <a:spcPts val="600"/>
                </a:spcBef>
                <a:buClr>
                  <a:schemeClr val="tx2"/>
                </a:buClr>
                <a:buFont typeface="Wingdings" panose="05000000000000000000" pitchFamily="2" charset="2"/>
                <a:buChar char="ü"/>
              </a:pPr>
              <a:r>
                <a:rPr kumimoji="1" lang="ja-JP" altLang="en-US" sz="1200">
                  <a:solidFill>
                    <a:srgbClr val="000000"/>
                  </a:solidFill>
                  <a:latin typeface="+mn-ea"/>
                </a:rPr>
                <a:t> 「</a:t>
              </a:r>
              <a:r>
                <a:rPr kumimoji="1" lang="ja-JP" altLang="en-US" sz="1200" dirty="0">
                  <a:solidFill>
                    <a:srgbClr val="000000"/>
                  </a:solidFill>
                  <a:latin typeface="+mn-ea"/>
                </a:rPr>
                <a:t>疑義照会送信フォーム」では添付ファイルの送信ができません。添付資料がある場合は、「疑義照会票」をご利用ください。</a:t>
              </a:r>
              <a:endParaRPr kumimoji="1" lang="en-US" altLang="ja-JP" sz="1200" dirty="0">
                <a:solidFill>
                  <a:srgbClr val="000000"/>
                </a:solidFill>
                <a:latin typeface="+mn-ea"/>
              </a:endParaRPr>
            </a:p>
            <a:p>
              <a:pPr lvl="1">
                <a:lnSpc>
                  <a:spcPct val="150000"/>
                </a:lnSpc>
                <a:spcBef>
                  <a:spcPts val="600"/>
                </a:spcBef>
                <a:buClr>
                  <a:schemeClr val="tx2"/>
                </a:buClr>
              </a:pPr>
              <a:r>
                <a:rPr kumimoji="1" lang="ja-JP" altLang="en-US" sz="1200" dirty="0">
                  <a:solidFill>
                    <a:srgbClr val="000000"/>
                  </a:solidFill>
                  <a:latin typeface="+mn-ea"/>
                </a:rPr>
                <a:t>　　情報セキュリティの都合上、ファイルストレージサービスを利用し、その</a:t>
              </a:r>
              <a:r>
                <a:rPr kumimoji="1" lang="en-US" altLang="ja-JP" sz="1200" dirty="0">
                  <a:solidFill>
                    <a:srgbClr val="000000"/>
                  </a:solidFill>
                  <a:latin typeface="+mn-ea"/>
                </a:rPr>
                <a:t>URL</a:t>
              </a:r>
              <a:r>
                <a:rPr kumimoji="1" lang="ja-JP" altLang="en-US" sz="1200" dirty="0">
                  <a:solidFill>
                    <a:srgbClr val="000000"/>
                  </a:solidFill>
                  <a:latin typeface="+mn-ea"/>
                </a:rPr>
                <a:t>を貼り付けることもお控えください。</a:t>
              </a:r>
              <a:endParaRPr kumimoji="1" lang="en-US" altLang="ja-JP" sz="1200" dirty="0">
                <a:solidFill>
                  <a:srgbClr val="000000"/>
                </a:solidFill>
                <a:latin typeface="+mn-ea"/>
              </a:endParaRPr>
            </a:p>
            <a:p>
              <a:pPr marL="628650" lvl="1" indent="-171450">
                <a:lnSpc>
                  <a:spcPct val="150000"/>
                </a:lnSpc>
                <a:spcBef>
                  <a:spcPts val="600"/>
                </a:spcBef>
                <a:buClr>
                  <a:schemeClr val="tx2"/>
                </a:buClr>
                <a:buFont typeface="Wingdings" panose="05000000000000000000" pitchFamily="2" charset="2"/>
                <a:buChar char="ü"/>
              </a:pPr>
              <a:r>
                <a:rPr kumimoji="1" lang="ja-JP" altLang="en-US" sz="1200">
                  <a:solidFill>
                    <a:srgbClr val="000000"/>
                  </a:solidFill>
                  <a:latin typeface="+mn-ea"/>
                </a:rPr>
                <a:t> 「</a:t>
              </a:r>
              <a:r>
                <a:rPr kumimoji="1" lang="ja-JP" altLang="en-US" sz="1200" dirty="0">
                  <a:solidFill>
                    <a:srgbClr val="000000"/>
                  </a:solidFill>
                  <a:latin typeface="+mn-ea"/>
                </a:rPr>
                <a:t>疑義照会送信フォーム」は送信側に送信履歴が残らないため、送信記録の保管を希望される場合は、送信前に表示される</a:t>
              </a:r>
              <a:endParaRPr kumimoji="1" lang="en-US" altLang="ja-JP" sz="1200" dirty="0">
                <a:solidFill>
                  <a:srgbClr val="000000"/>
                </a:solidFill>
                <a:latin typeface="+mn-ea"/>
              </a:endParaRPr>
            </a:p>
            <a:p>
              <a:pPr lvl="1">
                <a:lnSpc>
                  <a:spcPct val="150000"/>
                </a:lnSpc>
                <a:spcBef>
                  <a:spcPts val="600"/>
                </a:spcBef>
                <a:buClr>
                  <a:schemeClr val="tx2"/>
                </a:buClr>
              </a:pPr>
              <a:r>
                <a:rPr kumimoji="1" lang="ja-JP" altLang="en-US" sz="1200">
                  <a:solidFill>
                    <a:srgbClr val="000000"/>
                  </a:solidFill>
                  <a:latin typeface="+mn-ea"/>
                </a:rPr>
                <a:t>　 「</a:t>
              </a:r>
              <a:r>
                <a:rPr kumimoji="1" lang="ja-JP" altLang="en-US" sz="1200" dirty="0">
                  <a:solidFill>
                    <a:srgbClr val="000000"/>
                  </a:solidFill>
                  <a:latin typeface="+mn-ea"/>
                </a:rPr>
                <a:t>内容確認画面」をプリントアウト等し、保管ください。</a:t>
              </a:r>
              <a:endParaRPr kumimoji="1" lang="en-US" altLang="ja-JP" sz="1200" dirty="0">
                <a:solidFill>
                  <a:srgbClr val="000000"/>
                </a:solidFill>
                <a:latin typeface="+mn-ea"/>
              </a:endParaRPr>
            </a:p>
            <a:p>
              <a:pPr marL="628650" lvl="1" indent="-171450">
                <a:lnSpc>
                  <a:spcPct val="150000"/>
                </a:lnSpc>
                <a:spcBef>
                  <a:spcPts val="600"/>
                </a:spcBef>
                <a:buClr>
                  <a:schemeClr val="tx2"/>
                </a:buClr>
                <a:buFont typeface="Wingdings" panose="05000000000000000000" pitchFamily="2" charset="2"/>
                <a:buChar char="ü"/>
              </a:pPr>
              <a:r>
                <a:rPr kumimoji="1" lang="ja-JP" altLang="en-US" sz="1200" dirty="0">
                  <a:solidFill>
                    <a:srgbClr val="000000"/>
                  </a:solidFill>
                  <a:latin typeface="+mn-ea"/>
                </a:rPr>
                <a:t>　</a:t>
              </a:r>
              <a:r>
                <a:rPr kumimoji="1" lang="ja-JP" altLang="en-US" sz="1200" b="1" u="sng" dirty="0">
                  <a:solidFill>
                    <a:srgbClr val="000000"/>
                  </a:solidFill>
                  <a:latin typeface="+mn-ea"/>
                </a:rPr>
                <a:t>連絡先</a:t>
              </a:r>
              <a:r>
                <a:rPr kumimoji="1" lang="ja-JP" altLang="en-US" sz="1200" u="sng" dirty="0">
                  <a:solidFill>
                    <a:srgbClr val="000000"/>
                  </a:solidFill>
                  <a:latin typeface="+mn-ea"/>
                </a:rPr>
                <a:t>及び</a:t>
              </a:r>
              <a:r>
                <a:rPr kumimoji="1" lang="ja-JP" altLang="en-US" sz="1200" b="1" u="sng" dirty="0">
                  <a:solidFill>
                    <a:srgbClr val="000000"/>
                  </a:solidFill>
                  <a:latin typeface="+mn-ea"/>
                </a:rPr>
                <a:t>担当者名</a:t>
              </a:r>
              <a:r>
                <a:rPr kumimoji="1" lang="ja-JP" altLang="en-US" sz="1200" dirty="0">
                  <a:solidFill>
                    <a:srgbClr val="000000"/>
                  </a:solidFill>
                  <a:latin typeface="+mn-ea"/>
                </a:rPr>
                <a:t>を必ず記入してください。</a:t>
              </a:r>
              <a:endParaRPr kumimoji="1" lang="en-US" altLang="ja-JP" sz="1200" dirty="0">
                <a:solidFill>
                  <a:srgbClr val="000000"/>
                </a:solidFill>
                <a:latin typeface="+mn-ea"/>
              </a:endParaRPr>
            </a:p>
            <a:p>
              <a:pPr marL="628650" lvl="1" indent="-171450">
                <a:lnSpc>
                  <a:spcPct val="150000"/>
                </a:lnSpc>
                <a:spcBef>
                  <a:spcPts val="600"/>
                </a:spcBef>
                <a:buClr>
                  <a:schemeClr val="tx2"/>
                </a:buClr>
                <a:buFont typeface="Wingdings" panose="05000000000000000000" pitchFamily="2" charset="2"/>
                <a:buChar char="ü"/>
              </a:pPr>
              <a:r>
                <a:rPr kumimoji="1" lang="ja-JP" altLang="en-US" sz="1200" dirty="0">
                  <a:solidFill>
                    <a:srgbClr val="000000"/>
                  </a:solidFill>
                  <a:latin typeface="+mn-ea"/>
                </a:rPr>
                <a:t>　質問前に</a:t>
              </a:r>
              <a:r>
                <a:rPr kumimoji="1" lang="ja-JP" altLang="en-US" sz="1200">
                  <a:solidFill>
                    <a:srgbClr val="000000"/>
                  </a:solidFill>
                  <a:latin typeface="+mn-ea"/>
                </a:rPr>
                <a:t>は、 訂正</a:t>
              </a:r>
              <a:r>
                <a:rPr kumimoji="1" lang="ja-JP" altLang="en-US" sz="1200" dirty="0">
                  <a:solidFill>
                    <a:srgbClr val="000000"/>
                  </a:solidFill>
                  <a:latin typeface="+mn-ea"/>
                </a:rPr>
                <a:t>通知及び疑義解釈等をご確認ください。</a:t>
              </a:r>
            </a:p>
            <a:p>
              <a:pPr marL="628650" lvl="1" indent="-171450">
                <a:lnSpc>
                  <a:spcPct val="150000"/>
                </a:lnSpc>
                <a:spcBef>
                  <a:spcPts val="600"/>
                </a:spcBef>
                <a:buClr>
                  <a:schemeClr val="tx2"/>
                </a:buClr>
                <a:buFont typeface="Wingdings" panose="05000000000000000000" pitchFamily="2" charset="2"/>
                <a:buChar char="ü"/>
              </a:pPr>
              <a:r>
                <a:rPr kumimoji="1" lang="ja-JP" altLang="en-US" sz="1200" dirty="0">
                  <a:solidFill>
                    <a:srgbClr val="000000"/>
                  </a:solidFill>
                  <a:latin typeface="+mn-ea"/>
                </a:rPr>
                <a:t>　改定時期は特に質問が多いため、回答に時間がかかることも想定されますので、あらかじめご了承ください。</a:t>
              </a:r>
              <a:endParaRPr kumimoji="1" lang="en-US" altLang="ja-JP" sz="1200" dirty="0">
                <a:solidFill>
                  <a:srgbClr val="000000"/>
                </a:solidFill>
                <a:latin typeface="+mn-ea"/>
              </a:endParaRPr>
            </a:p>
            <a:p>
              <a:pPr marL="628650" lvl="1" indent="-171450">
                <a:lnSpc>
                  <a:spcPct val="150000"/>
                </a:lnSpc>
                <a:spcBef>
                  <a:spcPts val="600"/>
                </a:spcBef>
                <a:buClr>
                  <a:schemeClr val="tx2"/>
                </a:buClr>
                <a:buFont typeface="Wingdings" panose="05000000000000000000" pitchFamily="2" charset="2"/>
                <a:buChar char="ü"/>
              </a:pPr>
              <a:r>
                <a:rPr kumimoji="1" lang="ja-JP" altLang="en-US" sz="1200" dirty="0">
                  <a:solidFill>
                    <a:srgbClr val="000000"/>
                  </a:solidFill>
                  <a:latin typeface="+mn-ea"/>
                </a:rPr>
                <a:t>　九州厚生局公式ホームページ上の「お問い合わせ（ご質問）送信フォーム」（</a:t>
              </a:r>
              <a:r>
                <a:rPr kumimoji="1" lang="en-US" altLang="ja-JP" sz="1200" dirty="0">
                  <a:solidFill>
                    <a:srgbClr val="000000"/>
                  </a:solidFill>
                  <a:latin typeface="+mn-ea"/>
                </a:rPr>
                <a:t>※</a:t>
              </a:r>
              <a:r>
                <a:rPr kumimoji="1" lang="ja-JP" altLang="en-US" sz="1200" dirty="0">
                  <a:solidFill>
                    <a:srgbClr val="000000"/>
                  </a:solidFill>
                  <a:latin typeface="+mn-ea"/>
                </a:rPr>
                <a:t>疑義照会送信フォームとは異なります）では、　　</a:t>
              </a:r>
              <a:endParaRPr kumimoji="1" lang="en-US" altLang="ja-JP" sz="1200" dirty="0">
                <a:solidFill>
                  <a:srgbClr val="000000"/>
                </a:solidFill>
                <a:latin typeface="+mn-ea"/>
              </a:endParaRPr>
            </a:p>
            <a:p>
              <a:pPr lvl="1">
                <a:lnSpc>
                  <a:spcPct val="150000"/>
                </a:lnSpc>
                <a:spcBef>
                  <a:spcPts val="600"/>
                </a:spcBef>
                <a:buClr>
                  <a:schemeClr val="tx2"/>
                </a:buClr>
              </a:pPr>
              <a:r>
                <a:rPr kumimoji="1" lang="ja-JP" altLang="en-US" sz="1200" dirty="0">
                  <a:solidFill>
                    <a:srgbClr val="000000"/>
                  </a:solidFill>
                  <a:latin typeface="+mn-ea"/>
                </a:rPr>
                <a:t>　　保険診療（指定・登録、施設基準、算定等）に関する質問は受け付けておりませんので、ご注意ください。</a:t>
              </a:r>
              <a:endParaRPr kumimoji="1" lang="en-US" altLang="ja-JP" sz="1200" dirty="0">
                <a:solidFill>
                  <a:srgbClr val="000000"/>
                </a:solidFill>
                <a:latin typeface="+mn-ea"/>
              </a:endParaRPr>
            </a:p>
          </p:txBody>
        </p:sp>
        <p:sp>
          <p:nvSpPr>
            <p:cNvPr id="25" name="正方形/長方形 24">
              <a:extLst>
                <a:ext uri="{FF2B5EF4-FFF2-40B4-BE49-F238E27FC236}">
                  <a16:creationId xmlns:a16="http://schemas.microsoft.com/office/drawing/2014/main" id="{835E8AB9-DFE3-9B44-A739-FAC3710159BF}"/>
                </a:ext>
              </a:extLst>
            </p:cNvPr>
            <p:cNvSpPr/>
            <p:nvPr/>
          </p:nvSpPr>
          <p:spPr>
            <a:xfrm>
              <a:off x="570384" y="3375388"/>
              <a:ext cx="840743" cy="280077"/>
            </a:xfrm>
            <a:prstGeom prst="rect">
              <a:avLst/>
            </a:prstGeom>
          </p:spPr>
          <p:txBody>
            <a:bodyPr wrap="none" lIns="0" tIns="0" rIns="0" bIns="0">
              <a:spAutoFit/>
            </a:bodyPr>
            <a:lstStyle/>
            <a:p>
              <a:pPr lvl="0" defTabSz="591055">
                <a:lnSpc>
                  <a:spcPct val="130000"/>
                </a:lnSpc>
                <a:spcAft>
                  <a:spcPts val="796"/>
                </a:spcAft>
              </a:pPr>
              <a:r>
                <a:rPr lang="ja-JP" altLang="en-US" sz="1400" b="1" spc="239" dirty="0">
                  <a:solidFill>
                    <a:schemeClr val="tx2"/>
                  </a:solidFill>
                  <a:latin typeface="Meiryo" panose="020B0604030504040204" pitchFamily="34" charset="-128"/>
                  <a:ea typeface="Meiryo" panose="020B0604030504040204" pitchFamily="34" charset="-128"/>
                  <a:cs typeface="Noto Sans CJK JP DemiLight" charset="-128"/>
                </a:rPr>
                <a:t>留意事項</a:t>
              </a:r>
            </a:p>
          </p:txBody>
        </p:sp>
        <p:cxnSp>
          <p:nvCxnSpPr>
            <p:cNvPr id="26" name="直線コネクタ 25">
              <a:extLst>
                <a:ext uri="{FF2B5EF4-FFF2-40B4-BE49-F238E27FC236}">
                  <a16:creationId xmlns:a16="http://schemas.microsoft.com/office/drawing/2014/main" id="{38C0DAE7-2292-894B-BA01-4F10DC6FA051}"/>
                </a:ext>
              </a:extLst>
            </p:cNvPr>
            <p:cNvCxnSpPr>
              <a:cxnSpLocks/>
            </p:cNvCxnSpPr>
            <p:nvPr/>
          </p:nvCxnSpPr>
          <p:spPr>
            <a:xfrm flipV="1">
              <a:off x="512573" y="3655465"/>
              <a:ext cx="902375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52827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7C9A60-A5D5-6940-BD43-AAF93008732A}"/>
              </a:ext>
            </a:extLst>
          </p:cNvPr>
          <p:cNvSpPr>
            <a:spLocks noGrp="1"/>
          </p:cNvSpPr>
          <p:nvPr>
            <p:ph type="title"/>
          </p:nvPr>
        </p:nvSpPr>
        <p:spPr/>
        <p:txBody>
          <a:bodyPr/>
          <a:lstStyle/>
          <a:p>
            <a:r>
              <a:rPr lang="ja-JP" altLang="en-US" dirty="0"/>
              <a:t>診療報酬に関する質問の取扱いについて（２／３）</a:t>
            </a:r>
          </a:p>
        </p:txBody>
      </p:sp>
      <p:sp>
        <p:nvSpPr>
          <p:cNvPr id="3" name="テキスト プレースホルダー 2">
            <a:extLst>
              <a:ext uri="{FF2B5EF4-FFF2-40B4-BE49-F238E27FC236}">
                <a16:creationId xmlns:a16="http://schemas.microsoft.com/office/drawing/2014/main" id="{0AFD4854-3BB6-394F-9F59-525F01D74181}"/>
              </a:ext>
            </a:extLst>
          </p:cNvPr>
          <p:cNvSpPr>
            <a:spLocks noGrp="1"/>
          </p:cNvSpPr>
          <p:nvPr>
            <p:ph type="body" sz="quarter" idx="13"/>
          </p:nvPr>
        </p:nvSpPr>
        <p:spPr>
          <a:xfrm>
            <a:off x="0" y="827998"/>
            <a:ext cx="9907200" cy="550884"/>
          </a:xfrm>
          <a:solidFill>
            <a:schemeClr val="bg2"/>
          </a:solidFill>
        </p:spPr>
        <p:txBody>
          <a:bodyPr/>
          <a:lstStyle/>
          <a:p>
            <a:pPr marL="285750" indent="-285750">
              <a:buFont typeface="Wingdings" panose="05000000000000000000" pitchFamily="2" charset="2"/>
              <a:buChar char="Ø"/>
            </a:pPr>
            <a:r>
              <a:rPr lang="ja-JP" altLang="en-US" dirty="0"/>
              <a:t>疑義照会送信フォーム及び疑義照会票は九州厚生局公式ホームページに掲載しています。</a:t>
            </a:r>
          </a:p>
        </p:txBody>
      </p:sp>
      <p:sp>
        <p:nvSpPr>
          <p:cNvPr id="24" name="正方形/長方形 23">
            <a:extLst>
              <a:ext uri="{FF2B5EF4-FFF2-40B4-BE49-F238E27FC236}">
                <a16:creationId xmlns:a16="http://schemas.microsoft.com/office/drawing/2014/main" id="{BBF3C642-8A86-5746-8D2F-F1857509C015}"/>
              </a:ext>
            </a:extLst>
          </p:cNvPr>
          <p:cNvSpPr/>
          <p:nvPr/>
        </p:nvSpPr>
        <p:spPr>
          <a:xfrm>
            <a:off x="363649" y="1922377"/>
            <a:ext cx="9182178" cy="607218"/>
          </a:xfrm>
          <a:prstGeom prst="rect">
            <a:avLst/>
          </a:prstGeom>
        </p:spPr>
        <p:txBody>
          <a:bodyPr wrap="square" lIns="0" tIns="0" rIns="0" bIns="0">
            <a:spAutoFit/>
          </a:bodyPr>
          <a:lstStyle/>
          <a:p>
            <a:pPr marL="180000" indent="0">
              <a:lnSpc>
                <a:spcPts val="2500"/>
              </a:lnSpc>
              <a:buNone/>
              <a:defRPr/>
            </a:pPr>
            <a:r>
              <a:rPr lang="ja-JP" altLang="en-US" sz="1200" dirty="0"/>
              <a:t>　　　　 九州厚生局公式ホームページの「令和６年度診療報酬改定について」へアクセスしてください。（</a:t>
            </a:r>
            <a:r>
              <a:rPr lang="en-US" altLang="ja-JP" sz="1200" dirty="0"/>
              <a:t>P5</a:t>
            </a:r>
            <a:r>
              <a:rPr lang="ja-JP" altLang="en-US" sz="1200" dirty="0"/>
              <a:t>参照）</a:t>
            </a:r>
            <a:endParaRPr lang="en-US" altLang="ja-JP" sz="1200" dirty="0"/>
          </a:p>
          <a:p>
            <a:pPr>
              <a:lnSpc>
                <a:spcPts val="2500"/>
              </a:lnSpc>
              <a:spcAft>
                <a:spcPts val="600"/>
              </a:spcAft>
              <a:buClr>
                <a:schemeClr val="tx2"/>
              </a:buClr>
            </a:pPr>
            <a:r>
              <a:rPr lang="ja-JP" altLang="en-US" sz="1200" dirty="0"/>
              <a:t>　　　　　「３．疑義照会の方法について」の「疑義照会の方法について（疑義照会送信フォーム）」をクリックしてください。</a:t>
            </a:r>
            <a:endParaRPr lang="en-US" altLang="ja-JP" sz="1200" dirty="0"/>
          </a:p>
        </p:txBody>
      </p:sp>
      <p:sp>
        <p:nvSpPr>
          <p:cNvPr id="8" name="角丸四角形 7">
            <a:extLst>
              <a:ext uri="{FF2B5EF4-FFF2-40B4-BE49-F238E27FC236}">
                <a16:creationId xmlns:a16="http://schemas.microsoft.com/office/drawing/2014/main" id="{566A44BE-513A-B545-974A-EE39FF0F6024}"/>
              </a:ext>
            </a:extLst>
          </p:cNvPr>
          <p:cNvSpPr/>
          <p:nvPr/>
        </p:nvSpPr>
        <p:spPr>
          <a:xfrm>
            <a:off x="762000" y="1978726"/>
            <a:ext cx="231458" cy="225082"/>
          </a:xfrm>
          <a:prstGeom prst="roundRect">
            <a:avLst>
              <a:gd name="adj" fmla="val 17286"/>
            </a:avLst>
          </a:prstGeom>
          <a:solidFill>
            <a:schemeClr val="tx2"/>
          </a:solidFill>
        </p:spPr>
        <p:txBody>
          <a:bodyPr lIns="0" tIns="0" rIns="0" bIns="0" anchor="ctr"/>
          <a:lstStyle/>
          <a:p>
            <a:pPr algn="ctr" defTabSz="591055">
              <a:lnSpc>
                <a:spcPct val="130000"/>
              </a:lnSpc>
              <a:spcAft>
                <a:spcPts val="796"/>
              </a:spcAft>
            </a:pPr>
            <a:r>
              <a:rPr lang="en-US" altLang="ja-JP" sz="900" b="1" spc="239" dirty="0">
                <a:solidFill>
                  <a:schemeClr val="bg1"/>
                </a:solidFill>
                <a:latin typeface="Arial" panose="020B0604020202020204" pitchFamily="34" charset="0"/>
                <a:ea typeface="メイリオ" panose="020B0604030504040204" pitchFamily="50" charset="-128"/>
                <a:cs typeface="Arial" panose="020B0604020202020204" pitchFamily="34" charset="0"/>
              </a:rPr>
              <a:t>1</a:t>
            </a:r>
            <a:endParaRPr lang="ja-JP" altLang="en-US" sz="900" b="1" spc="239" dirty="0">
              <a:solidFill>
                <a:schemeClr val="bg1"/>
              </a:solidFill>
              <a:latin typeface="Arial" panose="020B0604020202020204" pitchFamily="34" charset="0"/>
              <a:ea typeface="メイリオ" panose="020B0604030504040204" pitchFamily="50" charset="-128"/>
              <a:cs typeface="Arial" panose="020B0604020202020204" pitchFamily="34" charset="0"/>
            </a:endParaRPr>
          </a:p>
        </p:txBody>
      </p:sp>
      <p:sp>
        <p:nvSpPr>
          <p:cNvPr id="5" name="スライド番号プレースホルダー 4"/>
          <p:cNvSpPr>
            <a:spLocks noGrp="1"/>
          </p:cNvSpPr>
          <p:nvPr>
            <p:ph type="sldNum" sz="quarter" idx="4"/>
          </p:nvPr>
        </p:nvSpPr>
        <p:spPr/>
        <p:txBody>
          <a:bodyPr/>
          <a:lstStyle/>
          <a:p>
            <a:fld id="{48F63A3B-78C7-47BE-AE5E-E10140E04643}" type="slidenum">
              <a:rPr lang="en-US" smtClean="0"/>
              <a:pPr/>
              <a:t>13</a:t>
            </a:fld>
            <a:endParaRPr lang="en-US" dirty="0"/>
          </a:p>
        </p:txBody>
      </p:sp>
      <p:sp>
        <p:nvSpPr>
          <p:cNvPr id="11" name="正方形/長方形 10"/>
          <p:cNvSpPr/>
          <p:nvPr/>
        </p:nvSpPr>
        <p:spPr>
          <a:xfrm>
            <a:off x="363649" y="1487173"/>
            <a:ext cx="2232000" cy="324000"/>
          </a:xfrm>
          <a:prstGeom prst="rect">
            <a:avLst/>
          </a:prstGeom>
          <a:solidFill>
            <a:schemeClr val="tx2"/>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91055">
              <a:lnSpc>
                <a:spcPct val="130000"/>
              </a:lnSpc>
              <a:spcAft>
                <a:spcPts val="796"/>
              </a:spcAft>
            </a:pPr>
            <a:r>
              <a:rPr lang="ja-JP" altLang="en-US" sz="1077" b="1" spc="239" dirty="0">
                <a:solidFill>
                  <a:schemeClr val="bg1"/>
                </a:solidFill>
                <a:latin typeface="+mn-ea"/>
                <a:cs typeface="Noto Sans CJK JP DemiLight" charset="-128"/>
              </a:rPr>
              <a:t>○掲載ページのご案内</a:t>
            </a:r>
          </a:p>
        </p:txBody>
      </p:sp>
      <p:sp>
        <p:nvSpPr>
          <p:cNvPr id="13" name="角丸四角形 12">
            <a:extLst>
              <a:ext uri="{FF2B5EF4-FFF2-40B4-BE49-F238E27FC236}">
                <a16:creationId xmlns:a16="http://schemas.microsoft.com/office/drawing/2014/main" id="{8B14FA02-14A9-9549-BF4B-A7981C47A737}"/>
              </a:ext>
            </a:extLst>
          </p:cNvPr>
          <p:cNvSpPr/>
          <p:nvPr/>
        </p:nvSpPr>
        <p:spPr>
          <a:xfrm>
            <a:off x="762000" y="2313544"/>
            <a:ext cx="231458" cy="225082"/>
          </a:xfrm>
          <a:prstGeom prst="roundRect">
            <a:avLst>
              <a:gd name="adj" fmla="val 17286"/>
            </a:avLst>
          </a:prstGeom>
          <a:solidFill>
            <a:schemeClr val="tx2"/>
          </a:solidFill>
        </p:spPr>
        <p:txBody>
          <a:bodyPr lIns="0" tIns="0" rIns="0" bIns="0" anchor="ctr"/>
          <a:lstStyle/>
          <a:p>
            <a:pPr algn="ctr" defTabSz="591055">
              <a:lnSpc>
                <a:spcPct val="130000"/>
              </a:lnSpc>
              <a:spcAft>
                <a:spcPts val="796"/>
              </a:spcAft>
            </a:pPr>
            <a:r>
              <a:rPr lang="en-US" altLang="ja-JP" sz="900" b="1" spc="239" dirty="0">
                <a:solidFill>
                  <a:schemeClr val="bg1"/>
                </a:solidFill>
                <a:latin typeface="Arial" panose="020B0604020202020204" pitchFamily="34" charset="0"/>
                <a:ea typeface="メイリオ" panose="020B0604030504040204" pitchFamily="50" charset="-128"/>
                <a:cs typeface="Arial" panose="020B0604020202020204" pitchFamily="34" charset="0"/>
              </a:rPr>
              <a:t>2</a:t>
            </a:r>
            <a:endParaRPr lang="ja-JP" altLang="en-US" sz="900" b="1" spc="239" dirty="0">
              <a:solidFill>
                <a:schemeClr val="bg1"/>
              </a:solidFill>
              <a:latin typeface="Arial" panose="020B0604020202020204" pitchFamily="34" charset="0"/>
              <a:ea typeface="メイリオ" panose="020B0604030504040204" pitchFamily="50" charset="-128"/>
              <a:cs typeface="Arial" panose="020B0604020202020204" pitchFamily="34" charset="0"/>
            </a:endParaRPr>
          </a:p>
        </p:txBody>
      </p:sp>
      <p:pic>
        <p:nvPicPr>
          <p:cNvPr id="9" name="図 8">
            <a:extLst>
              <a:ext uri="{FF2B5EF4-FFF2-40B4-BE49-F238E27FC236}">
                <a16:creationId xmlns:a16="http://schemas.microsoft.com/office/drawing/2014/main" id="{61DADB3D-0D45-A5A9-2478-42D67D9DFBFD}"/>
              </a:ext>
            </a:extLst>
          </p:cNvPr>
          <p:cNvPicPr>
            <a:picLocks noChangeAspect="1"/>
          </p:cNvPicPr>
          <p:nvPr/>
        </p:nvPicPr>
        <p:blipFill>
          <a:blip r:embed="rId2"/>
          <a:stretch>
            <a:fillRect/>
          </a:stretch>
        </p:blipFill>
        <p:spPr>
          <a:xfrm>
            <a:off x="877729" y="5258250"/>
            <a:ext cx="7592330" cy="1332845"/>
          </a:xfrm>
          <a:prstGeom prst="rect">
            <a:avLst/>
          </a:prstGeom>
        </p:spPr>
      </p:pic>
      <p:sp>
        <p:nvSpPr>
          <p:cNvPr id="23" name="角丸四角形 35">
            <a:extLst>
              <a:ext uri="{FF2B5EF4-FFF2-40B4-BE49-F238E27FC236}">
                <a16:creationId xmlns:a16="http://schemas.microsoft.com/office/drawing/2014/main" id="{D6850252-AFAB-0A36-BCB5-63A15E898BA3}"/>
              </a:ext>
            </a:extLst>
          </p:cNvPr>
          <p:cNvSpPr/>
          <p:nvPr/>
        </p:nvSpPr>
        <p:spPr>
          <a:xfrm>
            <a:off x="1048745" y="6178190"/>
            <a:ext cx="3128761" cy="344668"/>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図 25">
            <a:extLst>
              <a:ext uri="{FF2B5EF4-FFF2-40B4-BE49-F238E27FC236}">
                <a16:creationId xmlns:a16="http://schemas.microsoft.com/office/drawing/2014/main" id="{64A78C2C-F7BB-7D27-BC79-7157302AE7BB}"/>
              </a:ext>
            </a:extLst>
          </p:cNvPr>
          <p:cNvPicPr>
            <a:picLocks noChangeAspect="1"/>
          </p:cNvPicPr>
          <p:nvPr/>
        </p:nvPicPr>
        <p:blipFill rotWithShape="1">
          <a:blip r:embed="rId3"/>
          <a:srcRect b="64046"/>
          <a:stretch/>
        </p:blipFill>
        <p:spPr>
          <a:xfrm>
            <a:off x="877729" y="2639332"/>
            <a:ext cx="7257123" cy="1143306"/>
          </a:xfrm>
          <a:prstGeom prst="rect">
            <a:avLst/>
          </a:prstGeom>
        </p:spPr>
      </p:pic>
      <p:pic>
        <p:nvPicPr>
          <p:cNvPr id="27" name="図 26">
            <a:extLst>
              <a:ext uri="{FF2B5EF4-FFF2-40B4-BE49-F238E27FC236}">
                <a16:creationId xmlns:a16="http://schemas.microsoft.com/office/drawing/2014/main" id="{81D006A0-BF25-C300-326E-B2F42D69FE77}"/>
              </a:ext>
            </a:extLst>
          </p:cNvPr>
          <p:cNvPicPr>
            <a:picLocks noChangeAspect="1"/>
          </p:cNvPicPr>
          <p:nvPr/>
        </p:nvPicPr>
        <p:blipFill rotWithShape="1">
          <a:blip r:embed="rId3"/>
          <a:srcRect t="47095" b="40420"/>
          <a:stretch/>
        </p:blipFill>
        <p:spPr>
          <a:xfrm>
            <a:off x="762000" y="3860160"/>
            <a:ext cx="7257123" cy="397024"/>
          </a:xfrm>
          <a:prstGeom prst="rect">
            <a:avLst/>
          </a:prstGeom>
        </p:spPr>
      </p:pic>
      <p:pic>
        <p:nvPicPr>
          <p:cNvPr id="28" name="図 27">
            <a:extLst>
              <a:ext uri="{FF2B5EF4-FFF2-40B4-BE49-F238E27FC236}">
                <a16:creationId xmlns:a16="http://schemas.microsoft.com/office/drawing/2014/main" id="{B14CCB81-DF00-644C-911D-6E10ADEFBF03}"/>
              </a:ext>
            </a:extLst>
          </p:cNvPr>
          <p:cNvPicPr>
            <a:picLocks noChangeAspect="1"/>
          </p:cNvPicPr>
          <p:nvPr/>
        </p:nvPicPr>
        <p:blipFill rotWithShape="1">
          <a:blip r:embed="rId3"/>
          <a:srcRect t="66368"/>
          <a:stretch/>
        </p:blipFill>
        <p:spPr>
          <a:xfrm>
            <a:off x="748374" y="4279983"/>
            <a:ext cx="7257123" cy="1069475"/>
          </a:xfrm>
          <a:prstGeom prst="rect">
            <a:avLst/>
          </a:prstGeom>
        </p:spPr>
      </p:pic>
    </p:spTree>
    <p:extLst>
      <p:ext uri="{BB962C8B-B14F-4D97-AF65-F5344CB8AC3E}">
        <p14:creationId xmlns:p14="http://schemas.microsoft.com/office/powerpoint/2010/main" val="997396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7C9A60-A5D5-6940-BD43-AAF93008732A}"/>
              </a:ext>
            </a:extLst>
          </p:cNvPr>
          <p:cNvSpPr>
            <a:spLocks noGrp="1"/>
          </p:cNvSpPr>
          <p:nvPr>
            <p:ph type="title"/>
          </p:nvPr>
        </p:nvSpPr>
        <p:spPr/>
        <p:txBody>
          <a:bodyPr/>
          <a:lstStyle/>
          <a:p>
            <a:r>
              <a:rPr lang="ja-JP" altLang="en-US" dirty="0"/>
              <a:t>診療報酬に関する質問の取扱いについて（３／３）</a:t>
            </a:r>
          </a:p>
        </p:txBody>
      </p:sp>
      <p:grpSp>
        <p:nvGrpSpPr>
          <p:cNvPr id="13" name="グループ化 12"/>
          <p:cNvGrpSpPr/>
          <p:nvPr/>
        </p:nvGrpSpPr>
        <p:grpSpPr>
          <a:xfrm>
            <a:off x="361952" y="1044847"/>
            <a:ext cx="8020048" cy="313932"/>
            <a:chOff x="756000" y="3852000"/>
            <a:chExt cx="6476999" cy="313932"/>
          </a:xfrm>
        </p:grpSpPr>
        <p:sp>
          <p:nvSpPr>
            <p:cNvPr id="7" name="テキスト ボックス 6"/>
            <p:cNvSpPr txBox="1"/>
            <p:nvPr/>
          </p:nvSpPr>
          <p:spPr>
            <a:xfrm>
              <a:off x="1028544" y="3852000"/>
              <a:ext cx="6204455" cy="313932"/>
            </a:xfrm>
            <a:prstGeom prst="rect">
              <a:avLst/>
            </a:prstGeom>
            <a:noFill/>
          </p:spPr>
          <p:txBody>
            <a:bodyPr wrap="square" rtlCol="0">
              <a:spAutoFit/>
            </a:bodyPr>
            <a:lstStyle/>
            <a:p>
              <a:pPr>
                <a:lnSpc>
                  <a:spcPct val="120000"/>
                </a:lnSpc>
                <a:spcAft>
                  <a:spcPts val="600"/>
                </a:spcAft>
                <a:buClr>
                  <a:schemeClr val="tx2"/>
                </a:buClr>
              </a:pPr>
              <a:r>
                <a:rPr lang="ja-JP" altLang="en-US" sz="1200" dirty="0"/>
                <a:t>「２．疑義照会の方法について」に記載の留意事項等をご確認のうえ、いずれかの照会方法にて送付ください。　</a:t>
              </a:r>
              <a:endParaRPr kumimoji="1" lang="ja-JP" altLang="en-US" sz="1200" dirty="0"/>
            </a:p>
          </p:txBody>
        </p:sp>
        <p:sp>
          <p:nvSpPr>
            <p:cNvPr id="12" name="角丸四角形 11">
              <a:extLst>
                <a:ext uri="{FF2B5EF4-FFF2-40B4-BE49-F238E27FC236}">
                  <a16:creationId xmlns:a16="http://schemas.microsoft.com/office/drawing/2014/main" id="{8B14FA02-14A9-9549-BF4B-A7981C47A737}"/>
                </a:ext>
              </a:extLst>
            </p:cNvPr>
            <p:cNvSpPr/>
            <p:nvPr/>
          </p:nvSpPr>
          <p:spPr>
            <a:xfrm>
              <a:off x="756000" y="3852000"/>
              <a:ext cx="231458" cy="225082"/>
            </a:xfrm>
            <a:prstGeom prst="roundRect">
              <a:avLst>
                <a:gd name="adj" fmla="val 17286"/>
              </a:avLst>
            </a:prstGeom>
            <a:solidFill>
              <a:schemeClr val="tx2"/>
            </a:solidFill>
          </p:spPr>
          <p:txBody>
            <a:bodyPr lIns="0" tIns="0" rIns="0" bIns="0" anchor="ctr"/>
            <a:lstStyle/>
            <a:p>
              <a:pPr algn="ctr" defTabSz="591055">
                <a:lnSpc>
                  <a:spcPct val="130000"/>
                </a:lnSpc>
                <a:spcAft>
                  <a:spcPts val="796"/>
                </a:spcAft>
              </a:pPr>
              <a:r>
                <a:rPr lang="en-US" altLang="ja-JP" sz="900" b="1" spc="239" dirty="0">
                  <a:solidFill>
                    <a:schemeClr val="bg1"/>
                  </a:solidFill>
                  <a:latin typeface="Arial" panose="020B0604020202020204" pitchFamily="34" charset="0"/>
                  <a:ea typeface="メイリオ" panose="020B0604030504040204" pitchFamily="50" charset="-128"/>
                  <a:cs typeface="Arial" panose="020B0604020202020204" pitchFamily="34" charset="0"/>
                </a:rPr>
                <a:t>3</a:t>
              </a:r>
              <a:endParaRPr lang="ja-JP" altLang="en-US" sz="900" b="1" spc="239" dirty="0">
                <a:solidFill>
                  <a:schemeClr val="bg1"/>
                </a:solidFill>
                <a:latin typeface="Arial" panose="020B0604020202020204" pitchFamily="34" charset="0"/>
                <a:ea typeface="メイリオ" panose="020B0604030504040204" pitchFamily="50" charset="-128"/>
                <a:cs typeface="Arial" panose="020B0604020202020204" pitchFamily="34" charset="0"/>
              </a:endParaRPr>
            </a:p>
          </p:txBody>
        </p:sp>
      </p:grpSp>
      <p:sp>
        <p:nvSpPr>
          <p:cNvPr id="6" name="スライド番号プレースホルダー 5"/>
          <p:cNvSpPr>
            <a:spLocks noGrp="1"/>
          </p:cNvSpPr>
          <p:nvPr>
            <p:ph type="sldNum" sz="quarter" idx="4"/>
          </p:nvPr>
        </p:nvSpPr>
        <p:spPr/>
        <p:txBody>
          <a:bodyPr/>
          <a:lstStyle/>
          <a:p>
            <a:fld id="{48F63A3B-78C7-47BE-AE5E-E10140E04643}" type="slidenum">
              <a:rPr lang="en-US" smtClean="0"/>
              <a:pPr/>
              <a:t>14</a:t>
            </a:fld>
            <a:endParaRPr lang="en-US" dirty="0"/>
          </a:p>
        </p:txBody>
      </p:sp>
      <p:sp>
        <p:nvSpPr>
          <p:cNvPr id="17" name="正方形/長方形 16"/>
          <p:cNvSpPr/>
          <p:nvPr/>
        </p:nvSpPr>
        <p:spPr>
          <a:xfrm>
            <a:off x="769229" y="1484784"/>
            <a:ext cx="4929404" cy="52003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pic>
        <p:nvPicPr>
          <p:cNvPr id="19" name="図 18">
            <a:extLst>
              <a:ext uri="{FF2B5EF4-FFF2-40B4-BE49-F238E27FC236}">
                <a16:creationId xmlns:a16="http://schemas.microsoft.com/office/drawing/2014/main" id="{B00414E4-91FF-2142-53FF-13C7C20A97FD}"/>
              </a:ext>
            </a:extLst>
          </p:cNvPr>
          <p:cNvPicPr>
            <a:picLocks noChangeAspect="1"/>
          </p:cNvPicPr>
          <p:nvPr/>
        </p:nvPicPr>
        <p:blipFill>
          <a:blip r:embed="rId3"/>
          <a:stretch>
            <a:fillRect/>
          </a:stretch>
        </p:blipFill>
        <p:spPr>
          <a:xfrm>
            <a:off x="841555" y="1528563"/>
            <a:ext cx="4814561" cy="1162762"/>
          </a:xfrm>
          <a:prstGeom prst="rect">
            <a:avLst/>
          </a:prstGeom>
        </p:spPr>
      </p:pic>
      <p:pic>
        <p:nvPicPr>
          <p:cNvPr id="21" name="図 20">
            <a:extLst>
              <a:ext uri="{FF2B5EF4-FFF2-40B4-BE49-F238E27FC236}">
                <a16:creationId xmlns:a16="http://schemas.microsoft.com/office/drawing/2014/main" id="{990A5AC3-7EA5-FA4E-2AAB-E70BFC575B5C}"/>
              </a:ext>
            </a:extLst>
          </p:cNvPr>
          <p:cNvPicPr>
            <a:picLocks noChangeAspect="1"/>
          </p:cNvPicPr>
          <p:nvPr/>
        </p:nvPicPr>
        <p:blipFill rotWithShape="1">
          <a:blip r:embed="rId4"/>
          <a:srcRect r="3605" b="91477"/>
          <a:stretch/>
        </p:blipFill>
        <p:spPr>
          <a:xfrm>
            <a:off x="826650" y="2658575"/>
            <a:ext cx="4814561" cy="293042"/>
          </a:xfrm>
          <a:prstGeom prst="rect">
            <a:avLst/>
          </a:prstGeom>
        </p:spPr>
      </p:pic>
      <p:pic>
        <p:nvPicPr>
          <p:cNvPr id="25" name="図 24">
            <a:extLst>
              <a:ext uri="{FF2B5EF4-FFF2-40B4-BE49-F238E27FC236}">
                <a16:creationId xmlns:a16="http://schemas.microsoft.com/office/drawing/2014/main" id="{B41767C9-F81B-FF06-FB12-71A719F696AC}"/>
              </a:ext>
            </a:extLst>
          </p:cNvPr>
          <p:cNvPicPr>
            <a:picLocks noChangeAspect="1"/>
          </p:cNvPicPr>
          <p:nvPr/>
        </p:nvPicPr>
        <p:blipFill>
          <a:blip r:embed="rId5"/>
          <a:stretch>
            <a:fillRect/>
          </a:stretch>
        </p:blipFill>
        <p:spPr>
          <a:xfrm>
            <a:off x="914211" y="2998210"/>
            <a:ext cx="4590453" cy="3640310"/>
          </a:xfrm>
          <a:prstGeom prst="rect">
            <a:avLst/>
          </a:prstGeom>
        </p:spPr>
      </p:pic>
      <p:sp>
        <p:nvSpPr>
          <p:cNvPr id="36" name="角丸四角形 35"/>
          <p:cNvSpPr/>
          <p:nvPr/>
        </p:nvSpPr>
        <p:spPr>
          <a:xfrm>
            <a:off x="914211" y="5933864"/>
            <a:ext cx="2310597" cy="602294"/>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28"/>
          <p:cNvSpPr/>
          <p:nvPr/>
        </p:nvSpPr>
        <p:spPr>
          <a:xfrm>
            <a:off x="1064568" y="3597808"/>
            <a:ext cx="1814063" cy="1343359"/>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角丸四角形吹き出し 31"/>
          <p:cNvSpPr/>
          <p:nvPr/>
        </p:nvSpPr>
        <p:spPr>
          <a:xfrm>
            <a:off x="6033925" y="1620588"/>
            <a:ext cx="3399919" cy="2570412"/>
          </a:xfrm>
          <a:prstGeom prst="wedgeRoundRectCallout">
            <a:avLst>
              <a:gd name="adj1" fmla="val -70385"/>
              <a:gd name="adj2" fmla="val 34306"/>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18" name="テキスト ボックス 17"/>
          <p:cNvSpPr txBox="1"/>
          <p:nvPr/>
        </p:nvSpPr>
        <p:spPr>
          <a:xfrm>
            <a:off x="6141520" y="1689260"/>
            <a:ext cx="2033110" cy="341381"/>
          </a:xfrm>
          <a:prstGeom prst="rect">
            <a:avLst/>
          </a:prstGeom>
          <a:noFill/>
        </p:spPr>
        <p:txBody>
          <a:bodyPr wrap="square" lIns="0" rIns="0" rtlCol="0">
            <a:spAutoFit/>
          </a:bodyPr>
          <a:lstStyle/>
          <a:p>
            <a:pPr algn="ctr">
              <a:lnSpc>
                <a:spcPct val="120000"/>
              </a:lnSpc>
              <a:spcAft>
                <a:spcPts val="600"/>
              </a:spcAft>
              <a:buClr>
                <a:schemeClr val="tx2"/>
              </a:buClr>
            </a:pPr>
            <a:r>
              <a:rPr kumimoji="1" lang="ja-JP" altLang="en-US" sz="1200" dirty="0">
                <a:latin typeface="+mn-ea"/>
              </a:rPr>
              <a:t>＜疑義照会送信フォーム＞</a:t>
            </a:r>
          </a:p>
        </p:txBody>
      </p:sp>
      <p:pic>
        <p:nvPicPr>
          <p:cNvPr id="10" name="図 9">
            <a:extLst>
              <a:ext uri="{FF2B5EF4-FFF2-40B4-BE49-F238E27FC236}">
                <a16:creationId xmlns:a16="http://schemas.microsoft.com/office/drawing/2014/main" id="{46302E0B-6576-764D-464C-8EB6A3C8AF95}"/>
              </a:ext>
            </a:extLst>
          </p:cNvPr>
          <p:cNvPicPr>
            <a:picLocks noChangeAspect="1"/>
          </p:cNvPicPr>
          <p:nvPr/>
        </p:nvPicPr>
        <p:blipFill rotWithShape="1">
          <a:blip r:embed="rId6"/>
          <a:srcRect b="4504"/>
          <a:stretch/>
        </p:blipFill>
        <p:spPr>
          <a:xfrm>
            <a:off x="6245682" y="1996370"/>
            <a:ext cx="3002707" cy="2022995"/>
          </a:xfrm>
          <a:prstGeom prst="rect">
            <a:avLst/>
          </a:prstGeom>
        </p:spPr>
      </p:pic>
      <p:grpSp>
        <p:nvGrpSpPr>
          <p:cNvPr id="14" name="グループ化 13"/>
          <p:cNvGrpSpPr/>
          <p:nvPr/>
        </p:nvGrpSpPr>
        <p:grpSpPr>
          <a:xfrm>
            <a:off x="6038024" y="4366832"/>
            <a:ext cx="1868759" cy="2318282"/>
            <a:chOff x="6120290" y="4227992"/>
            <a:chExt cx="1868759" cy="2318282"/>
          </a:xfrm>
        </p:grpSpPr>
        <p:sp>
          <p:nvSpPr>
            <p:cNvPr id="24" name="角丸四角形吹き出し 23"/>
            <p:cNvSpPr/>
            <p:nvPr/>
          </p:nvSpPr>
          <p:spPr>
            <a:xfrm>
              <a:off x="6120290" y="4227992"/>
              <a:ext cx="1868759" cy="2318282"/>
            </a:xfrm>
            <a:prstGeom prst="wedgeRoundRectCallout">
              <a:avLst>
                <a:gd name="adj1" fmla="val -84242"/>
                <a:gd name="adj2" fmla="val 35422"/>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40" name="テキスト ボックス 39"/>
            <p:cNvSpPr txBox="1"/>
            <p:nvPr/>
          </p:nvSpPr>
          <p:spPr>
            <a:xfrm>
              <a:off x="6327948" y="4308413"/>
              <a:ext cx="1447315" cy="283408"/>
            </a:xfrm>
            <a:prstGeom prst="rect">
              <a:avLst/>
            </a:prstGeom>
            <a:noFill/>
          </p:spPr>
          <p:txBody>
            <a:bodyPr wrap="square" lIns="0" rIns="0" rtlCol="0">
              <a:spAutoFit/>
            </a:bodyPr>
            <a:lstStyle/>
            <a:p>
              <a:pPr algn="ctr">
                <a:lnSpc>
                  <a:spcPct val="120000"/>
                </a:lnSpc>
                <a:spcAft>
                  <a:spcPts val="600"/>
                </a:spcAft>
                <a:buClr>
                  <a:schemeClr val="tx2"/>
                </a:buClr>
              </a:pPr>
              <a:r>
                <a:rPr kumimoji="1" lang="ja-JP" altLang="en-US" sz="1200" dirty="0">
                  <a:latin typeface="+mn-ea"/>
                </a:rPr>
                <a:t>＜疑義照会票＞</a:t>
              </a:r>
            </a:p>
          </p:txBody>
        </p:sp>
      </p:grpSp>
      <p:pic>
        <p:nvPicPr>
          <p:cNvPr id="22" name="図 21">
            <a:extLst>
              <a:ext uri="{FF2B5EF4-FFF2-40B4-BE49-F238E27FC236}">
                <a16:creationId xmlns:a16="http://schemas.microsoft.com/office/drawing/2014/main" id="{090B914B-BC9E-9AE0-4D27-96C2262F107F}"/>
              </a:ext>
            </a:extLst>
          </p:cNvPr>
          <p:cNvPicPr>
            <a:picLocks noChangeAspect="1"/>
          </p:cNvPicPr>
          <p:nvPr/>
        </p:nvPicPr>
        <p:blipFill>
          <a:blip r:embed="rId7"/>
          <a:stretch>
            <a:fillRect/>
          </a:stretch>
        </p:blipFill>
        <p:spPr>
          <a:xfrm>
            <a:off x="6352021" y="4766320"/>
            <a:ext cx="1234636" cy="1738858"/>
          </a:xfrm>
          <a:prstGeom prst="rect">
            <a:avLst/>
          </a:prstGeom>
        </p:spPr>
      </p:pic>
    </p:spTree>
    <p:extLst>
      <p:ext uri="{BB962C8B-B14F-4D97-AF65-F5344CB8AC3E}">
        <p14:creationId xmlns:p14="http://schemas.microsoft.com/office/powerpoint/2010/main" val="1413225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7FEE9-580A-4EA0-A7DE-8D177AC2609D}" type="slidenum">
              <a:rPr kumimoji="1" lang="ja-JP" altLang="en-US" sz="1600" b="1" i="0" u="none" strike="noStrike" kern="1200" cap="none" spc="0" normalizeH="0" baseline="0" noProof="0" smtClean="0">
                <a:ln>
                  <a:noFill/>
                </a:ln>
                <a:solidFill>
                  <a:prstClr val="black"/>
                </a:solidFill>
                <a:effectLst/>
                <a:uLnTx/>
                <a:uFillTx/>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1600" b="1" i="0" u="none" strike="noStrike" kern="1200" cap="none" spc="0" normalizeH="0" baseline="0" noProof="0" dirty="0">
              <a:ln>
                <a:noFill/>
              </a:ln>
              <a:solidFill>
                <a:prstClr val="black"/>
              </a:solidFill>
              <a:effectLst/>
              <a:uLnTx/>
              <a:uFillTx/>
              <a:ea typeface="ＭＳ Ｐゴシック" panose="020B0600070205080204" pitchFamily="50" charset="-128"/>
              <a:cs typeface="+mn-cs"/>
            </a:endParaRPr>
          </a:p>
        </p:txBody>
      </p:sp>
      <p:sp>
        <p:nvSpPr>
          <p:cNvPr id="8" name="テキスト ボックス 7">
            <a:extLst>
              <a:ext uri="{FF2B5EF4-FFF2-40B4-BE49-F238E27FC236}">
                <a16:creationId xmlns:a16="http://schemas.microsoft.com/office/drawing/2014/main" id="{8579E204-9990-134E-90E7-2FAB0E670070}"/>
              </a:ext>
            </a:extLst>
          </p:cNvPr>
          <p:cNvSpPr txBox="1"/>
          <p:nvPr/>
        </p:nvSpPr>
        <p:spPr>
          <a:xfrm>
            <a:off x="3296816" y="2492896"/>
            <a:ext cx="3312368" cy="1154162"/>
          </a:xfrm>
          <a:prstGeom prst="rect">
            <a:avLst/>
          </a:prstGeom>
          <a:noFill/>
        </p:spPr>
        <p:txBody>
          <a:bodyPr wrap="square" rtlCol="0">
            <a:spAutoFit/>
          </a:bodyPr>
          <a:lstStyle/>
          <a:p>
            <a:pPr algn="ctr">
              <a:lnSpc>
                <a:spcPct val="120000"/>
              </a:lnSpc>
              <a:spcAft>
                <a:spcPts val="600"/>
              </a:spcAft>
              <a:buClr>
                <a:schemeClr val="tx2"/>
              </a:buClr>
            </a:pPr>
            <a:r>
              <a:rPr kumimoji="1" lang="en-US" altLang="ja-JP" sz="6000" dirty="0"/>
              <a:t>【</a:t>
            </a:r>
            <a:r>
              <a:rPr kumimoji="1" lang="ja-JP" altLang="en-US" sz="6000" dirty="0"/>
              <a:t>参考</a:t>
            </a:r>
            <a:r>
              <a:rPr kumimoji="1" lang="en-US" altLang="ja-JP" sz="6000" dirty="0"/>
              <a:t>】</a:t>
            </a:r>
            <a:endParaRPr kumimoji="1" lang="ja-JP" altLang="en-US" sz="6000" dirty="0"/>
          </a:p>
        </p:txBody>
      </p:sp>
    </p:spTree>
    <p:extLst>
      <p:ext uri="{BB962C8B-B14F-4D97-AF65-F5344CB8AC3E}">
        <p14:creationId xmlns:p14="http://schemas.microsoft.com/office/powerpoint/2010/main" val="3541823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7C9A60-A5D5-6940-BD43-AAF93008732A}"/>
              </a:ext>
            </a:extLst>
          </p:cNvPr>
          <p:cNvSpPr>
            <a:spLocks noGrp="1"/>
          </p:cNvSpPr>
          <p:nvPr>
            <p:ph type="title"/>
          </p:nvPr>
        </p:nvSpPr>
        <p:spPr/>
        <p:txBody>
          <a:bodyPr/>
          <a:lstStyle/>
          <a:p>
            <a:r>
              <a:rPr lang="ja-JP" altLang="en-US" sz="1600" dirty="0"/>
              <a:t>（表１）新設された又は施設基準が創設されたことにより、</a:t>
            </a:r>
            <a:br>
              <a:rPr lang="en-US" altLang="ja-JP" sz="1600" dirty="0"/>
            </a:br>
            <a:r>
              <a:rPr lang="ja-JP" altLang="en-US" sz="1600" dirty="0"/>
              <a:t>　　　　令和６年６月以降において当該点数を算定するに当たり届出が必要なもの</a:t>
            </a:r>
            <a:endParaRPr lang="en-US" altLang="ja-JP" dirty="0"/>
          </a:p>
        </p:txBody>
      </p:sp>
      <p:sp>
        <p:nvSpPr>
          <p:cNvPr id="4" name="スライド番号プレースホルダー 3"/>
          <p:cNvSpPr>
            <a:spLocks noGrp="1"/>
          </p:cNvSpPr>
          <p:nvPr>
            <p:ph type="sldNum" sz="quarter" idx="4"/>
          </p:nvPr>
        </p:nvSpPr>
        <p:spPr>
          <a:xfrm>
            <a:off x="8915314" y="6678971"/>
            <a:ext cx="630513" cy="278421"/>
          </a:xfrm>
        </p:spPr>
        <p:txBody>
          <a:bodyPr/>
          <a:lstStyle/>
          <a:p>
            <a:fld id="{48F63A3B-78C7-47BE-AE5E-E10140E04643}" type="slidenum">
              <a:rPr lang="en-US" smtClean="0"/>
              <a:pPr/>
              <a:t>16</a:t>
            </a:fld>
            <a:endParaRPr lang="en-US" dirty="0"/>
          </a:p>
        </p:txBody>
      </p:sp>
      <p:graphicFrame>
        <p:nvGraphicFramePr>
          <p:cNvPr id="3" name="表 4">
            <a:extLst>
              <a:ext uri="{FF2B5EF4-FFF2-40B4-BE49-F238E27FC236}">
                <a16:creationId xmlns:a16="http://schemas.microsoft.com/office/drawing/2014/main" id="{E8D030F7-34D2-5B6C-EB41-863A13B1A3FE}"/>
              </a:ext>
            </a:extLst>
          </p:cNvPr>
          <p:cNvGraphicFramePr>
            <a:graphicFrameLocks noGrp="1"/>
          </p:cNvGraphicFramePr>
          <p:nvPr>
            <p:extLst>
              <p:ext uri="{D42A27DB-BD31-4B8C-83A1-F6EECF244321}">
                <p14:modId xmlns:p14="http://schemas.microsoft.com/office/powerpoint/2010/main" val="1163684532"/>
              </p:ext>
            </p:extLst>
          </p:nvPr>
        </p:nvGraphicFramePr>
        <p:xfrm>
          <a:off x="385791" y="1700808"/>
          <a:ext cx="9181020" cy="4788546"/>
        </p:xfrm>
        <a:graphic>
          <a:graphicData uri="http://schemas.openxmlformats.org/drawingml/2006/table">
            <a:tbl>
              <a:tblPr bandRow="1">
                <a:tableStyleId>{5C22544A-7EE6-4342-B048-85BDC9FD1C3A}</a:tableStyleId>
              </a:tblPr>
              <a:tblGrid>
                <a:gridCol w="455547">
                  <a:extLst>
                    <a:ext uri="{9D8B030D-6E8A-4147-A177-3AD203B41FA5}">
                      <a16:colId xmlns:a16="http://schemas.microsoft.com/office/drawing/2014/main" val="1524999895"/>
                    </a:ext>
                  </a:extLst>
                </a:gridCol>
                <a:gridCol w="8725473">
                  <a:extLst>
                    <a:ext uri="{9D8B030D-6E8A-4147-A177-3AD203B41FA5}">
                      <a16:colId xmlns:a16="http://schemas.microsoft.com/office/drawing/2014/main" val="4139373743"/>
                    </a:ext>
                  </a:extLst>
                </a:gridCol>
              </a:tblGrid>
              <a:tr h="342039">
                <a:tc>
                  <a:txBody>
                    <a:bodyPr/>
                    <a:lstStyle/>
                    <a:p>
                      <a:pPr algn="ctr" fontAlgn="ctr"/>
                      <a:r>
                        <a:rPr lang="ja-JP" altLang="en-US" sz="1050" u="none" strike="noStrike" dirty="0">
                          <a:effectLst/>
                          <a:latin typeface="メイリオ 本文"/>
                        </a:rPr>
                        <a:t>１</a:t>
                      </a:r>
                      <a:endParaRPr lang="zh-TW" altLang="en-US" sz="1050" b="0" i="0" u="none" strike="noStrike" dirty="0">
                        <a:solidFill>
                          <a:srgbClr val="000000"/>
                        </a:solidFill>
                        <a:effectLst/>
                        <a:latin typeface="メイリオ 本文"/>
                        <a:ea typeface="+mn-ea"/>
                      </a:endParaRPr>
                    </a:p>
                  </a:txBody>
                  <a:tcPr marL="72000" marR="72000" marT="3449" marB="0" anchor="ctr"/>
                </a:tc>
                <a:tc>
                  <a:txBody>
                    <a:bodyPr/>
                    <a:lstStyle/>
                    <a:p>
                      <a:pPr algn="l" fontAlgn="ctr"/>
                      <a:r>
                        <a:rPr lang="ja-JP" altLang="en-US" sz="1050" dirty="0">
                          <a:latin typeface="メイリオ 本文"/>
                        </a:rPr>
                        <a:t>初診料の注</a:t>
                      </a:r>
                      <a:r>
                        <a:rPr lang="en-US" altLang="ja-JP" sz="1050" dirty="0">
                          <a:latin typeface="+mn-ea"/>
                          <a:ea typeface="+mn-ea"/>
                        </a:rPr>
                        <a:t>14</a:t>
                      </a:r>
                      <a:r>
                        <a:rPr lang="ja-JP" altLang="en-US" sz="1050" dirty="0">
                          <a:latin typeface="メイリオ 本文"/>
                        </a:rPr>
                        <a:t>及び再診料の注</a:t>
                      </a:r>
                      <a:r>
                        <a:rPr lang="en-US" altLang="ja-JP" sz="1050" dirty="0">
                          <a:latin typeface="+mn-ea"/>
                          <a:ea typeface="+mn-ea"/>
                        </a:rPr>
                        <a:t>18</a:t>
                      </a:r>
                      <a:r>
                        <a:rPr lang="ja-JP" altLang="en-US" sz="1050" dirty="0">
                          <a:latin typeface="メイリオ 本文"/>
                        </a:rPr>
                        <a:t>に規定する抗菌薬適正使用体制加算</a:t>
                      </a:r>
                      <a:endParaRPr lang="ja-JP" altLang="en-US" sz="900" b="0" i="0" u="none" strike="noStrike" dirty="0">
                        <a:solidFill>
                          <a:srgbClr val="000000"/>
                        </a:solidFill>
                        <a:effectLst/>
                        <a:latin typeface="メイリオ 本文"/>
                        <a:ea typeface="ＭＳ Ｐゴシック" panose="020B0600070205080204" pitchFamily="50" charset="-128"/>
                      </a:endParaRPr>
                    </a:p>
                  </a:txBody>
                  <a:tcPr marL="72000" marR="72000" marT="3449" marB="0" anchor="ctr"/>
                </a:tc>
                <a:extLst>
                  <a:ext uri="{0D108BD9-81ED-4DB2-BD59-A6C34878D82A}">
                    <a16:rowId xmlns:a16="http://schemas.microsoft.com/office/drawing/2014/main" val="1049185891"/>
                  </a:ext>
                </a:extLst>
              </a:tr>
              <a:tr h="342039">
                <a:tc>
                  <a:txBody>
                    <a:bodyPr/>
                    <a:lstStyle/>
                    <a:p>
                      <a:pPr algn="ctr" fontAlgn="ctr"/>
                      <a:r>
                        <a:rPr lang="ja-JP" altLang="en-US" sz="1050" u="none" strike="noStrike" dirty="0">
                          <a:effectLst/>
                          <a:latin typeface="メイリオ 本文"/>
                        </a:rPr>
                        <a:t>２</a:t>
                      </a:r>
                      <a:endParaRPr lang="zh-TW" altLang="en-US" sz="1050" b="0" i="0" u="none" strike="noStrike" dirty="0">
                        <a:solidFill>
                          <a:srgbClr val="000000"/>
                        </a:solidFill>
                        <a:effectLst/>
                        <a:latin typeface="メイリオ 本文"/>
                        <a:ea typeface="+mn-ea"/>
                      </a:endParaRPr>
                    </a:p>
                  </a:txBody>
                  <a:tcPr marL="72000" marR="72000" marT="3449" marB="0" anchor="ctr"/>
                </a:tc>
                <a:tc>
                  <a:txBody>
                    <a:bodyPr/>
                    <a:lstStyle/>
                    <a:p>
                      <a:pPr algn="l" fontAlgn="ctr"/>
                      <a:r>
                        <a:rPr lang="ja-JP" altLang="en-US" sz="1050" dirty="0">
                          <a:latin typeface="メイリオ 本文"/>
                        </a:rPr>
                        <a:t>初診料（医科）の注</a:t>
                      </a:r>
                      <a:r>
                        <a:rPr lang="en-US" altLang="ja-JP" sz="1050" dirty="0">
                          <a:latin typeface="+mn-ea"/>
                          <a:ea typeface="+mn-ea"/>
                        </a:rPr>
                        <a:t>16</a:t>
                      </a:r>
                      <a:r>
                        <a:rPr lang="ja-JP" altLang="en-US" sz="1050" dirty="0">
                          <a:latin typeface="メイリオ 本文"/>
                        </a:rPr>
                        <a:t>に規定する医療ＤＸ推進体制整備加算</a:t>
                      </a:r>
                      <a:endParaRPr lang="ja-JP" altLang="en-US" sz="900" b="0" i="0" u="none" strike="noStrike" dirty="0">
                        <a:solidFill>
                          <a:srgbClr val="000000"/>
                        </a:solidFill>
                        <a:effectLst/>
                        <a:latin typeface="メイリオ 本文"/>
                        <a:ea typeface="ＭＳ Ｐゴシック" panose="020B0600070205080204" pitchFamily="50" charset="-128"/>
                      </a:endParaRPr>
                    </a:p>
                  </a:txBody>
                  <a:tcPr marL="72000" marR="72000" marT="3449" marB="0" anchor="ctr"/>
                </a:tc>
                <a:extLst>
                  <a:ext uri="{0D108BD9-81ED-4DB2-BD59-A6C34878D82A}">
                    <a16:rowId xmlns:a16="http://schemas.microsoft.com/office/drawing/2014/main" val="1130060609"/>
                  </a:ext>
                </a:extLst>
              </a:tr>
              <a:tr h="342039">
                <a:tc>
                  <a:txBody>
                    <a:bodyPr/>
                    <a:lstStyle/>
                    <a:p>
                      <a:pPr algn="ctr" fontAlgn="ctr"/>
                      <a:r>
                        <a:rPr lang="ja-JP" altLang="en-US" sz="1050" u="none" strike="noStrike" dirty="0">
                          <a:effectLst/>
                          <a:latin typeface="メイリオ 本文"/>
                        </a:rPr>
                        <a:t>３</a:t>
                      </a:r>
                      <a:endParaRPr lang="zh-TW" altLang="en-US" sz="1050" b="0" i="0" u="none" strike="noStrike" dirty="0">
                        <a:solidFill>
                          <a:srgbClr val="000000"/>
                        </a:solidFill>
                        <a:effectLst/>
                        <a:latin typeface="メイリオ 本文"/>
                        <a:ea typeface="+mn-ea"/>
                      </a:endParaRPr>
                    </a:p>
                  </a:txBody>
                  <a:tcPr marL="72000" marR="72000" marT="3449" marB="0" anchor="ctr"/>
                </a:tc>
                <a:tc>
                  <a:txBody>
                    <a:bodyPr/>
                    <a:lstStyle/>
                    <a:p>
                      <a:pPr algn="l" fontAlgn="ctr"/>
                      <a:r>
                        <a:rPr lang="ja-JP" altLang="en-US" sz="1050" dirty="0">
                          <a:latin typeface="メイリオ 本文"/>
                        </a:rPr>
                        <a:t>再診料の注</a:t>
                      </a:r>
                      <a:r>
                        <a:rPr lang="en-US" altLang="ja-JP" sz="1050" dirty="0">
                          <a:latin typeface="+mn-ea"/>
                          <a:ea typeface="+mn-ea"/>
                        </a:rPr>
                        <a:t>10</a:t>
                      </a:r>
                      <a:r>
                        <a:rPr lang="ja-JP" altLang="en-US" sz="1050" dirty="0">
                          <a:latin typeface="メイリオ 本文"/>
                        </a:rPr>
                        <a:t>に規定する時間外対応加算２</a:t>
                      </a:r>
                      <a:endParaRPr lang="ja-JP" altLang="en-US" sz="900" b="0" i="0" u="none" strike="noStrike" dirty="0">
                        <a:solidFill>
                          <a:srgbClr val="000000"/>
                        </a:solidFill>
                        <a:effectLst/>
                        <a:latin typeface="メイリオ 本文"/>
                        <a:ea typeface="ＭＳ Ｐゴシック" panose="020B0600070205080204" pitchFamily="50" charset="-128"/>
                      </a:endParaRPr>
                    </a:p>
                  </a:txBody>
                  <a:tcPr marL="72000" marR="72000" marT="3449" marB="0" anchor="ctr"/>
                </a:tc>
                <a:extLst>
                  <a:ext uri="{0D108BD9-81ED-4DB2-BD59-A6C34878D82A}">
                    <a16:rowId xmlns:a16="http://schemas.microsoft.com/office/drawing/2014/main" val="2879801562"/>
                  </a:ext>
                </a:extLst>
              </a:tr>
              <a:tr h="342039">
                <a:tc>
                  <a:txBody>
                    <a:bodyPr/>
                    <a:lstStyle/>
                    <a:p>
                      <a:pPr algn="ctr" fontAlgn="ctr"/>
                      <a:r>
                        <a:rPr lang="ja-JP" altLang="en-US" sz="1050" u="none" strike="noStrike" dirty="0">
                          <a:effectLst/>
                          <a:latin typeface="メイリオ 本文"/>
                        </a:rPr>
                        <a:t>４</a:t>
                      </a:r>
                      <a:endParaRPr lang="zh-TW" altLang="en-US" sz="1050" b="0" i="0" u="none" strike="noStrike" dirty="0">
                        <a:solidFill>
                          <a:srgbClr val="000000"/>
                        </a:solidFill>
                        <a:effectLst/>
                        <a:latin typeface="メイリオ 本文"/>
                        <a:ea typeface="+mn-ea"/>
                      </a:endParaRPr>
                    </a:p>
                  </a:txBody>
                  <a:tcPr marL="72000" marR="72000" marT="3449" marB="0" anchor="ctr"/>
                </a:tc>
                <a:tc>
                  <a:txBody>
                    <a:bodyPr/>
                    <a:lstStyle/>
                    <a:p>
                      <a:pPr algn="l" fontAlgn="ctr"/>
                      <a:r>
                        <a:rPr lang="ja-JP" altLang="en-US" sz="1050" dirty="0">
                          <a:latin typeface="メイリオ 本文"/>
                        </a:rPr>
                        <a:t>再診料の注</a:t>
                      </a:r>
                      <a:r>
                        <a:rPr lang="en-US" altLang="ja-JP" sz="1050" dirty="0">
                          <a:latin typeface="+mn-ea"/>
                          <a:ea typeface="+mn-ea"/>
                        </a:rPr>
                        <a:t>20</a:t>
                      </a:r>
                      <a:r>
                        <a:rPr lang="ja-JP" altLang="en-US" sz="1050" dirty="0">
                          <a:latin typeface="メイリオ 本文"/>
                        </a:rPr>
                        <a:t>及び外来診療料の注</a:t>
                      </a:r>
                      <a:r>
                        <a:rPr lang="en-US" altLang="ja-JP" sz="1050" dirty="0">
                          <a:latin typeface="+mn-ea"/>
                          <a:ea typeface="+mn-ea"/>
                        </a:rPr>
                        <a:t>11</a:t>
                      </a:r>
                      <a:r>
                        <a:rPr lang="ja-JP" altLang="en-US" sz="1050" dirty="0">
                          <a:latin typeface="メイリオ 本文"/>
                        </a:rPr>
                        <a:t>に規定する看護師等遠隔診療補助加算</a:t>
                      </a:r>
                      <a:endParaRPr lang="ja-JP" altLang="en-US" sz="1050" b="0" i="0" u="none" strike="noStrike" dirty="0">
                        <a:solidFill>
                          <a:srgbClr val="000000"/>
                        </a:solidFill>
                        <a:effectLst/>
                        <a:latin typeface="メイリオ 本文"/>
                        <a:ea typeface="ＭＳ Ｐゴシック" panose="020B0600070205080204" pitchFamily="50" charset="-128"/>
                      </a:endParaRPr>
                    </a:p>
                  </a:txBody>
                  <a:tcPr marL="72000" marR="72000" marT="3449" marB="0" anchor="ctr"/>
                </a:tc>
                <a:extLst>
                  <a:ext uri="{0D108BD9-81ED-4DB2-BD59-A6C34878D82A}">
                    <a16:rowId xmlns:a16="http://schemas.microsoft.com/office/drawing/2014/main" val="424539954"/>
                  </a:ext>
                </a:extLst>
              </a:tr>
              <a:tr h="342039">
                <a:tc>
                  <a:txBody>
                    <a:bodyPr/>
                    <a:lstStyle/>
                    <a:p>
                      <a:pPr algn="ctr" fontAlgn="ctr"/>
                      <a:r>
                        <a:rPr lang="ja-JP" altLang="en-US" sz="1050" u="none" strike="noStrike" dirty="0">
                          <a:effectLst/>
                          <a:latin typeface="メイリオ 本文"/>
                        </a:rPr>
                        <a:t>５</a:t>
                      </a:r>
                      <a:endParaRPr lang="zh-TW" altLang="en-US" sz="1050" b="0" i="0" u="none" strike="noStrike" dirty="0">
                        <a:solidFill>
                          <a:srgbClr val="000000"/>
                        </a:solidFill>
                        <a:effectLst/>
                        <a:latin typeface="メイリオ 本文"/>
                        <a:ea typeface="+mn-ea"/>
                      </a:endParaRPr>
                    </a:p>
                  </a:txBody>
                  <a:tcPr marL="72000" marR="72000" marT="3449" marB="0" anchor="ctr"/>
                </a:tc>
                <a:tc>
                  <a:txBody>
                    <a:bodyPr/>
                    <a:lstStyle/>
                    <a:p>
                      <a:pPr algn="l" fontAlgn="ctr"/>
                      <a:r>
                        <a:rPr lang="ja-JP" altLang="en-US" sz="1050" dirty="0">
                          <a:latin typeface="メイリオ 本文"/>
                        </a:rPr>
                        <a:t>療養病棟入院基本料の注</a:t>
                      </a:r>
                      <a:r>
                        <a:rPr lang="en-US" altLang="ja-JP" sz="1050" dirty="0">
                          <a:latin typeface="+mn-ea"/>
                          <a:ea typeface="+mn-ea"/>
                        </a:rPr>
                        <a:t>11</a:t>
                      </a:r>
                      <a:r>
                        <a:rPr lang="ja-JP" altLang="en-US" sz="1050" dirty="0">
                          <a:latin typeface="メイリオ 本文"/>
                        </a:rPr>
                        <a:t>に規定する経腸栄養管理加算</a:t>
                      </a:r>
                      <a:endParaRPr lang="ja-JP" altLang="en-US" sz="1050" b="0" i="0" u="none" strike="noStrike" dirty="0">
                        <a:solidFill>
                          <a:srgbClr val="000000"/>
                        </a:solidFill>
                        <a:effectLst/>
                        <a:latin typeface="メイリオ 本文"/>
                        <a:ea typeface="ＭＳ Ｐゴシック" panose="020B0600070205080204" pitchFamily="50" charset="-128"/>
                      </a:endParaRPr>
                    </a:p>
                  </a:txBody>
                  <a:tcPr marL="72000" marR="72000" marT="3449" marB="0" anchor="ctr"/>
                </a:tc>
                <a:extLst>
                  <a:ext uri="{0D108BD9-81ED-4DB2-BD59-A6C34878D82A}">
                    <a16:rowId xmlns:a16="http://schemas.microsoft.com/office/drawing/2014/main" val="3777681952"/>
                  </a:ext>
                </a:extLst>
              </a:tr>
              <a:tr h="342039">
                <a:tc>
                  <a:txBody>
                    <a:bodyPr/>
                    <a:lstStyle/>
                    <a:p>
                      <a:pPr algn="ctr" fontAlgn="ctr"/>
                      <a:r>
                        <a:rPr lang="ja-JP" altLang="en-US" sz="1050" u="none" strike="noStrike" dirty="0">
                          <a:effectLst/>
                          <a:latin typeface="メイリオ 本文"/>
                        </a:rPr>
                        <a:t>６</a:t>
                      </a:r>
                      <a:endParaRPr lang="zh-TW" altLang="en-US" sz="1050" b="0" i="0" u="none" strike="noStrike" dirty="0">
                        <a:solidFill>
                          <a:srgbClr val="000000"/>
                        </a:solidFill>
                        <a:effectLst/>
                        <a:latin typeface="メイリオ 本文"/>
                        <a:ea typeface="+mn-ea"/>
                      </a:endParaRPr>
                    </a:p>
                  </a:txBody>
                  <a:tcPr marL="72000" marR="72000" marT="3449" marB="0" anchor="ctr"/>
                </a:tc>
                <a:tc>
                  <a:txBody>
                    <a:bodyPr/>
                    <a:lstStyle/>
                    <a:p>
                      <a:pPr algn="l" fontAlgn="ctr"/>
                      <a:r>
                        <a:rPr lang="ja-JP" altLang="en-US" sz="1050" dirty="0">
                          <a:latin typeface="メイリオ 本文"/>
                        </a:rPr>
                        <a:t>療養病棟入院基本料の注</a:t>
                      </a:r>
                      <a:r>
                        <a:rPr lang="en-US" altLang="ja-JP" sz="1050" dirty="0">
                          <a:latin typeface="+mn-ea"/>
                          <a:ea typeface="+mn-ea"/>
                        </a:rPr>
                        <a:t>13</a:t>
                      </a:r>
                      <a:r>
                        <a:rPr lang="ja-JP" altLang="en-US" sz="1050" dirty="0">
                          <a:latin typeface="メイリオ 本文"/>
                        </a:rPr>
                        <a:t>に規定する看護補助体制充実加算１及び２</a:t>
                      </a:r>
                      <a:endParaRPr lang="ja-JP" altLang="en-US" sz="1050" b="0" i="0" u="none" strike="noStrike" dirty="0">
                        <a:solidFill>
                          <a:srgbClr val="000000"/>
                        </a:solidFill>
                        <a:effectLst/>
                        <a:latin typeface="メイリオ 本文"/>
                        <a:ea typeface="ＭＳ Ｐゴシック" panose="020B0600070205080204" pitchFamily="50" charset="-128"/>
                      </a:endParaRPr>
                    </a:p>
                  </a:txBody>
                  <a:tcPr marL="72000" marR="72000" marT="3449" marB="0" anchor="ctr"/>
                </a:tc>
                <a:extLst>
                  <a:ext uri="{0D108BD9-81ED-4DB2-BD59-A6C34878D82A}">
                    <a16:rowId xmlns:a16="http://schemas.microsoft.com/office/drawing/2014/main" val="2041638516"/>
                  </a:ext>
                </a:extLst>
              </a:tr>
              <a:tr h="342039">
                <a:tc>
                  <a:txBody>
                    <a:bodyPr/>
                    <a:lstStyle/>
                    <a:p>
                      <a:pPr algn="ctr" fontAlgn="ctr"/>
                      <a:r>
                        <a:rPr lang="ja-JP" altLang="en-US" sz="1050" u="none" strike="noStrike" dirty="0">
                          <a:effectLst/>
                          <a:latin typeface="メイリオ 本文"/>
                        </a:rPr>
                        <a:t>７</a:t>
                      </a:r>
                      <a:endParaRPr lang="zh-TW" altLang="en-US" sz="1050" b="0" i="0" u="none" strike="noStrike" dirty="0">
                        <a:solidFill>
                          <a:srgbClr val="000000"/>
                        </a:solidFill>
                        <a:effectLst/>
                        <a:latin typeface="メイリオ 本文"/>
                        <a:ea typeface="+mn-ea"/>
                      </a:endParaRPr>
                    </a:p>
                  </a:txBody>
                  <a:tcPr marL="72000" marR="72000" marT="3449" marB="0" anchor="ctr"/>
                </a:tc>
                <a:tc>
                  <a:txBody>
                    <a:bodyPr/>
                    <a:lstStyle/>
                    <a:p>
                      <a:pPr algn="l" fontAlgn="ctr"/>
                      <a:r>
                        <a:rPr lang="ja-JP" altLang="en-US" sz="1050" dirty="0">
                          <a:latin typeface="メイリオ 本文"/>
                        </a:rPr>
                        <a:t>障害者施設等入院基本料の注</a:t>
                      </a:r>
                      <a:r>
                        <a:rPr lang="en-US" altLang="ja-JP" sz="1050" dirty="0">
                          <a:latin typeface="+mn-ea"/>
                          <a:ea typeface="+mn-ea"/>
                        </a:rPr>
                        <a:t>10</a:t>
                      </a:r>
                      <a:r>
                        <a:rPr lang="ja-JP" altLang="en-US" sz="1050" dirty="0">
                          <a:latin typeface="メイリオ 本文"/>
                        </a:rPr>
                        <a:t>に規定する看護補助体制充実加算１及び２ </a:t>
                      </a:r>
                      <a:endParaRPr lang="en-US" altLang="ja-JP" sz="1050" dirty="0">
                        <a:latin typeface="メイリオ 本文"/>
                      </a:endParaRPr>
                    </a:p>
                  </a:txBody>
                  <a:tcPr marL="72000" marR="72000" marT="3449" marB="0" anchor="ctr"/>
                </a:tc>
                <a:extLst>
                  <a:ext uri="{0D108BD9-81ED-4DB2-BD59-A6C34878D82A}">
                    <a16:rowId xmlns:a16="http://schemas.microsoft.com/office/drawing/2014/main" val="492356556"/>
                  </a:ext>
                </a:extLst>
              </a:tr>
              <a:tr h="342039">
                <a:tc>
                  <a:txBody>
                    <a:bodyPr/>
                    <a:lstStyle/>
                    <a:p>
                      <a:pPr algn="ctr" fontAlgn="ctr"/>
                      <a:r>
                        <a:rPr lang="ja-JP" altLang="en-US" sz="1050" b="0" i="0" u="none" strike="noStrike" dirty="0">
                          <a:solidFill>
                            <a:srgbClr val="000000"/>
                          </a:solidFill>
                          <a:effectLst/>
                          <a:latin typeface="メイリオ 本文"/>
                          <a:ea typeface="+mn-ea"/>
                        </a:rPr>
                        <a:t>８</a:t>
                      </a:r>
                      <a:endParaRPr lang="zh-TW" altLang="en-US" sz="1050" b="0" i="0" u="none" strike="noStrike" dirty="0">
                        <a:solidFill>
                          <a:srgbClr val="000000"/>
                        </a:solidFill>
                        <a:effectLst/>
                        <a:latin typeface="メイリオ 本文"/>
                        <a:ea typeface="+mn-ea"/>
                      </a:endParaRPr>
                    </a:p>
                  </a:txBody>
                  <a:tcPr marL="72000" marR="72000" marT="3449" marB="0" anchor="ctr"/>
                </a:tc>
                <a:tc>
                  <a:txBody>
                    <a:bodyPr/>
                    <a:lstStyle/>
                    <a:p>
                      <a:pPr algn="l" fontAlgn="ctr"/>
                      <a:r>
                        <a:rPr lang="ja-JP" altLang="en-US" sz="1050" dirty="0">
                          <a:latin typeface="メイリオ 本文"/>
                        </a:rPr>
                        <a:t>急性期充実体制加算１及び２</a:t>
                      </a:r>
                      <a:endParaRPr lang="en-US" altLang="ja-JP" sz="1050" dirty="0">
                        <a:latin typeface="メイリオ 本文"/>
                      </a:endParaRPr>
                    </a:p>
                  </a:txBody>
                  <a:tcPr marL="72000" marR="72000" marT="3449" marB="0" anchor="ctr"/>
                </a:tc>
                <a:extLst>
                  <a:ext uri="{0D108BD9-81ED-4DB2-BD59-A6C34878D82A}">
                    <a16:rowId xmlns:a16="http://schemas.microsoft.com/office/drawing/2014/main" val="3020086092"/>
                  </a:ext>
                </a:extLst>
              </a:tr>
              <a:tr h="342039">
                <a:tc>
                  <a:txBody>
                    <a:bodyPr/>
                    <a:lstStyle/>
                    <a:p>
                      <a:pPr algn="ctr" fontAlgn="ctr"/>
                      <a:r>
                        <a:rPr lang="ja-JP" altLang="en-US" sz="1050" b="0" i="0" u="none" strike="noStrike" dirty="0">
                          <a:solidFill>
                            <a:srgbClr val="000000"/>
                          </a:solidFill>
                          <a:effectLst/>
                          <a:latin typeface="メイリオ 本文"/>
                          <a:ea typeface="+mn-ea"/>
                        </a:rPr>
                        <a:t>９</a:t>
                      </a:r>
                      <a:endParaRPr lang="zh-TW" altLang="en-US" sz="1050" b="0" i="0" u="none" strike="noStrike" dirty="0">
                        <a:solidFill>
                          <a:srgbClr val="000000"/>
                        </a:solidFill>
                        <a:effectLst/>
                        <a:latin typeface="メイリオ 本文"/>
                        <a:ea typeface="+mn-ea"/>
                      </a:endParaRPr>
                    </a:p>
                  </a:txBody>
                  <a:tcPr marL="72000" marR="72000" marT="3449" marB="0" anchor="ctr"/>
                </a:tc>
                <a:tc>
                  <a:txBody>
                    <a:bodyPr/>
                    <a:lstStyle/>
                    <a:p>
                      <a:pPr algn="l" fontAlgn="ctr"/>
                      <a:r>
                        <a:rPr lang="ja-JP" altLang="en-US" sz="1050" dirty="0">
                          <a:latin typeface="メイリオ 本文"/>
                        </a:rPr>
                        <a:t>急性期充実体制加算の注２に規定する小児・周産期・精神科充実体制加算</a:t>
                      </a:r>
                      <a:endParaRPr lang="ja-JP" altLang="en-US" sz="1050" b="0" i="0" u="none" strike="noStrike" dirty="0">
                        <a:solidFill>
                          <a:srgbClr val="000000"/>
                        </a:solidFill>
                        <a:effectLst/>
                        <a:latin typeface="メイリオ 本文"/>
                        <a:ea typeface="ＭＳ Ｐゴシック" panose="020B0600070205080204" pitchFamily="50" charset="-128"/>
                      </a:endParaRPr>
                    </a:p>
                  </a:txBody>
                  <a:tcPr marL="72000" marR="72000" marT="3449" marB="0" anchor="ctr"/>
                </a:tc>
                <a:extLst>
                  <a:ext uri="{0D108BD9-81ED-4DB2-BD59-A6C34878D82A}">
                    <a16:rowId xmlns:a16="http://schemas.microsoft.com/office/drawing/2014/main" val="4144877022"/>
                  </a:ext>
                </a:extLst>
              </a:tr>
              <a:tr h="342039">
                <a:tc>
                  <a:txBody>
                    <a:bodyPr/>
                    <a:lstStyle/>
                    <a:p>
                      <a:pPr algn="ctr" fontAlgn="ctr"/>
                      <a:r>
                        <a:rPr lang="ja-JP" altLang="en-US" sz="1050" b="0" i="0" u="none" strike="noStrike" dirty="0">
                          <a:solidFill>
                            <a:srgbClr val="000000"/>
                          </a:solidFill>
                          <a:effectLst/>
                          <a:latin typeface="メイリオ 本文"/>
                          <a:ea typeface="+mn-ea"/>
                        </a:rPr>
                        <a:t>１０</a:t>
                      </a:r>
                      <a:endParaRPr lang="zh-TW" altLang="en-US" sz="1050" b="0" i="0" u="none" strike="noStrike" dirty="0">
                        <a:solidFill>
                          <a:srgbClr val="000000"/>
                        </a:solidFill>
                        <a:effectLst/>
                        <a:latin typeface="メイリオ 本文"/>
                        <a:ea typeface="+mn-ea"/>
                      </a:endParaRPr>
                    </a:p>
                  </a:txBody>
                  <a:tcPr marL="72000" marR="72000" marT="3449" marB="0" anchor="ctr"/>
                </a:tc>
                <a:tc>
                  <a:txBody>
                    <a:bodyPr/>
                    <a:lstStyle/>
                    <a:p>
                      <a:pPr algn="l" fontAlgn="ctr"/>
                      <a:r>
                        <a:rPr lang="zh-TW" altLang="en-US" sz="1050" dirty="0">
                          <a:latin typeface="メイリオ 本文"/>
                        </a:rPr>
                        <a:t>診療録管理体制加算１</a:t>
                      </a:r>
                      <a:endParaRPr lang="ja-JP" altLang="en-US" sz="1050" b="0" i="0" u="none" strike="noStrike" dirty="0">
                        <a:solidFill>
                          <a:srgbClr val="000000"/>
                        </a:solidFill>
                        <a:effectLst/>
                        <a:latin typeface="メイリオ 本文"/>
                        <a:ea typeface="ＭＳ Ｐゴシック" panose="020B0600070205080204" pitchFamily="50" charset="-128"/>
                      </a:endParaRPr>
                    </a:p>
                  </a:txBody>
                  <a:tcPr marL="72000" marR="72000" marT="3449" marB="0" anchor="ctr"/>
                </a:tc>
                <a:extLst>
                  <a:ext uri="{0D108BD9-81ED-4DB2-BD59-A6C34878D82A}">
                    <a16:rowId xmlns:a16="http://schemas.microsoft.com/office/drawing/2014/main" val="755821637"/>
                  </a:ext>
                </a:extLst>
              </a:tr>
              <a:tr h="342039">
                <a:tc>
                  <a:txBody>
                    <a:bodyPr/>
                    <a:lstStyle/>
                    <a:p>
                      <a:pPr algn="ctr" fontAlgn="ctr"/>
                      <a:r>
                        <a:rPr lang="ja-JP" altLang="en-US" sz="1050" b="0" u="none" strike="noStrike" dirty="0">
                          <a:solidFill>
                            <a:schemeClr val="tx1"/>
                          </a:solidFill>
                          <a:effectLst/>
                          <a:latin typeface="メイリオ 本文"/>
                        </a:rPr>
                        <a:t>１１</a:t>
                      </a:r>
                      <a:endParaRPr lang="zh-TW" altLang="en-US" sz="1050" b="0" i="0" u="none" strike="noStrike" dirty="0">
                        <a:solidFill>
                          <a:srgbClr val="000000"/>
                        </a:solidFill>
                        <a:effectLst/>
                        <a:latin typeface="メイリオ 本文"/>
                        <a:ea typeface="+mn-ea"/>
                      </a:endParaRPr>
                    </a:p>
                  </a:txBody>
                  <a:tcPr marL="72000" marR="72000" marT="3449" marB="0" anchor="ctr"/>
                </a:tc>
                <a:tc>
                  <a:txBody>
                    <a:bodyPr/>
                    <a:lstStyle/>
                    <a:p>
                      <a:pPr algn="l" fontAlgn="ctr"/>
                      <a:r>
                        <a:rPr lang="ja-JP" altLang="en-US" sz="1050" dirty="0">
                          <a:latin typeface="メイリオ 本文"/>
                        </a:rPr>
                        <a:t>急性期看護補助体制加算の注４に規定する看護補助体制充実加算１ </a:t>
                      </a:r>
                      <a:endParaRPr lang="ja-JP" altLang="en-US" sz="1050" b="0" i="0" u="none" strike="noStrike" dirty="0">
                        <a:solidFill>
                          <a:srgbClr val="000000"/>
                        </a:solidFill>
                        <a:effectLst/>
                        <a:latin typeface="メイリオ 本文"/>
                        <a:ea typeface="ＭＳ Ｐゴシック" panose="020B0600070205080204" pitchFamily="50" charset="-128"/>
                      </a:endParaRPr>
                    </a:p>
                  </a:txBody>
                  <a:tcPr marL="72000" marR="72000" marT="3449" marB="0" anchor="ctr"/>
                </a:tc>
                <a:extLst>
                  <a:ext uri="{0D108BD9-81ED-4DB2-BD59-A6C34878D82A}">
                    <a16:rowId xmlns:a16="http://schemas.microsoft.com/office/drawing/2014/main" val="3320084394"/>
                  </a:ext>
                </a:extLst>
              </a:tr>
              <a:tr h="342039">
                <a:tc>
                  <a:txBody>
                    <a:bodyPr/>
                    <a:lstStyle/>
                    <a:p>
                      <a:pPr algn="ctr" fontAlgn="ctr"/>
                      <a:r>
                        <a:rPr lang="ja-JP" altLang="en-US" sz="1050" b="0" u="none" strike="noStrike" dirty="0">
                          <a:solidFill>
                            <a:schemeClr val="tx1"/>
                          </a:solidFill>
                          <a:effectLst/>
                          <a:latin typeface="メイリオ 本文"/>
                        </a:rPr>
                        <a:t>１２</a:t>
                      </a:r>
                      <a:endParaRPr lang="zh-TW" altLang="en-US" sz="1050" b="0" i="0" u="none" strike="noStrike" dirty="0">
                        <a:solidFill>
                          <a:srgbClr val="000000"/>
                        </a:solidFill>
                        <a:effectLst/>
                        <a:latin typeface="メイリオ 本文"/>
                        <a:ea typeface="+mn-ea"/>
                      </a:endParaRPr>
                    </a:p>
                  </a:txBody>
                  <a:tcPr marL="72000" marR="72000" marT="3449" marB="0" anchor="ctr"/>
                </a:tc>
                <a:tc>
                  <a:txBody>
                    <a:bodyPr/>
                    <a:lstStyle/>
                    <a:p>
                      <a:pPr algn="l" fontAlgn="ctr"/>
                      <a:r>
                        <a:rPr lang="ja-JP" altLang="en-US" sz="1050" dirty="0">
                          <a:latin typeface="メイリオ 本文"/>
                        </a:rPr>
                        <a:t>看護補助加算の注４に規定する看護補助体制充実加算１</a:t>
                      </a:r>
                      <a:endParaRPr lang="ja-JP" altLang="en-US" sz="1050" b="0" i="0" u="none" strike="noStrike" dirty="0">
                        <a:solidFill>
                          <a:srgbClr val="000000"/>
                        </a:solidFill>
                        <a:effectLst/>
                        <a:latin typeface="メイリオ 本文"/>
                        <a:ea typeface="+mn-ea"/>
                      </a:endParaRPr>
                    </a:p>
                  </a:txBody>
                  <a:tcPr marL="72000" marR="72000" marT="3449" marB="0" anchor="ctr"/>
                </a:tc>
                <a:extLst>
                  <a:ext uri="{0D108BD9-81ED-4DB2-BD59-A6C34878D82A}">
                    <a16:rowId xmlns:a16="http://schemas.microsoft.com/office/drawing/2014/main" val="827393482"/>
                  </a:ext>
                </a:extLst>
              </a:tr>
              <a:tr h="342039">
                <a:tc>
                  <a:txBody>
                    <a:bodyPr/>
                    <a:lstStyle/>
                    <a:p>
                      <a:pPr algn="ctr" fontAlgn="ctr"/>
                      <a:r>
                        <a:rPr lang="ja-JP" altLang="en-US" sz="1050" b="0" u="none" strike="noStrike" dirty="0">
                          <a:solidFill>
                            <a:schemeClr val="tx1"/>
                          </a:solidFill>
                          <a:effectLst/>
                          <a:latin typeface="メイリオ 本文"/>
                        </a:rPr>
                        <a:t>１３</a:t>
                      </a:r>
                      <a:endParaRPr lang="zh-TW" altLang="en-US" sz="1050" b="0" i="0" u="none" strike="noStrike" dirty="0">
                        <a:solidFill>
                          <a:srgbClr val="000000"/>
                        </a:solidFill>
                        <a:effectLst/>
                        <a:latin typeface="メイリオ 本文"/>
                        <a:ea typeface="+mn-ea"/>
                      </a:endParaRPr>
                    </a:p>
                  </a:txBody>
                  <a:tcPr marL="72000" marR="72000" marT="3449" marB="0" anchor="ctr"/>
                </a:tc>
                <a:tc>
                  <a:txBody>
                    <a:bodyPr/>
                    <a:lstStyle/>
                    <a:p>
                      <a:pPr algn="l" fontAlgn="ctr"/>
                      <a:r>
                        <a:rPr lang="ja-JP" altLang="en-US" sz="1050" dirty="0">
                          <a:latin typeface="メイリオ 本文"/>
                        </a:rPr>
                        <a:t>小児緩和ケア診療加算</a:t>
                      </a:r>
                      <a:endParaRPr lang="ja-JP" altLang="en-US" sz="1050" b="0" i="0" u="none" strike="noStrike" dirty="0">
                        <a:solidFill>
                          <a:srgbClr val="000000"/>
                        </a:solidFill>
                        <a:effectLst/>
                        <a:latin typeface="メイリオ 本文"/>
                        <a:ea typeface="+mn-ea"/>
                      </a:endParaRPr>
                    </a:p>
                  </a:txBody>
                  <a:tcPr marL="72000" marR="72000" marT="3449" marB="0" anchor="ctr"/>
                </a:tc>
                <a:extLst>
                  <a:ext uri="{0D108BD9-81ED-4DB2-BD59-A6C34878D82A}">
                    <a16:rowId xmlns:a16="http://schemas.microsoft.com/office/drawing/2014/main" val="815350185"/>
                  </a:ext>
                </a:extLst>
              </a:tr>
              <a:tr h="342039">
                <a:tc>
                  <a:txBody>
                    <a:bodyPr/>
                    <a:lstStyle/>
                    <a:p>
                      <a:pPr algn="ctr" fontAlgn="ctr"/>
                      <a:r>
                        <a:rPr lang="ja-JP" altLang="en-US" sz="1050" b="0" u="none" strike="noStrike" dirty="0">
                          <a:solidFill>
                            <a:srgbClr val="000000"/>
                          </a:solidFill>
                          <a:effectLst/>
                          <a:latin typeface="メイリオ 本文"/>
                        </a:rPr>
                        <a:t>１４</a:t>
                      </a:r>
                      <a:endParaRPr lang="zh-TW" altLang="en-US" sz="1050" b="0" i="0" u="none" strike="noStrike" dirty="0">
                        <a:solidFill>
                          <a:srgbClr val="000000"/>
                        </a:solidFill>
                        <a:effectLst/>
                        <a:latin typeface="メイリオ 本文"/>
                        <a:ea typeface="+mn-ea"/>
                      </a:endParaRPr>
                    </a:p>
                  </a:txBody>
                  <a:tcPr marL="72000" marR="72000" marT="3449" marB="0" anchor="ctr"/>
                </a:tc>
                <a:tc>
                  <a:txBody>
                    <a:bodyPr/>
                    <a:lstStyle/>
                    <a:p>
                      <a:pPr algn="l" fontAlgn="ctr"/>
                      <a:r>
                        <a:rPr lang="ja-JP" altLang="en-US" sz="1050" dirty="0">
                          <a:latin typeface="メイリオ 本文"/>
                        </a:rPr>
                        <a:t>リハビリテーション・栄養・口腔連携体制加算</a:t>
                      </a:r>
                      <a:endParaRPr lang="ja-JP" altLang="en-US" sz="1050" b="0" i="0" u="none" strike="noStrike" dirty="0">
                        <a:solidFill>
                          <a:srgbClr val="000000"/>
                        </a:solidFill>
                        <a:effectLst/>
                        <a:latin typeface="メイリオ 本文"/>
                        <a:ea typeface="ＭＳ Ｐゴシック" panose="020B0600070205080204" pitchFamily="50" charset="-128"/>
                      </a:endParaRPr>
                    </a:p>
                  </a:txBody>
                  <a:tcPr marL="72000" marR="72000" marT="3449" marB="0" anchor="ctr"/>
                </a:tc>
                <a:extLst>
                  <a:ext uri="{0D108BD9-81ED-4DB2-BD59-A6C34878D82A}">
                    <a16:rowId xmlns:a16="http://schemas.microsoft.com/office/drawing/2014/main" val="152805139"/>
                  </a:ext>
                </a:extLst>
              </a:tr>
            </a:tbl>
          </a:graphicData>
        </a:graphic>
      </p:graphicFrame>
      <p:sp>
        <p:nvSpPr>
          <p:cNvPr id="5" name="角丸四角形 48">
            <a:extLst>
              <a:ext uri="{FF2B5EF4-FFF2-40B4-BE49-F238E27FC236}">
                <a16:creationId xmlns:a16="http://schemas.microsoft.com/office/drawing/2014/main" id="{079E65FC-6402-2769-CB64-4848984F7514}"/>
              </a:ext>
            </a:extLst>
          </p:cNvPr>
          <p:cNvSpPr/>
          <p:nvPr/>
        </p:nvSpPr>
        <p:spPr>
          <a:xfrm>
            <a:off x="385791" y="1265913"/>
            <a:ext cx="1621744" cy="318432"/>
          </a:xfrm>
          <a:prstGeom prst="roundRect">
            <a:avLst>
              <a:gd name="adj" fmla="val 17286"/>
            </a:avLst>
          </a:prstGeom>
          <a:solidFill>
            <a:schemeClr val="accent1"/>
          </a:solidFill>
        </p:spPr>
        <p:txBody>
          <a:bodyPr anchor="ctr"/>
          <a:lstStyle/>
          <a:p>
            <a:pPr algn="ctr" defTabSz="591055">
              <a:lnSpc>
                <a:spcPct val="130000"/>
              </a:lnSpc>
              <a:spcAft>
                <a:spcPts val="796"/>
              </a:spcAft>
            </a:pPr>
            <a:r>
              <a:rPr lang="ja-JP" altLang="en-US" sz="1077" b="1" spc="239" dirty="0">
                <a:solidFill>
                  <a:schemeClr val="bg1"/>
                </a:solidFill>
                <a:latin typeface="+mn-ea"/>
                <a:cs typeface="Noto Sans CJK JP DemiLight" charset="-128"/>
              </a:rPr>
              <a:t>基本診療料①</a:t>
            </a:r>
          </a:p>
        </p:txBody>
      </p:sp>
      <p:sp>
        <p:nvSpPr>
          <p:cNvPr id="6" name="正方形/長方形 5">
            <a:extLst>
              <a:ext uri="{FF2B5EF4-FFF2-40B4-BE49-F238E27FC236}">
                <a16:creationId xmlns:a16="http://schemas.microsoft.com/office/drawing/2014/main" id="{828091A0-B7B5-514F-5FCC-B931B34638C2}"/>
              </a:ext>
            </a:extLst>
          </p:cNvPr>
          <p:cNvSpPr/>
          <p:nvPr/>
        </p:nvSpPr>
        <p:spPr>
          <a:xfrm>
            <a:off x="385791" y="966585"/>
            <a:ext cx="6984776" cy="219422"/>
          </a:xfrm>
          <a:prstGeom prst="rect">
            <a:avLst/>
          </a:prstGeom>
        </p:spPr>
        <p:txBody>
          <a:bodyPr wrap="square" lIns="57280" tIns="28640" rIns="57280" bIns="28640">
            <a:spAutoFit/>
          </a:bodyPr>
          <a:lstStyle/>
          <a:p>
            <a:pPr algn="just">
              <a:spcAft>
                <a:spcPts val="400"/>
              </a:spcAft>
            </a:pPr>
            <a:r>
              <a:rPr lang="en-US" altLang="ja-JP" sz="1050" b="1" dirty="0">
                <a:solidFill>
                  <a:srgbClr val="FF0000"/>
                </a:solidFill>
                <a:latin typeface="Meiryo" panose="020B0604030504040204" pitchFamily="34" charset="-128"/>
                <a:ea typeface="Meiryo" panose="020B0604030504040204" pitchFamily="34" charset="-128"/>
              </a:rPr>
              <a:t>※</a:t>
            </a:r>
            <a:r>
              <a:rPr lang="ja-JP" altLang="en-US" sz="1050" b="1" dirty="0">
                <a:solidFill>
                  <a:srgbClr val="FF0000"/>
                </a:solidFill>
                <a:latin typeface="Meiryo" panose="020B0604030504040204" pitchFamily="34" charset="-128"/>
                <a:ea typeface="Meiryo" panose="020B0604030504040204" pitchFamily="34" charset="-128"/>
              </a:rPr>
              <a:t>表１、表２、表３及び表４については、訂正を行う場合がありますので今後の訂正通知等を必ずご確認ください。</a:t>
            </a:r>
          </a:p>
        </p:txBody>
      </p:sp>
    </p:spTree>
    <p:extLst>
      <p:ext uri="{BB962C8B-B14F-4D97-AF65-F5344CB8AC3E}">
        <p14:creationId xmlns:p14="http://schemas.microsoft.com/office/powerpoint/2010/main" val="2235364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7C9A60-A5D5-6940-BD43-AAF93008732A}"/>
              </a:ext>
            </a:extLst>
          </p:cNvPr>
          <p:cNvSpPr>
            <a:spLocks noGrp="1"/>
          </p:cNvSpPr>
          <p:nvPr>
            <p:ph type="title"/>
          </p:nvPr>
        </p:nvSpPr>
        <p:spPr/>
        <p:txBody>
          <a:bodyPr/>
          <a:lstStyle/>
          <a:p>
            <a:r>
              <a:rPr lang="ja-JP" altLang="en-US" sz="1600" dirty="0"/>
              <a:t>（表１）新設された又は施設基準が創設されたことにより、</a:t>
            </a:r>
            <a:br>
              <a:rPr lang="en-US" altLang="ja-JP" sz="1600" dirty="0"/>
            </a:br>
            <a:r>
              <a:rPr lang="ja-JP" altLang="en-US" sz="1600" dirty="0"/>
              <a:t>　　　　令和６年６月以降において当該点数を算定するに当たり届出が必要なもの</a:t>
            </a:r>
            <a:endParaRPr lang="en-US" altLang="ja-JP" dirty="0"/>
          </a:p>
        </p:txBody>
      </p:sp>
      <p:sp>
        <p:nvSpPr>
          <p:cNvPr id="4" name="スライド番号プレースホルダー 3"/>
          <p:cNvSpPr>
            <a:spLocks noGrp="1"/>
          </p:cNvSpPr>
          <p:nvPr>
            <p:ph type="sldNum" sz="quarter" idx="4"/>
          </p:nvPr>
        </p:nvSpPr>
        <p:spPr>
          <a:xfrm>
            <a:off x="8915314" y="6678971"/>
            <a:ext cx="630513" cy="278421"/>
          </a:xfrm>
        </p:spPr>
        <p:txBody>
          <a:bodyPr/>
          <a:lstStyle/>
          <a:p>
            <a:fld id="{48F63A3B-78C7-47BE-AE5E-E10140E04643}" type="slidenum">
              <a:rPr lang="en-US" smtClean="0"/>
              <a:pPr/>
              <a:t>17</a:t>
            </a:fld>
            <a:endParaRPr lang="en-US" dirty="0"/>
          </a:p>
        </p:txBody>
      </p:sp>
      <p:graphicFrame>
        <p:nvGraphicFramePr>
          <p:cNvPr id="3" name="表 4">
            <a:extLst>
              <a:ext uri="{FF2B5EF4-FFF2-40B4-BE49-F238E27FC236}">
                <a16:creationId xmlns:a16="http://schemas.microsoft.com/office/drawing/2014/main" id="{E8D030F7-34D2-5B6C-EB41-863A13B1A3FE}"/>
              </a:ext>
            </a:extLst>
          </p:cNvPr>
          <p:cNvGraphicFramePr>
            <a:graphicFrameLocks noGrp="1"/>
          </p:cNvGraphicFramePr>
          <p:nvPr>
            <p:extLst>
              <p:ext uri="{D42A27DB-BD31-4B8C-83A1-F6EECF244321}">
                <p14:modId xmlns:p14="http://schemas.microsoft.com/office/powerpoint/2010/main" val="3748285466"/>
              </p:ext>
            </p:extLst>
          </p:nvPr>
        </p:nvGraphicFramePr>
        <p:xfrm>
          <a:off x="362490" y="1700808"/>
          <a:ext cx="9181020" cy="4788546"/>
        </p:xfrm>
        <a:graphic>
          <a:graphicData uri="http://schemas.openxmlformats.org/drawingml/2006/table">
            <a:tbl>
              <a:tblPr bandRow="1">
                <a:tableStyleId>{5C22544A-7EE6-4342-B048-85BDC9FD1C3A}</a:tableStyleId>
              </a:tblPr>
              <a:tblGrid>
                <a:gridCol w="455547">
                  <a:extLst>
                    <a:ext uri="{9D8B030D-6E8A-4147-A177-3AD203B41FA5}">
                      <a16:colId xmlns:a16="http://schemas.microsoft.com/office/drawing/2014/main" val="1524999895"/>
                    </a:ext>
                  </a:extLst>
                </a:gridCol>
                <a:gridCol w="8725473">
                  <a:extLst>
                    <a:ext uri="{9D8B030D-6E8A-4147-A177-3AD203B41FA5}">
                      <a16:colId xmlns:a16="http://schemas.microsoft.com/office/drawing/2014/main" val="4139373743"/>
                    </a:ext>
                  </a:extLst>
                </a:gridCol>
              </a:tblGrid>
              <a:tr h="342039">
                <a:tc>
                  <a:txBody>
                    <a:bodyPr/>
                    <a:lstStyle/>
                    <a:p>
                      <a:pPr algn="ctr" fontAlgn="ctr"/>
                      <a:r>
                        <a:rPr lang="ja-JP" altLang="en-US" sz="1050" b="0" i="0" u="none" strike="noStrike" dirty="0">
                          <a:solidFill>
                            <a:srgbClr val="000000"/>
                          </a:solidFill>
                          <a:effectLst/>
                          <a:latin typeface="メイリオ 本文"/>
                          <a:ea typeface="+mn-ea"/>
                        </a:rPr>
                        <a:t>１５</a:t>
                      </a:r>
                      <a:endParaRPr lang="zh-TW" altLang="en-US" sz="1050" b="0" i="0" u="none" strike="noStrike" dirty="0">
                        <a:solidFill>
                          <a:srgbClr val="000000"/>
                        </a:solidFill>
                        <a:effectLst/>
                        <a:latin typeface="メイリオ 本文"/>
                        <a:ea typeface="+mn-ea"/>
                      </a:endParaRPr>
                    </a:p>
                  </a:txBody>
                  <a:tcPr marL="72000" marR="72000" marT="3449"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dirty="0">
                          <a:latin typeface="メイリオ 本文"/>
                        </a:rPr>
                        <a:t>感染対策向上加算の注５に規定する抗菌薬適正使用体制加算</a:t>
                      </a:r>
                      <a:endParaRPr lang="ja-JP" altLang="en-US" sz="1050" b="0" i="0" u="none" strike="noStrike" dirty="0">
                        <a:solidFill>
                          <a:srgbClr val="000000"/>
                        </a:solidFill>
                        <a:effectLst/>
                        <a:latin typeface="メイリオ 本文"/>
                        <a:ea typeface="+mn-ea"/>
                      </a:endParaRPr>
                    </a:p>
                  </a:txBody>
                  <a:tcPr marL="72000" marR="72000" marT="3449" marB="0" anchor="ctr"/>
                </a:tc>
                <a:extLst>
                  <a:ext uri="{0D108BD9-81ED-4DB2-BD59-A6C34878D82A}">
                    <a16:rowId xmlns:a16="http://schemas.microsoft.com/office/drawing/2014/main" val="2292510731"/>
                  </a:ext>
                </a:extLst>
              </a:tr>
              <a:tr h="342039">
                <a:tc>
                  <a:txBody>
                    <a:bodyPr/>
                    <a:lstStyle/>
                    <a:p>
                      <a:pPr algn="ctr" fontAlgn="ctr"/>
                      <a:r>
                        <a:rPr lang="ja-JP" altLang="en-US" sz="1050" b="0" i="0" u="none" strike="noStrike" dirty="0">
                          <a:solidFill>
                            <a:srgbClr val="000000"/>
                          </a:solidFill>
                          <a:effectLst/>
                          <a:latin typeface="メイリオ 本文"/>
                          <a:ea typeface="+mn-ea"/>
                        </a:rPr>
                        <a:t>１６</a:t>
                      </a:r>
                      <a:endParaRPr lang="zh-TW" altLang="en-US" sz="1050" b="0" i="0" u="none" strike="noStrike" dirty="0">
                        <a:solidFill>
                          <a:srgbClr val="000000"/>
                        </a:solidFill>
                        <a:effectLst/>
                        <a:latin typeface="メイリオ 本文"/>
                        <a:ea typeface="+mn-ea"/>
                      </a:endParaRPr>
                    </a:p>
                  </a:txBody>
                  <a:tcPr marL="72000" marR="72000" marT="3449"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dirty="0">
                          <a:latin typeface="メイリオ 本文"/>
                        </a:rPr>
                        <a:t>バイオ後続品使用体制加算</a:t>
                      </a:r>
                      <a:endParaRPr lang="ja-JP" altLang="en-US" sz="1050" b="0" i="0" u="none" strike="noStrike" dirty="0">
                        <a:solidFill>
                          <a:srgbClr val="000000"/>
                        </a:solidFill>
                        <a:effectLst/>
                        <a:latin typeface="メイリオ 本文"/>
                        <a:ea typeface="+mn-ea"/>
                      </a:endParaRPr>
                    </a:p>
                  </a:txBody>
                  <a:tcPr marL="72000" marR="72000" marT="3449" marB="0" anchor="ctr"/>
                </a:tc>
                <a:extLst>
                  <a:ext uri="{0D108BD9-81ED-4DB2-BD59-A6C34878D82A}">
                    <a16:rowId xmlns:a16="http://schemas.microsoft.com/office/drawing/2014/main" val="907250482"/>
                  </a:ext>
                </a:extLst>
              </a:tr>
              <a:tr h="342039">
                <a:tc>
                  <a:txBody>
                    <a:bodyPr/>
                    <a:lstStyle/>
                    <a:p>
                      <a:pPr algn="ctr" fontAlgn="ctr"/>
                      <a:r>
                        <a:rPr lang="ja-JP" altLang="en-US" sz="1050" b="0" u="none" strike="noStrike" dirty="0">
                          <a:solidFill>
                            <a:srgbClr val="000000"/>
                          </a:solidFill>
                          <a:effectLst/>
                          <a:latin typeface="メイリオ 本文"/>
                        </a:rPr>
                        <a:t>１</a:t>
                      </a:r>
                      <a:r>
                        <a:rPr lang="ja-JP" altLang="en-US" sz="1050" b="0" i="0" u="none" strike="noStrike" dirty="0">
                          <a:solidFill>
                            <a:srgbClr val="000000"/>
                          </a:solidFill>
                          <a:effectLst/>
                          <a:latin typeface="メイリオ 本文"/>
                          <a:ea typeface="+mn-ea"/>
                        </a:rPr>
                        <a:t>７</a:t>
                      </a:r>
                      <a:endParaRPr lang="en-US" altLang="ja-JP" sz="1050" b="0" u="none" strike="noStrike" dirty="0">
                        <a:solidFill>
                          <a:srgbClr val="000000"/>
                        </a:solidFill>
                        <a:effectLst/>
                        <a:latin typeface="メイリオ 本文"/>
                      </a:endParaRPr>
                    </a:p>
                  </a:txBody>
                  <a:tcPr marL="72000" marR="72000" marT="3449" marB="0" anchor="ctr"/>
                </a:tc>
                <a:tc>
                  <a:txBody>
                    <a:bodyPr/>
                    <a:lstStyle/>
                    <a:p>
                      <a:pPr algn="l" fontAlgn="ctr"/>
                      <a:r>
                        <a:rPr lang="ja-JP" altLang="en-US" sz="1050" dirty="0">
                          <a:latin typeface="メイリオ 本文"/>
                        </a:rPr>
                        <a:t>病棟薬剤業務実施加算の注２に規定する薬剤業務向上加算</a:t>
                      </a:r>
                      <a:endParaRPr lang="ja-JP" altLang="en-US" sz="1050" b="0" i="0" u="none" strike="noStrike" dirty="0">
                        <a:solidFill>
                          <a:srgbClr val="000000"/>
                        </a:solidFill>
                        <a:effectLst/>
                        <a:latin typeface="メイリオ 本文"/>
                        <a:ea typeface="+mn-ea"/>
                      </a:endParaRPr>
                    </a:p>
                  </a:txBody>
                  <a:tcPr marL="72000" marR="72000" marT="3449" marB="0" anchor="ctr"/>
                </a:tc>
                <a:extLst>
                  <a:ext uri="{0D108BD9-81ED-4DB2-BD59-A6C34878D82A}">
                    <a16:rowId xmlns:a16="http://schemas.microsoft.com/office/drawing/2014/main" val="1049185891"/>
                  </a:ext>
                </a:extLst>
              </a:tr>
              <a:tr h="342039">
                <a:tc>
                  <a:txBody>
                    <a:bodyPr/>
                    <a:lstStyle/>
                    <a:p>
                      <a:pPr algn="ctr" fontAlgn="ctr"/>
                      <a:r>
                        <a:rPr lang="ja-JP" altLang="en-US" sz="1050" b="0" u="none" strike="noStrike" dirty="0">
                          <a:solidFill>
                            <a:srgbClr val="000000"/>
                          </a:solidFill>
                          <a:effectLst/>
                          <a:latin typeface="メイリオ 本文"/>
                        </a:rPr>
                        <a:t>１８</a:t>
                      </a:r>
                      <a:endParaRPr lang="zh-TW" altLang="en-US" sz="1050" b="0" i="0" u="none" strike="noStrike" dirty="0">
                        <a:solidFill>
                          <a:srgbClr val="000000"/>
                        </a:solidFill>
                        <a:effectLst/>
                        <a:latin typeface="メイリオ 本文"/>
                        <a:ea typeface="+mn-ea"/>
                      </a:endParaRPr>
                    </a:p>
                  </a:txBody>
                  <a:tcPr marL="72000" marR="72000" marT="3449" marB="0" anchor="ctr"/>
                </a:tc>
                <a:tc>
                  <a:txBody>
                    <a:bodyPr/>
                    <a:lstStyle/>
                    <a:p>
                      <a:pPr algn="l" fontAlgn="ctr"/>
                      <a:r>
                        <a:rPr lang="ja-JP" altLang="en-US" sz="1050" dirty="0">
                          <a:latin typeface="メイリオ 本文"/>
                        </a:rPr>
                        <a:t>精神科入退院支援加算</a:t>
                      </a:r>
                      <a:endParaRPr lang="ja-JP" altLang="en-US" sz="1050" b="0" i="0" u="none" strike="noStrike" dirty="0">
                        <a:solidFill>
                          <a:srgbClr val="000000"/>
                        </a:solidFill>
                        <a:effectLst/>
                        <a:latin typeface="メイリオ 本文"/>
                        <a:ea typeface="+mn-ea"/>
                      </a:endParaRPr>
                    </a:p>
                  </a:txBody>
                  <a:tcPr marL="72000" marR="72000" marT="3449" marB="0" anchor="ctr"/>
                </a:tc>
                <a:extLst>
                  <a:ext uri="{0D108BD9-81ED-4DB2-BD59-A6C34878D82A}">
                    <a16:rowId xmlns:a16="http://schemas.microsoft.com/office/drawing/2014/main" val="1130060609"/>
                  </a:ext>
                </a:extLst>
              </a:tr>
              <a:tr h="342039">
                <a:tc>
                  <a:txBody>
                    <a:bodyPr/>
                    <a:lstStyle/>
                    <a:p>
                      <a:pPr algn="ctr" fontAlgn="ctr"/>
                      <a:r>
                        <a:rPr lang="ja-JP" altLang="en-US" sz="1050" b="0" u="none" strike="noStrike" dirty="0">
                          <a:solidFill>
                            <a:srgbClr val="000000"/>
                          </a:solidFill>
                          <a:effectLst/>
                          <a:latin typeface="メイリオ 本文"/>
                        </a:rPr>
                        <a:t>１９</a:t>
                      </a:r>
                      <a:endParaRPr lang="zh-TW" altLang="en-US" sz="1050" b="0" i="0" u="none" strike="noStrike" dirty="0">
                        <a:solidFill>
                          <a:srgbClr val="000000"/>
                        </a:solidFill>
                        <a:effectLst/>
                        <a:latin typeface="メイリオ 本文"/>
                        <a:ea typeface="+mn-ea"/>
                      </a:endParaRPr>
                    </a:p>
                  </a:txBody>
                  <a:tcPr marL="72000" marR="72000" marT="3449" marB="0" anchor="ctr"/>
                </a:tc>
                <a:tc>
                  <a:txBody>
                    <a:bodyPr/>
                    <a:lstStyle/>
                    <a:p>
                      <a:pPr algn="l" fontAlgn="ctr"/>
                      <a:r>
                        <a:rPr lang="ja-JP" altLang="en-US" sz="1050" dirty="0">
                          <a:latin typeface="メイリオ 本文"/>
                        </a:rPr>
                        <a:t>医療的ケア児（者）入院前支援加算</a:t>
                      </a:r>
                      <a:endParaRPr lang="ja-JP" altLang="en-US" sz="1050" b="0" i="0" u="none" strike="noStrike" dirty="0">
                        <a:solidFill>
                          <a:srgbClr val="000000"/>
                        </a:solidFill>
                        <a:effectLst/>
                        <a:latin typeface="メイリオ 本文"/>
                        <a:ea typeface="+mn-ea"/>
                      </a:endParaRPr>
                    </a:p>
                  </a:txBody>
                  <a:tcPr marL="72000" marR="72000" marT="3449" marB="0" anchor="ctr"/>
                </a:tc>
                <a:extLst>
                  <a:ext uri="{0D108BD9-81ED-4DB2-BD59-A6C34878D82A}">
                    <a16:rowId xmlns:a16="http://schemas.microsoft.com/office/drawing/2014/main" val="2879801562"/>
                  </a:ext>
                </a:extLst>
              </a:tr>
              <a:tr h="342039">
                <a:tc>
                  <a:txBody>
                    <a:bodyPr/>
                    <a:lstStyle/>
                    <a:p>
                      <a:pPr algn="ctr" fontAlgn="ctr"/>
                      <a:r>
                        <a:rPr lang="ja-JP" altLang="en-US" sz="1050" b="0" i="0" u="none" strike="noStrike" dirty="0">
                          <a:solidFill>
                            <a:srgbClr val="000000"/>
                          </a:solidFill>
                          <a:effectLst/>
                          <a:latin typeface="メイリオ 本文"/>
                          <a:ea typeface="+mn-ea"/>
                        </a:rPr>
                        <a:t>２０</a:t>
                      </a:r>
                      <a:endParaRPr lang="zh-TW" altLang="en-US" sz="1050" b="0" i="0" u="none" strike="noStrike" dirty="0">
                        <a:solidFill>
                          <a:srgbClr val="000000"/>
                        </a:solidFill>
                        <a:effectLst/>
                        <a:latin typeface="メイリオ 本文"/>
                        <a:ea typeface="+mn-ea"/>
                      </a:endParaRPr>
                    </a:p>
                  </a:txBody>
                  <a:tcPr marL="72000" marR="72000" marT="3449" marB="0" anchor="ctr"/>
                </a:tc>
                <a:tc>
                  <a:txBody>
                    <a:bodyPr/>
                    <a:lstStyle/>
                    <a:p>
                      <a:pPr algn="l" fontAlgn="ctr"/>
                      <a:r>
                        <a:rPr lang="ja-JP" altLang="en-US" sz="1050" dirty="0">
                          <a:latin typeface="メイリオ 本文"/>
                        </a:rPr>
                        <a:t>医療的ケア児（者）入院前支援加算の注２に規定する情報通信機器を用いた入院前支援</a:t>
                      </a:r>
                      <a:endParaRPr lang="ja-JP" altLang="en-US" sz="1050" b="0" i="0" u="none" strike="noStrike" dirty="0">
                        <a:solidFill>
                          <a:srgbClr val="000000"/>
                        </a:solidFill>
                        <a:effectLst/>
                        <a:latin typeface="メイリオ 本文"/>
                        <a:ea typeface="+mn-ea"/>
                      </a:endParaRPr>
                    </a:p>
                  </a:txBody>
                  <a:tcPr marL="72000" marR="72000" marT="3449" marB="0" anchor="ctr"/>
                </a:tc>
                <a:extLst>
                  <a:ext uri="{0D108BD9-81ED-4DB2-BD59-A6C34878D82A}">
                    <a16:rowId xmlns:a16="http://schemas.microsoft.com/office/drawing/2014/main" val="424539954"/>
                  </a:ext>
                </a:extLst>
              </a:tr>
              <a:tr h="342039">
                <a:tc>
                  <a:txBody>
                    <a:bodyPr/>
                    <a:lstStyle/>
                    <a:p>
                      <a:pPr algn="ctr" fontAlgn="ctr"/>
                      <a:r>
                        <a:rPr lang="ja-JP" altLang="en-US" sz="1050" b="0" u="none" strike="noStrike" dirty="0">
                          <a:solidFill>
                            <a:srgbClr val="000000"/>
                          </a:solidFill>
                          <a:effectLst/>
                          <a:latin typeface="メイリオ 本文"/>
                        </a:rPr>
                        <a:t>２１</a:t>
                      </a:r>
                      <a:endParaRPr lang="zh-TW" altLang="en-US" sz="1050" b="0" i="0" u="none" strike="noStrike" dirty="0">
                        <a:solidFill>
                          <a:srgbClr val="000000"/>
                        </a:solidFill>
                        <a:effectLst/>
                        <a:latin typeface="メイリオ 本文"/>
                        <a:ea typeface="+mn-ea"/>
                      </a:endParaRPr>
                    </a:p>
                  </a:txBody>
                  <a:tcPr marL="72000" marR="72000" marT="3449" marB="0" anchor="ctr"/>
                </a:tc>
                <a:tc>
                  <a:txBody>
                    <a:bodyPr/>
                    <a:lstStyle/>
                    <a:p>
                      <a:pPr algn="l" fontAlgn="ctr"/>
                      <a:r>
                        <a:rPr lang="zh-TW" altLang="en-US" sz="1050" dirty="0">
                          <a:latin typeface="メイリオ 本文"/>
                        </a:rPr>
                        <a:t>協力対象施設入所者入院加算</a:t>
                      </a:r>
                      <a:endParaRPr lang="ja-JP" altLang="en-US" sz="1050" b="0" i="0" u="none" strike="noStrike" dirty="0">
                        <a:solidFill>
                          <a:srgbClr val="000000"/>
                        </a:solidFill>
                        <a:effectLst/>
                        <a:latin typeface="メイリオ 本文"/>
                        <a:ea typeface="+mn-ea"/>
                      </a:endParaRPr>
                    </a:p>
                  </a:txBody>
                  <a:tcPr marL="72000" marR="72000" marT="3449" marB="0" anchor="ctr"/>
                </a:tc>
                <a:extLst>
                  <a:ext uri="{0D108BD9-81ED-4DB2-BD59-A6C34878D82A}">
                    <a16:rowId xmlns:a16="http://schemas.microsoft.com/office/drawing/2014/main" val="3777681952"/>
                  </a:ext>
                </a:extLst>
              </a:tr>
              <a:tr h="342039">
                <a:tc>
                  <a:txBody>
                    <a:bodyPr/>
                    <a:lstStyle/>
                    <a:p>
                      <a:pPr algn="ctr" fontAlgn="ctr"/>
                      <a:r>
                        <a:rPr lang="ja-JP" altLang="en-US" sz="1050" b="0" u="none" strike="noStrike" dirty="0">
                          <a:solidFill>
                            <a:srgbClr val="000000"/>
                          </a:solidFill>
                          <a:effectLst/>
                          <a:latin typeface="メイリオ 本文"/>
                        </a:rPr>
                        <a:t>２２</a:t>
                      </a:r>
                      <a:endParaRPr lang="zh-TW" altLang="en-US" sz="1050" b="0" i="0" u="none" strike="noStrike" dirty="0">
                        <a:solidFill>
                          <a:srgbClr val="000000"/>
                        </a:solidFill>
                        <a:effectLst/>
                        <a:latin typeface="メイリオ 本文"/>
                        <a:ea typeface="+mn-ea"/>
                      </a:endParaRPr>
                    </a:p>
                  </a:txBody>
                  <a:tcPr marL="72000" marR="72000" marT="3449" marB="0" anchor="ctr"/>
                </a:tc>
                <a:tc>
                  <a:txBody>
                    <a:bodyPr/>
                    <a:lstStyle/>
                    <a:p>
                      <a:pPr algn="l" fontAlgn="ctr"/>
                      <a:r>
                        <a:rPr lang="ja-JP" altLang="en-US" sz="1050" dirty="0">
                          <a:latin typeface="メイリオ 本文"/>
                        </a:rPr>
                        <a:t>特定集中治療室管理料５及び６</a:t>
                      </a:r>
                      <a:endParaRPr lang="ja-JP" altLang="en-US" sz="1050" b="0" i="0" u="none" strike="noStrike" dirty="0">
                        <a:solidFill>
                          <a:srgbClr val="000000"/>
                        </a:solidFill>
                        <a:effectLst/>
                        <a:latin typeface="メイリオ 本文"/>
                        <a:ea typeface="+mn-ea"/>
                      </a:endParaRPr>
                    </a:p>
                  </a:txBody>
                  <a:tcPr marL="72000" marR="72000" marT="3449" marB="0" anchor="ctr"/>
                </a:tc>
                <a:extLst>
                  <a:ext uri="{0D108BD9-81ED-4DB2-BD59-A6C34878D82A}">
                    <a16:rowId xmlns:a16="http://schemas.microsoft.com/office/drawing/2014/main" val="2041638516"/>
                  </a:ext>
                </a:extLst>
              </a:tr>
              <a:tr h="342039">
                <a:tc>
                  <a:txBody>
                    <a:bodyPr/>
                    <a:lstStyle/>
                    <a:p>
                      <a:pPr algn="ctr" fontAlgn="ctr"/>
                      <a:r>
                        <a:rPr lang="ja-JP" altLang="en-US" sz="1050" b="0" u="none" strike="noStrike" dirty="0">
                          <a:solidFill>
                            <a:srgbClr val="000000"/>
                          </a:solidFill>
                          <a:effectLst/>
                          <a:latin typeface="メイリオ 本文"/>
                        </a:rPr>
                        <a:t>２３</a:t>
                      </a:r>
                      <a:endParaRPr lang="zh-TW" altLang="en-US" sz="1050" b="0" i="0" u="none" strike="noStrike" dirty="0">
                        <a:solidFill>
                          <a:srgbClr val="000000"/>
                        </a:solidFill>
                        <a:effectLst/>
                        <a:latin typeface="メイリオ 本文"/>
                        <a:ea typeface="+mn-ea"/>
                      </a:endParaRPr>
                    </a:p>
                  </a:txBody>
                  <a:tcPr marL="72000" marR="72000" marT="3449" marB="0" anchor="ctr"/>
                </a:tc>
                <a:tc>
                  <a:txBody>
                    <a:bodyPr/>
                    <a:lstStyle/>
                    <a:p>
                      <a:pPr algn="l" fontAlgn="ctr"/>
                      <a:r>
                        <a:rPr lang="ja-JP" altLang="en-US" sz="1050" dirty="0">
                          <a:latin typeface="メイリオ 本文"/>
                        </a:rPr>
                        <a:t>特定集中治療室管理料の注７に規定する特定集中治療室遠隔支援加算</a:t>
                      </a:r>
                      <a:endParaRPr lang="ja-JP" altLang="en-US" sz="1050" b="0" i="0" u="none" strike="noStrike" dirty="0">
                        <a:solidFill>
                          <a:srgbClr val="000000"/>
                        </a:solidFill>
                        <a:effectLst/>
                        <a:latin typeface="メイリオ 本文"/>
                        <a:ea typeface="+mn-ea"/>
                      </a:endParaRPr>
                    </a:p>
                  </a:txBody>
                  <a:tcPr marL="72000" marR="72000" marT="3449" marB="0" anchor="ctr"/>
                </a:tc>
                <a:extLst>
                  <a:ext uri="{0D108BD9-81ED-4DB2-BD59-A6C34878D82A}">
                    <a16:rowId xmlns:a16="http://schemas.microsoft.com/office/drawing/2014/main" val="492356556"/>
                  </a:ext>
                </a:extLst>
              </a:tr>
              <a:tr h="342039">
                <a:tc>
                  <a:txBody>
                    <a:bodyPr/>
                    <a:lstStyle/>
                    <a:p>
                      <a:pPr algn="ctr" fontAlgn="ctr"/>
                      <a:r>
                        <a:rPr lang="ja-JP" altLang="en-US" sz="1050" b="0" u="none" strike="noStrike" dirty="0">
                          <a:solidFill>
                            <a:srgbClr val="000000"/>
                          </a:solidFill>
                          <a:effectLst/>
                          <a:latin typeface="メイリオ 本文"/>
                        </a:rPr>
                        <a:t>２４</a:t>
                      </a:r>
                      <a:endParaRPr lang="en-US" altLang="ja-JP" sz="1050" b="0" u="none" strike="noStrike" dirty="0">
                        <a:solidFill>
                          <a:srgbClr val="000000"/>
                        </a:solidFill>
                        <a:effectLst/>
                        <a:latin typeface="メイリオ 本文"/>
                      </a:endParaRPr>
                    </a:p>
                  </a:txBody>
                  <a:tcPr marL="72000" marR="72000" marT="3449" marB="0" anchor="ctr"/>
                </a:tc>
                <a:tc>
                  <a:txBody>
                    <a:bodyPr/>
                    <a:lstStyle/>
                    <a:p>
                      <a:pPr algn="l" fontAlgn="ctr"/>
                      <a:r>
                        <a:rPr lang="zh-TW" altLang="en-US" sz="1050" dirty="0">
                          <a:latin typeface="メイリオ 本文"/>
                        </a:rPr>
                        <a:t>新生児特定集中治療室重症児対応体制強化管理料</a:t>
                      </a:r>
                      <a:endParaRPr lang="ja-JP" altLang="en-US" sz="1050" b="0" i="0" u="none" strike="noStrike" dirty="0">
                        <a:solidFill>
                          <a:srgbClr val="000000"/>
                        </a:solidFill>
                        <a:effectLst/>
                        <a:latin typeface="メイリオ 本文"/>
                        <a:ea typeface="+mn-ea"/>
                      </a:endParaRPr>
                    </a:p>
                  </a:txBody>
                  <a:tcPr marL="72000" marR="72000" marT="3449" marB="0" anchor="ctr"/>
                </a:tc>
                <a:extLst>
                  <a:ext uri="{0D108BD9-81ED-4DB2-BD59-A6C34878D82A}">
                    <a16:rowId xmlns:a16="http://schemas.microsoft.com/office/drawing/2014/main" val="4144877022"/>
                  </a:ext>
                </a:extLst>
              </a:tr>
              <a:tr h="342039">
                <a:tc>
                  <a:txBody>
                    <a:bodyPr/>
                    <a:lstStyle/>
                    <a:p>
                      <a:pPr algn="ctr" fontAlgn="ctr"/>
                      <a:r>
                        <a:rPr lang="ja-JP" altLang="en-US" sz="1050" b="0" u="none" strike="noStrike" dirty="0">
                          <a:solidFill>
                            <a:srgbClr val="000000"/>
                          </a:solidFill>
                          <a:effectLst/>
                          <a:latin typeface="メイリオ 本文"/>
                        </a:rPr>
                        <a:t>２５</a:t>
                      </a:r>
                      <a:endParaRPr lang="zh-TW" altLang="en-US" sz="1050" b="0" i="0" u="none" strike="noStrike" dirty="0">
                        <a:solidFill>
                          <a:srgbClr val="000000"/>
                        </a:solidFill>
                        <a:effectLst/>
                        <a:latin typeface="メイリオ 本文"/>
                        <a:ea typeface="+mn-ea"/>
                      </a:endParaRPr>
                    </a:p>
                  </a:txBody>
                  <a:tcPr marL="72000" marR="72000" marT="3449" marB="0" anchor="ctr"/>
                </a:tc>
                <a:tc>
                  <a:txBody>
                    <a:bodyPr/>
                    <a:lstStyle/>
                    <a:p>
                      <a:pPr algn="l" fontAlgn="ctr"/>
                      <a:r>
                        <a:rPr lang="zh-TW" altLang="en-US" sz="1050" dirty="0">
                          <a:latin typeface="メイリオ 本文"/>
                        </a:rPr>
                        <a:t>地域包括医療病棟入院料 </a:t>
                      </a:r>
                      <a:endParaRPr lang="ja-JP" altLang="en-US" sz="1050" b="0" i="0" u="none" strike="noStrike" dirty="0">
                        <a:solidFill>
                          <a:srgbClr val="000000"/>
                        </a:solidFill>
                        <a:effectLst/>
                        <a:latin typeface="メイリオ 本文"/>
                        <a:ea typeface="+mn-ea"/>
                      </a:endParaRPr>
                    </a:p>
                  </a:txBody>
                  <a:tcPr marL="72000" marR="72000" marT="3449" marB="0" anchor="ctr"/>
                </a:tc>
                <a:extLst>
                  <a:ext uri="{0D108BD9-81ED-4DB2-BD59-A6C34878D82A}">
                    <a16:rowId xmlns:a16="http://schemas.microsoft.com/office/drawing/2014/main" val="755821637"/>
                  </a:ext>
                </a:extLst>
              </a:tr>
              <a:tr h="342039">
                <a:tc>
                  <a:txBody>
                    <a:bodyPr/>
                    <a:lstStyle/>
                    <a:p>
                      <a:pPr algn="ctr" fontAlgn="ctr"/>
                      <a:r>
                        <a:rPr lang="ja-JP" altLang="en-US" sz="1050" b="0" u="none" strike="noStrike" dirty="0">
                          <a:solidFill>
                            <a:srgbClr val="000000"/>
                          </a:solidFill>
                          <a:effectLst/>
                          <a:latin typeface="メイリオ 本文"/>
                        </a:rPr>
                        <a:t>２６</a:t>
                      </a:r>
                      <a:endParaRPr lang="zh-TW" altLang="en-US" sz="1050" b="0" i="0" u="none" strike="noStrike" dirty="0">
                        <a:solidFill>
                          <a:srgbClr val="000000"/>
                        </a:solidFill>
                        <a:effectLst/>
                        <a:latin typeface="メイリオ 本文"/>
                        <a:ea typeface="+mn-ea"/>
                      </a:endParaRPr>
                    </a:p>
                  </a:txBody>
                  <a:tcPr marL="72000" marR="72000" marT="3449" marB="0" anchor="ctr"/>
                </a:tc>
                <a:tc>
                  <a:txBody>
                    <a:bodyPr/>
                    <a:lstStyle/>
                    <a:p>
                      <a:pPr algn="l" fontAlgn="ctr"/>
                      <a:r>
                        <a:rPr lang="ja-JP" altLang="en-US" sz="1050" dirty="0">
                          <a:latin typeface="メイリオ 本文"/>
                        </a:rPr>
                        <a:t>地域包括医療病棟入院料の注３に規定する夜間看護体制特定日減算</a:t>
                      </a:r>
                      <a:endParaRPr lang="ja-JP" altLang="en-US" sz="1050" b="0" i="0" u="none" strike="noStrike" dirty="0">
                        <a:solidFill>
                          <a:srgbClr val="000000"/>
                        </a:solidFill>
                        <a:effectLst/>
                        <a:latin typeface="メイリオ 本文"/>
                        <a:ea typeface="+mn-ea"/>
                      </a:endParaRPr>
                    </a:p>
                  </a:txBody>
                  <a:tcPr marL="72000" marR="72000" marT="3449" marB="0" anchor="ctr"/>
                </a:tc>
                <a:extLst>
                  <a:ext uri="{0D108BD9-81ED-4DB2-BD59-A6C34878D82A}">
                    <a16:rowId xmlns:a16="http://schemas.microsoft.com/office/drawing/2014/main" val="3320084394"/>
                  </a:ext>
                </a:extLst>
              </a:tr>
              <a:tr h="342039">
                <a:tc>
                  <a:txBody>
                    <a:bodyPr/>
                    <a:lstStyle/>
                    <a:p>
                      <a:pPr algn="ctr" fontAlgn="ctr"/>
                      <a:r>
                        <a:rPr lang="ja-JP" altLang="en-US" sz="1050" b="0" u="none" strike="noStrike" dirty="0">
                          <a:solidFill>
                            <a:srgbClr val="000000"/>
                          </a:solidFill>
                          <a:effectLst/>
                          <a:latin typeface="メイリオ 本文"/>
                        </a:rPr>
                        <a:t>２７</a:t>
                      </a:r>
                      <a:endParaRPr lang="zh-TW" altLang="en-US" sz="1050" b="0" i="0" u="none" strike="noStrike" dirty="0">
                        <a:solidFill>
                          <a:srgbClr val="000000"/>
                        </a:solidFill>
                        <a:effectLst/>
                        <a:latin typeface="メイリオ 本文"/>
                        <a:ea typeface="+mn-ea"/>
                      </a:endParaRPr>
                    </a:p>
                  </a:txBody>
                  <a:tcPr marL="72000" marR="72000" marT="3449" marB="0" anchor="ctr"/>
                </a:tc>
                <a:tc>
                  <a:txBody>
                    <a:bodyPr/>
                    <a:lstStyle/>
                    <a:p>
                      <a:pPr algn="l" fontAlgn="ctr"/>
                      <a:r>
                        <a:rPr lang="ja-JP" altLang="en-US" sz="1050" dirty="0">
                          <a:latin typeface="メイリオ 本文"/>
                        </a:rPr>
                        <a:t>地域包括医療病棟入院料の注５に規定する看護補助体制加算（</a:t>
                      </a:r>
                      <a:r>
                        <a:rPr lang="en-US" altLang="ja-JP" sz="1050" dirty="0">
                          <a:latin typeface="+mn-ea"/>
                          <a:ea typeface="+mn-ea"/>
                        </a:rPr>
                        <a:t>25</a:t>
                      </a:r>
                      <a:r>
                        <a:rPr lang="ja-JP" altLang="en-US" sz="1050" dirty="0">
                          <a:latin typeface="メイリオ 本文"/>
                        </a:rPr>
                        <a:t>対１看護補助体制加算（看護補助者５割以上）、</a:t>
                      </a:r>
                      <a:r>
                        <a:rPr lang="en-US" altLang="ja-JP" sz="1050" dirty="0">
                          <a:latin typeface="+mn-ea"/>
                          <a:ea typeface="+mn-ea"/>
                        </a:rPr>
                        <a:t>25</a:t>
                      </a:r>
                      <a:r>
                        <a:rPr lang="ja-JP" altLang="en-US" sz="1050" dirty="0">
                          <a:latin typeface="メイリオ 本文"/>
                        </a:rPr>
                        <a:t>対１看護補助体制加算（看護補助者５割未満）、</a:t>
                      </a:r>
                      <a:r>
                        <a:rPr lang="en-US" altLang="ja-JP" sz="1050" dirty="0">
                          <a:latin typeface="+mn-ea"/>
                          <a:ea typeface="+mn-ea"/>
                        </a:rPr>
                        <a:t>50</a:t>
                      </a:r>
                      <a:r>
                        <a:rPr lang="ja-JP" altLang="en-US" sz="1050" dirty="0">
                          <a:latin typeface="メイリオ 本文"/>
                        </a:rPr>
                        <a:t>対１看護補助体制加算及び</a:t>
                      </a:r>
                      <a:r>
                        <a:rPr lang="en-US" altLang="ja-JP" sz="1050" dirty="0">
                          <a:latin typeface="+mn-ea"/>
                          <a:ea typeface="+mn-ea"/>
                        </a:rPr>
                        <a:t>75</a:t>
                      </a:r>
                      <a:r>
                        <a:rPr lang="ja-JP" altLang="en-US" sz="1050" dirty="0">
                          <a:latin typeface="メイリオ 本文"/>
                        </a:rPr>
                        <a:t>対１看護補助体制加算） </a:t>
                      </a:r>
                      <a:endParaRPr lang="ja-JP" altLang="en-US" sz="1050" b="0" i="0" u="none" strike="noStrike" dirty="0">
                        <a:solidFill>
                          <a:srgbClr val="000000"/>
                        </a:solidFill>
                        <a:effectLst/>
                        <a:latin typeface="メイリオ 本文"/>
                        <a:ea typeface="+mn-ea"/>
                      </a:endParaRPr>
                    </a:p>
                  </a:txBody>
                  <a:tcPr marL="72000" marR="72000" marT="3449" marB="0" anchor="ctr"/>
                </a:tc>
                <a:extLst>
                  <a:ext uri="{0D108BD9-81ED-4DB2-BD59-A6C34878D82A}">
                    <a16:rowId xmlns:a16="http://schemas.microsoft.com/office/drawing/2014/main" val="827393482"/>
                  </a:ext>
                </a:extLst>
              </a:tr>
              <a:tr h="342039">
                <a:tc>
                  <a:txBody>
                    <a:bodyPr/>
                    <a:lstStyle/>
                    <a:p>
                      <a:pPr algn="ctr" fontAlgn="ctr"/>
                      <a:r>
                        <a:rPr lang="ja-JP" altLang="en-US" sz="1050" b="0" u="none" strike="noStrike" dirty="0">
                          <a:solidFill>
                            <a:srgbClr val="000000"/>
                          </a:solidFill>
                          <a:effectLst/>
                          <a:latin typeface="メイリオ 本文"/>
                        </a:rPr>
                        <a:t>２８</a:t>
                      </a:r>
                      <a:endParaRPr lang="zh-TW" altLang="en-US" sz="1050" b="0" i="0" u="none" strike="noStrike" dirty="0">
                        <a:solidFill>
                          <a:srgbClr val="000000"/>
                        </a:solidFill>
                        <a:effectLst/>
                        <a:latin typeface="メイリオ 本文"/>
                        <a:ea typeface="+mn-ea"/>
                      </a:endParaRPr>
                    </a:p>
                  </a:txBody>
                  <a:tcPr marL="72000" marR="72000" marT="3449" marB="0" anchor="ctr"/>
                </a:tc>
                <a:tc>
                  <a:txBody>
                    <a:bodyPr/>
                    <a:lstStyle/>
                    <a:p>
                      <a:pPr algn="l" fontAlgn="ctr"/>
                      <a:r>
                        <a:rPr lang="ja-JP" altLang="en-US" sz="1050" dirty="0">
                          <a:latin typeface="メイリオ 本文"/>
                        </a:rPr>
                        <a:t>地域包括医療病棟入院料の注６に規定する夜間看護補助体制加算（夜間</a:t>
                      </a:r>
                      <a:r>
                        <a:rPr lang="en-US" altLang="ja-JP" sz="1050" dirty="0">
                          <a:latin typeface="+mn-ea"/>
                          <a:ea typeface="+mn-ea"/>
                        </a:rPr>
                        <a:t>30</a:t>
                      </a:r>
                      <a:r>
                        <a:rPr lang="ja-JP" altLang="en-US" sz="1050" dirty="0">
                          <a:latin typeface="メイリオ 本文"/>
                        </a:rPr>
                        <a:t>対１看護補助体制加算、夜間</a:t>
                      </a:r>
                      <a:r>
                        <a:rPr lang="en-US" altLang="ja-JP" sz="1050" dirty="0">
                          <a:latin typeface="+mn-ea"/>
                          <a:ea typeface="+mn-ea"/>
                        </a:rPr>
                        <a:t>50</a:t>
                      </a:r>
                      <a:r>
                        <a:rPr lang="ja-JP" altLang="en-US" sz="1050" dirty="0">
                          <a:latin typeface="メイリオ 本文"/>
                        </a:rPr>
                        <a:t>対１看護補助体制加算及び夜間</a:t>
                      </a:r>
                      <a:r>
                        <a:rPr lang="en-US" altLang="ja-JP" sz="1050" dirty="0">
                          <a:latin typeface="+mn-ea"/>
                          <a:ea typeface="+mn-ea"/>
                        </a:rPr>
                        <a:t>100</a:t>
                      </a:r>
                      <a:r>
                        <a:rPr lang="ja-JP" altLang="en-US" sz="1050" dirty="0">
                          <a:latin typeface="メイリオ 本文"/>
                        </a:rPr>
                        <a:t>対１看護補助体制加算） </a:t>
                      </a:r>
                      <a:endParaRPr lang="ja-JP" altLang="en-US" sz="1050" b="0" i="0" u="none" strike="noStrike" dirty="0">
                        <a:solidFill>
                          <a:srgbClr val="000000"/>
                        </a:solidFill>
                        <a:effectLst/>
                        <a:latin typeface="メイリオ 本文"/>
                        <a:ea typeface="+mn-ea"/>
                      </a:endParaRPr>
                    </a:p>
                  </a:txBody>
                  <a:tcPr marL="72000" marR="72000" marT="3449" marB="0" anchor="ctr"/>
                </a:tc>
                <a:extLst>
                  <a:ext uri="{0D108BD9-81ED-4DB2-BD59-A6C34878D82A}">
                    <a16:rowId xmlns:a16="http://schemas.microsoft.com/office/drawing/2014/main" val="815350185"/>
                  </a:ext>
                </a:extLst>
              </a:tr>
            </a:tbl>
          </a:graphicData>
        </a:graphic>
      </p:graphicFrame>
      <p:sp>
        <p:nvSpPr>
          <p:cNvPr id="5" name="角丸四角形 48">
            <a:extLst>
              <a:ext uri="{FF2B5EF4-FFF2-40B4-BE49-F238E27FC236}">
                <a16:creationId xmlns:a16="http://schemas.microsoft.com/office/drawing/2014/main" id="{079E65FC-6402-2769-CB64-4848984F7514}"/>
              </a:ext>
            </a:extLst>
          </p:cNvPr>
          <p:cNvSpPr/>
          <p:nvPr/>
        </p:nvSpPr>
        <p:spPr>
          <a:xfrm>
            <a:off x="362490" y="1245044"/>
            <a:ext cx="1621744" cy="318432"/>
          </a:xfrm>
          <a:prstGeom prst="roundRect">
            <a:avLst>
              <a:gd name="adj" fmla="val 17286"/>
            </a:avLst>
          </a:prstGeom>
          <a:solidFill>
            <a:schemeClr val="accent1"/>
          </a:solidFill>
        </p:spPr>
        <p:txBody>
          <a:bodyPr anchor="ctr"/>
          <a:lstStyle/>
          <a:p>
            <a:pPr algn="ctr" defTabSz="591055">
              <a:lnSpc>
                <a:spcPct val="130000"/>
              </a:lnSpc>
              <a:spcAft>
                <a:spcPts val="796"/>
              </a:spcAft>
            </a:pPr>
            <a:r>
              <a:rPr lang="ja-JP" altLang="en-US" sz="1077" b="1" spc="239" dirty="0">
                <a:solidFill>
                  <a:schemeClr val="bg1"/>
                </a:solidFill>
                <a:latin typeface="+mn-ea"/>
                <a:cs typeface="Noto Sans CJK JP DemiLight" charset="-128"/>
              </a:rPr>
              <a:t>基本診療料②</a:t>
            </a:r>
          </a:p>
        </p:txBody>
      </p:sp>
      <p:sp>
        <p:nvSpPr>
          <p:cNvPr id="7" name="正方形/長方形 6">
            <a:extLst>
              <a:ext uri="{FF2B5EF4-FFF2-40B4-BE49-F238E27FC236}">
                <a16:creationId xmlns:a16="http://schemas.microsoft.com/office/drawing/2014/main" id="{5D05FAF1-91C9-90AB-B966-1DA74C09A6FB}"/>
              </a:ext>
            </a:extLst>
          </p:cNvPr>
          <p:cNvSpPr/>
          <p:nvPr/>
        </p:nvSpPr>
        <p:spPr>
          <a:xfrm>
            <a:off x="362490" y="973389"/>
            <a:ext cx="6984776" cy="219422"/>
          </a:xfrm>
          <a:prstGeom prst="rect">
            <a:avLst/>
          </a:prstGeom>
        </p:spPr>
        <p:txBody>
          <a:bodyPr wrap="square" lIns="57280" tIns="28640" rIns="57280" bIns="28640">
            <a:spAutoFit/>
          </a:bodyPr>
          <a:lstStyle/>
          <a:p>
            <a:pPr algn="just">
              <a:spcAft>
                <a:spcPts val="400"/>
              </a:spcAft>
            </a:pPr>
            <a:r>
              <a:rPr lang="en-US" altLang="ja-JP" sz="1050" b="1" dirty="0">
                <a:solidFill>
                  <a:srgbClr val="FF0000"/>
                </a:solidFill>
                <a:latin typeface="Meiryo" panose="020B0604030504040204" pitchFamily="34" charset="-128"/>
                <a:ea typeface="Meiryo" panose="020B0604030504040204" pitchFamily="34" charset="-128"/>
              </a:rPr>
              <a:t>※</a:t>
            </a:r>
            <a:r>
              <a:rPr lang="ja-JP" altLang="en-US" sz="1050" b="1" dirty="0">
                <a:solidFill>
                  <a:srgbClr val="FF0000"/>
                </a:solidFill>
                <a:latin typeface="Meiryo" panose="020B0604030504040204" pitchFamily="34" charset="-128"/>
                <a:ea typeface="Meiryo" panose="020B0604030504040204" pitchFamily="34" charset="-128"/>
              </a:rPr>
              <a:t>表１、表２、表３及び表４については、訂正を行う場合がありますので今後の訂正通知等を必ずご確認ください。</a:t>
            </a:r>
          </a:p>
        </p:txBody>
      </p:sp>
    </p:spTree>
    <p:extLst>
      <p:ext uri="{BB962C8B-B14F-4D97-AF65-F5344CB8AC3E}">
        <p14:creationId xmlns:p14="http://schemas.microsoft.com/office/powerpoint/2010/main" val="2525050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7C9A60-A5D5-6940-BD43-AAF93008732A}"/>
              </a:ext>
            </a:extLst>
          </p:cNvPr>
          <p:cNvSpPr>
            <a:spLocks noGrp="1"/>
          </p:cNvSpPr>
          <p:nvPr>
            <p:ph type="title"/>
          </p:nvPr>
        </p:nvSpPr>
        <p:spPr/>
        <p:txBody>
          <a:bodyPr/>
          <a:lstStyle/>
          <a:p>
            <a:r>
              <a:rPr lang="ja-JP" altLang="en-US" sz="1600" dirty="0"/>
              <a:t>（表１）新設された又は施設基準が創設されたことにより、</a:t>
            </a:r>
            <a:br>
              <a:rPr lang="en-US" altLang="ja-JP" sz="1600" dirty="0"/>
            </a:br>
            <a:r>
              <a:rPr lang="ja-JP" altLang="en-US" sz="1600" dirty="0"/>
              <a:t>　　　　令和６年６月以降において当該点数を算定するに当たり届出が必要なもの</a:t>
            </a:r>
            <a:endParaRPr lang="en-US" altLang="ja-JP" dirty="0"/>
          </a:p>
        </p:txBody>
      </p:sp>
      <p:sp>
        <p:nvSpPr>
          <p:cNvPr id="4" name="スライド番号プレースホルダー 3"/>
          <p:cNvSpPr>
            <a:spLocks noGrp="1"/>
          </p:cNvSpPr>
          <p:nvPr>
            <p:ph type="sldNum" sz="quarter" idx="4"/>
          </p:nvPr>
        </p:nvSpPr>
        <p:spPr>
          <a:xfrm>
            <a:off x="8915314" y="6678971"/>
            <a:ext cx="630513" cy="278421"/>
          </a:xfrm>
        </p:spPr>
        <p:txBody>
          <a:bodyPr/>
          <a:lstStyle/>
          <a:p>
            <a:fld id="{48F63A3B-78C7-47BE-AE5E-E10140E04643}" type="slidenum">
              <a:rPr lang="en-US" smtClean="0"/>
              <a:pPr/>
              <a:t>18</a:t>
            </a:fld>
            <a:endParaRPr lang="en-US" dirty="0"/>
          </a:p>
        </p:txBody>
      </p:sp>
      <p:graphicFrame>
        <p:nvGraphicFramePr>
          <p:cNvPr id="3" name="表 4">
            <a:extLst>
              <a:ext uri="{FF2B5EF4-FFF2-40B4-BE49-F238E27FC236}">
                <a16:creationId xmlns:a16="http://schemas.microsoft.com/office/drawing/2014/main" id="{E8D030F7-34D2-5B6C-EB41-863A13B1A3FE}"/>
              </a:ext>
            </a:extLst>
          </p:cNvPr>
          <p:cNvGraphicFramePr>
            <a:graphicFrameLocks noGrp="1"/>
          </p:cNvGraphicFramePr>
          <p:nvPr>
            <p:extLst>
              <p:ext uri="{D42A27DB-BD31-4B8C-83A1-F6EECF244321}">
                <p14:modId xmlns:p14="http://schemas.microsoft.com/office/powerpoint/2010/main" val="1812236074"/>
              </p:ext>
            </p:extLst>
          </p:nvPr>
        </p:nvGraphicFramePr>
        <p:xfrm>
          <a:off x="364807" y="1756357"/>
          <a:ext cx="9181020" cy="4104468"/>
        </p:xfrm>
        <a:graphic>
          <a:graphicData uri="http://schemas.openxmlformats.org/drawingml/2006/table">
            <a:tbl>
              <a:tblPr bandRow="1">
                <a:tableStyleId>{5C22544A-7EE6-4342-B048-85BDC9FD1C3A}</a:tableStyleId>
              </a:tblPr>
              <a:tblGrid>
                <a:gridCol w="455547">
                  <a:extLst>
                    <a:ext uri="{9D8B030D-6E8A-4147-A177-3AD203B41FA5}">
                      <a16:colId xmlns:a16="http://schemas.microsoft.com/office/drawing/2014/main" val="1524999895"/>
                    </a:ext>
                  </a:extLst>
                </a:gridCol>
                <a:gridCol w="8725473">
                  <a:extLst>
                    <a:ext uri="{9D8B030D-6E8A-4147-A177-3AD203B41FA5}">
                      <a16:colId xmlns:a16="http://schemas.microsoft.com/office/drawing/2014/main" val="4139373743"/>
                    </a:ext>
                  </a:extLst>
                </a:gridCol>
              </a:tblGrid>
              <a:tr h="342039">
                <a:tc>
                  <a:txBody>
                    <a:bodyPr/>
                    <a:lstStyle/>
                    <a:p>
                      <a:pPr algn="ctr" fontAlgn="ctr"/>
                      <a:r>
                        <a:rPr lang="ja-JP" altLang="en-US" sz="1050" b="0" i="0" u="none" strike="noStrike" dirty="0">
                          <a:solidFill>
                            <a:srgbClr val="000000"/>
                          </a:solidFill>
                          <a:effectLst/>
                          <a:latin typeface="+mn-ea"/>
                          <a:ea typeface="+mn-ea"/>
                        </a:rPr>
                        <a:t>２９</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dirty="0">
                          <a:latin typeface="メイリオ 本文"/>
                        </a:rPr>
                        <a:t>地域包括医療病棟入院料の注７に規定する夜間看護体制加算</a:t>
                      </a:r>
                      <a:endParaRPr lang="ja-JP" altLang="en-US" sz="1050" b="0" i="0" u="none" strike="noStrike" dirty="0">
                        <a:solidFill>
                          <a:srgbClr val="000000"/>
                        </a:solidFill>
                        <a:effectLst/>
                        <a:latin typeface="メイリオ 本文"/>
                        <a:ea typeface="+mn-ea"/>
                      </a:endParaRPr>
                    </a:p>
                  </a:txBody>
                  <a:tcPr marL="72000" marR="72000" marT="3449" marB="0" anchor="ctr"/>
                </a:tc>
                <a:extLst>
                  <a:ext uri="{0D108BD9-81ED-4DB2-BD59-A6C34878D82A}">
                    <a16:rowId xmlns:a16="http://schemas.microsoft.com/office/drawing/2014/main" val="2740351387"/>
                  </a:ext>
                </a:extLst>
              </a:tr>
              <a:tr h="342039">
                <a:tc>
                  <a:txBody>
                    <a:bodyPr/>
                    <a:lstStyle/>
                    <a:p>
                      <a:pPr algn="ctr" fontAlgn="ctr"/>
                      <a:r>
                        <a:rPr lang="ja-JP" altLang="en-US" sz="1050" b="0" i="0" u="none" strike="noStrike" dirty="0">
                          <a:solidFill>
                            <a:srgbClr val="000000"/>
                          </a:solidFill>
                          <a:effectLst/>
                          <a:latin typeface="+mn-ea"/>
                          <a:ea typeface="+mn-ea"/>
                        </a:rPr>
                        <a:t>３０</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dirty="0">
                          <a:latin typeface="メイリオ 本文"/>
                        </a:rPr>
                        <a:t>地域包括医療病棟入院料の注８に規定する看護補助体制充実加算１、２及び３</a:t>
                      </a:r>
                      <a:endParaRPr lang="ja-JP" altLang="en-US" sz="1050" b="0" i="0" u="none" strike="noStrike" dirty="0">
                        <a:solidFill>
                          <a:srgbClr val="000000"/>
                        </a:solidFill>
                        <a:effectLst/>
                        <a:latin typeface="メイリオ 本文"/>
                        <a:ea typeface="+mn-ea"/>
                      </a:endParaRPr>
                    </a:p>
                  </a:txBody>
                  <a:tcPr marL="72000" marR="72000" marT="3449" marB="0" anchor="ctr"/>
                </a:tc>
                <a:extLst>
                  <a:ext uri="{0D108BD9-81ED-4DB2-BD59-A6C34878D82A}">
                    <a16:rowId xmlns:a16="http://schemas.microsoft.com/office/drawing/2014/main" val="796464550"/>
                  </a:ext>
                </a:extLst>
              </a:tr>
              <a:tr h="342039">
                <a:tc>
                  <a:txBody>
                    <a:bodyPr/>
                    <a:lstStyle/>
                    <a:p>
                      <a:pPr algn="ctr" fontAlgn="ctr"/>
                      <a:r>
                        <a:rPr lang="ja-JP" altLang="en-US" sz="1050" b="0" i="0" u="none" strike="noStrike" dirty="0">
                          <a:solidFill>
                            <a:srgbClr val="000000"/>
                          </a:solidFill>
                          <a:effectLst/>
                          <a:latin typeface="+mn-ea"/>
                          <a:ea typeface="+mn-ea"/>
                        </a:rPr>
                        <a:t>３１</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dirty="0">
                          <a:latin typeface="メイリオ 本文"/>
                        </a:rPr>
                        <a:t>地域包括医療病棟入院料の注９に規定する看護職員夜間配置加算（看護職員夜間</a:t>
                      </a:r>
                      <a:r>
                        <a:rPr lang="en-US" altLang="ja-JP" sz="1050" dirty="0">
                          <a:latin typeface="+mn-ea"/>
                          <a:ea typeface="+mn-ea"/>
                        </a:rPr>
                        <a:t>12</a:t>
                      </a:r>
                      <a:r>
                        <a:rPr lang="ja-JP" altLang="en-US" sz="1050" dirty="0">
                          <a:latin typeface="メイリオ 本文"/>
                        </a:rPr>
                        <a:t>対１配置加算１、看護職員夜間</a:t>
                      </a:r>
                      <a:r>
                        <a:rPr lang="en-US" altLang="ja-JP" sz="1050" dirty="0">
                          <a:latin typeface="+mn-ea"/>
                          <a:ea typeface="+mn-ea"/>
                        </a:rPr>
                        <a:t>12</a:t>
                      </a:r>
                      <a:r>
                        <a:rPr lang="ja-JP" altLang="en-US" sz="1050" dirty="0">
                          <a:latin typeface="メイリオ 本文"/>
                        </a:rPr>
                        <a:t>対１配置加算２、看護職員夜間</a:t>
                      </a:r>
                      <a:r>
                        <a:rPr lang="en-US" altLang="ja-JP" sz="1050" dirty="0">
                          <a:latin typeface="+mn-ea"/>
                          <a:ea typeface="+mn-ea"/>
                        </a:rPr>
                        <a:t>16</a:t>
                      </a:r>
                      <a:r>
                        <a:rPr lang="ja-JP" altLang="en-US" sz="1050" dirty="0">
                          <a:latin typeface="メイリオ 本文"/>
                        </a:rPr>
                        <a:t>対１配置加算１及び看護職員夜間</a:t>
                      </a:r>
                      <a:r>
                        <a:rPr lang="en-US" altLang="ja-JP" sz="1050" dirty="0">
                          <a:latin typeface="+mn-ea"/>
                          <a:ea typeface="+mn-ea"/>
                        </a:rPr>
                        <a:t>16</a:t>
                      </a:r>
                      <a:r>
                        <a:rPr lang="ja-JP" altLang="en-US" sz="1050" dirty="0">
                          <a:latin typeface="メイリオ 本文"/>
                        </a:rPr>
                        <a:t>対１配置加算２） </a:t>
                      </a:r>
                      <a:endParaRPr lang="ja-JP" altLang="en-US" sz="1050" b="0" i="0" u="none" strike="noStrike" dirty="0">
                        <a:solidFill>
                          <a:srgbClr val="000000"/>
                        </a:solidFill>
                        <a:effectLst/>
                        <a:latin typeface="メイリオ 本文"/>
                        <a:ea typeface="+mn-ea"/>
                      </a:endParaRPr>
                    </a:p>
                  </a:txBody>
                  <a:tcPr marL="72000" marR="72000" marT="3449" marB="0" anchor="ctr"/>
                </a:tc>
                <a:extLst>
                  <a:ext uri="{0D108BD9-81ED-4DB2-BD59-A6C34878D82A}">
                    <a16:rowId xmlns:a16="http://schemas.microsoft.com/office/drawing/2014/main" val="472717844"/>
                  </a:ext>
                </a:extLst>
              </a:tr>
              <a:tr h="342039">
                <a:tc>
                  <a:txBody>
                    <a:bodyPr/>
                    <a:lstStyle/>
                    <a:p>
                      <a:pPr algn="ctr" fontAlgn="ctr"/>
                      <a:r>
                        <a:rPr lang="ja-JP" altLang="en-US" sz="1050" b="0" u="none" strike="noStrike" dirty="0">
                          <a:solidFill>
                            <a:srgbClr val="000000"/>
                          </a:solidFill>
                          <a:effectLst/>
                        </a:rPr>
                        <a:t>３２</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algn="l" fontAlgn="ctr"/>
                      <a:r>
                        <a:rPr lang="ja-JP" altLang="en-US" sz="1050" dirty="0"/>
                        <a:t>地域包括医療病棟入院料の注</a:t>
                      </a:r>
                      <a:r>
                        <a:rPr lang="en-US" altLang="ja-JP" sz="1050" dirty="0">
                          <a:latin typeface="+mn-ea"/>
                          <a:ea typeface="+mn-ea"/>
                        </a:rPr>
                        <a:t>10</a:t>
                      </a:r>
                      <a:r>
                        <a:rPr lang="ja-JP" altLang="en-US" sz="1050" dirty="0"/>
                        <a:t>に規定するリハビリテーション・栄養・口腔連携加算</a:t>
                      </a:r>
                      <a:endParaRPr lang="ja-JP" altLang="en-US" sz="1050" b="0" i="0" u="none" strike="noStrike" dirty="0">
                        <a:solidFill>
                          <a:srgbClr val="000000"/>
                        </a:solidFill>
                        <a:effectLst/>
                        <a:latin typeface="+mn-ea"/>
                        <a:ea typeface="+mn-ea"/>
                      </a:endParaRPr>
                    </a:p>
                  </a:txBody>
                  <a:tcPr marL="72000" marR="72000" marT="3449" marB="0" anchor="ctr"/>
                </a:tc>
                <a:extLst>
                  <a:ext uri="{0D108BD9-81ED-4DB2-BD59-A6C34878D82A}">
                    <a16:rowId xmlns:a16="http://schemas.microsoft.com/office/drawing/2014/main" val="1049185891"/>
                  </a:ext>
                </a:extLst>
              </a:tr>
              <a:tr h="342039">
                <a:tc>
                  <a:txBody>
                    <a:bodyPr/>
                    <a:lstStyle/>
                    <a:p>
                      <a:pPr algn="ctr" fontAlgn="ctr"/>
                      <a:r>
                        <a:rPr lang="ja-JP" altLang="en-US" sz="1050" b="0" u="none" strike="noStrike" dirty="0">
                          <a:solidFill>
                            <a:srgbClr val="000000"/>
                          </a:solidFill>
                          <a:effectLst/>
                        </a:rPr>
                        <a:t>３３</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algn="l" fontAlgn="ctr"/>
                      <a:r>
                        <a:rPr lang="ja-JP" altLang="en-US" sz="1050" dirty="0"/>
                        <a:t>小児入院医療管理料の注２に規定する加算（保育士２名以上の場合）</a:t>
                      </a:r>
                      <a:endParaRPr lang="ja-JP" altLang="en-US" sz="1050" b="0" i="0" u="none" strike="noStrike" dirty="0">
                        <a:solidFill>
                          <a:srgbClr val="000000"/>
                        </a:solidFill>
                        <a:effectLst/>
                        <a:latin typeface="+mn-ea"/>
                        <a:ea typeface="+mn-ea"/>
                      </a:endParaRPr>
                    </a:p>
                  </a:txBody>
                  <a:tcPr marL="72000" marR="72000" marT="3449" marB="0" anchor="ctr"/>
                </a:tc>
                <a:extLst>
                  <a:ext uri="{0D108BD9-81ED-4DB2-BD59-A6C34878D82A}">
                    <a16:rowId xmlns:a16="http://schemas.microsoft.com/office/drawing/2014/main" val="1130060609"/>
                  </a:ext>
                </a:extLst>
              </a:tr>
              <a:tr h="342039">
                <a:tc>
                  <a:txBody>
                    <a:bodyPr/>
                    <a:lstStyle/>
                    <a:p>
                      <a:pPr algn="ctr" fontAlgn="ctr"/>
                      <a:r>
                        <a:rPr lang="ja-JP" altLang="en-US" sz="1050" b="0" u="none" strike="noStrike" dirty="0">
                          <a:solidFill>
                            <a:srgbClr val="000000"/>
                          </a:solidFill>
                          <a:effectLst/>
                        </a:rPr>
                        <a:t>３４</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algn="l" fontAlgn="ctr"/>
                      <a:r>
                        <a:rPr lang="ja-JP" altLang="en-US" sz="1050" dirty="0"/>
                        <a:t>小児入院医療管理料の注４に規定する重症児受入体制加算２ </a:t>
                      </a:r>
                      <a:endParaRPr lang="ja-JP" altLang="en-US" sz="1050" b="0" i="0" u="none" strike="noStrike" dirty="0">
                        <a:solidFill>
                          <a:srgbClr val="000000"/>
                        </a:solidFill>
                        <a:effectLst/>
                        <a:latin typeface="+mn-ea"/>
                        <a:ea typeface="+mn-ea"/>
                      </a:endParaRPr>
                    </a:p>
                  </a:txBody>
                  <a:tcPr marL="72000" marR="72000" marT="3449" marB="0" anchor="ctr"/>
                </a:tc>
                <a:extLst>
                  <a:ext uri="{0D108BD9-81ED-4DB2-BD59-A6C34878D82A}">
                    <a16:rowId xmlns:a16="http://schemas.microsoft.com/office/drawing/2014/main" val="2879801562"/>
                  </a:ext>
                </a:extLst>
              </a:tr>
              <a:tr h="342039">
                <a:tc>
                  <a:txBody>
                    <a:bodyPr/>
                    <a:lstStyle/>
                    <a:p>
                      <a:pPr algn="ctr" fontAlgn="ctr"/>
                      <a:r>
                        <a:rPr lang="ja-JP" altLang="en-US" sz="1050" b="0" u="none" strike="noStrike" dirty="0">
                          <a:solidFill>
                            <a:srgbClr val="000000"/>
                          </a:solidFill>
                          <a:effectLst/>
                        </a:rPr>
                        <a:t>３５</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algn="l" fontAlgn="ctr"/>
                      <a:r>
                        <a:rPr lang="ja-JP" altLang="en-US" sz="1050" dirty="0"/>
                        <a:t>小児入院医療管理料の注９に規定する看護補助加算 </a:t>
                      </a:r>
                      <a:endParaRPr lang="ja-JP" altLang="en-US" sz="1050" b="0" i="0" u="none" strike="noStrike" dirty="0">
                        <a:solidFill>
                          <a:srgbClr val="000000"/>
                        </a:solidFill>
                        <a:effectLst/>
                        <a:latin typeface="+mn-ea"/>
                        <a:ea typeface="+mn-ea"/>
                      </a:endParaRPr>
                    </a:p>
                  </a:txBody>
                  <a:tcPr marL="72000" marR="72000" marT="3449" marB="0" anchor="ctr"/>
                </a:tc>
                <a:extLst>
                  <a:ext uri="{0D108BD9-81ED-4DB2-BD59-A6C34878D82A}">
                    <a16:rowId xmlns:a16="http://schemas.microsoft.com/office/drawing/2014/main" val="424539954"/>
                  </a:ext>
                </a:extLst>
              </a:tr>
              <a:tr h="342039">
                <a:tc>
                  <a:txBody>
                    <a:bodyPr/>
                    <a:lstStyle/>
                    <a:p>
                      <a:pPr algn="ctr" fontAlgn="ctr"/>
                      <a:r>
                        <a:rPr lang="ja-JP" altLang="en-US" sz="1050" b="0" u="none" strike="noStrike" dirty="0">
                          <a:solidFill>
                            <a:srgbClr val="000000"/>
                          </a:solidFill>
                          <a:effectLst/>
                        </a:rPr>
                        <a:t>３６</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algn="l" fontAlgn="ctr"/>
                      <a:r>
                        <a:rPr lang="ja-JP" altLang="en-US" sz="1050" dirty="0"/>
                        <a:t>小児入院医療管理料の注</a:t>
                      </a:r>
                      <a:r>
                        <a:rPr lang="en-US" altLang="ja-JP" sz="1050" dirty="0">
                          <a:latin typeface="+mn-ea"/>
                          <a:ea typeface="+mn-ea"/>
                        </a:rPr>
                        <a:t>10</a:t>
                      </a:r>
                      <a:r>
                        <a:rPr lang="ja-JP" altLang="en-US" sz="1050" dirty="0"/>
                        <a:t>に規定する看護補助体制充実加算</a:t>
                      </a:r>
                      <a:endParaRPr lang="ja-JP" altLang="en-US" sz="1050" b="0" i="0" u="none" strike="noStrike" dirty="0">
                        <a:solidFill>
                          <a:srgbClr val="000000"/>
                        </a:solidFill>
                        <a:effectLst/>
                        <a:latin typeface="+mn-ea"/>
                        <a:ea typeface="+mn-ea"/>
                      </a:endParaRPr>
                    </a:p>
                  </a:txBody>
                  <a:tcPr marL="72000" marR="72000" marT="3449" marB="0" anchor="ctr"/>
                </a:tc>
                <a:extLst>
                  <a:ext uri="{0D108BD9-81ED-4DB2-BD59-A6C34878D82A}">
                    <a16:rowId xmlns:a16="http://schemas.microsoft.com/office/drawing/2014/main" val="3777681952"/>
                  </a:ext>
                </a:extLst>
              </a:tr>
              <a:tr h="342039">
                <a:tc>
                  <a:txBody>
                    <a:bodyPr/>
                    <a:lstStyle/>
                    <a:p>
                      <a:pPr algn="ctr" fontAlgn="ctr"/>
                      <a:r>
                        <a:rPr lang="ja-JP" altLang="en-US" sz="1050" b="0" u="none" strike="noStrike" dirty="0">
                          <a:solidFill>
                            <a:srgbClr val="000000"/>
                          </a:solidFill>
                          <a:effectLst/>
                        </a:rPr>
                        <a:t>３７</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algn="l" fontAlgn="ctr"/>
                      <a:r>
                        <a:rPr lang="ja-JP" altLang="en-US" sz="1050" dirty="0"/>
                        <a:t>回復期リハビリテーション入院医療管理料</a:t>
                      </a:r>
                      <a:endParaRPr lang="ja-JP" altLang="en-US" sz="1050" b="0" i="0" u="none" strike="noStrike" dirty="0">
                        <a:solidFill>
                          <a:srgbClr val="000000"/>
                        </a:solidFill>
                        <a:effectLst/>
                        <a:latin typeface="+mn-ea"/>
                        <a:ea typeface="+mn-ea"/>
                      </a:endParaRPr>
                    </a:p>
                  </a:txBody>
                  <a:tcPr marL="72000" marR="72000" marT="3449" marB="0" anchor="ctr"/>
                </a:tc>
                <a:extLst>
                  <a:ext uri="{0D108BD9-81ED-4DB2-BD59-A6C34878D82A}">
                    <a16:rowId xmlns:a16="http://schemas.microsoft.com/office/drawing/2014/main" val="2041638516"/>
                  </a:ext>
                </a:extLst>
              </a:tr>
              <a:tr h="342039">
                <a:tc>
                  <a:txBody>
                    <a:bodyPr/>
                    <a:lstStyle/>
                    <a:p>
                      <a:pPr algn="ctr" fontAlgn="ctr"/>
                      <a:r>
                        <a:rPr lang="ja-JP" altLang="en-US" sz="1050" b="0" u="none" strike="noStrike" dirty="0">
                          <a:solidFill>
                            <a:srgbClr val="000000"/>
                          </a:solidFill>
                          <a:effectLst/>
                        </a:rPr>
                        <a:t>３８</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algn="l" fontAlgn="ctr"/>
                      <a:r>
                        <a:rPr lang="ja-JP" altLang="en-US" sz="1050" dirty="0"/>
                        <a:t>地域包括ケア病棟入院料の注５に規定する看護補助体制充実加算１及び２</a:t>
                      </a:r>
                      <a:endParaRPr lang="ja-JP" altLang="en-US" sz="1050" b="0" i="0" u="none" strike="noStrike" dirty="0">
                        <a:solidFill>
                          <a:srgbClr val="000000"/>
                        </a:solidFill>
                        <a:effectLst/>
                        <a:latin typeface="+mn-ea"/>
                        <a:ea typeface="+mn-ea"/>
                      </a:endParaRPr>
                    </a:p>
                  </a:txBody>
                  <a:tcPr marL="72000" marR="72000" marT="3449" marB="0" anchor="ctr"/>
                </a:tc>
                <a:extLst>
                  <a:ext uri="{0D108BD9-81ED-4DB2-BD59-A6C34878D82A}">
                    <a16:rowId xmlns:a16="http://schemas.microsoft.com/office/drawing/2014/main" val="492356556"/>
                  </a:ext>
                </a:extLst>
              </a:tr>
              <a:tr h="342039">
                <a:tc>
                  <a:txBody>
                    <a:bodyPr/>
                    <a:lstStyle/>
                    <a:p>
                      <a:pPr algn="ctr" fontAlgn="ctr"/>
                      <a:r>
                        <a:rPr lang="ja-JP" altLang="en-US" sz="1050" b="0" u="none" strike="noStrike" dirty="0">
                          <a:solidFill>
                            <a:srgbClr val="000000"/>
                          </a:solidFill>
                          <a:effectLst/>
                        </a:rPr>
                        <a:t>３９</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algn="l" fontAlgn="ctr"/>
                      <a:r>
                        <a:rPr lang="ja-JP" altLang="en-US" sz="1050" dirty="0"/>
                        <a:t>児童・思春期精神科入院医療管理料の注３に規定する精神科養育支援体制加算 </a:t>
                      </a:r>
                      <a:endParaRPr lang="ja-JP" altLang="en-US" sz="1050" b="0" i="0" u="none" strike="noStrike" dirty="0">
                        <a:solidFill>
                          <a:srgbClr val="000000"/>
                        </a:solidFill>
                        <a:effectLst/>
                        <a:latin typeface="+mn-ea"/>
                        <a:ea typeface="+mn-ea"/>
                      </a:endParaRPr>
                    </a:p>
                  </a:txBody>
                  <a:tcPr marL="72000" marR="72000" marT="3449" marB="0" anchor="ctr"/>
                </a:tc>
                <a:extLst>
                  <a:ext uri="{0D108BD9-81ED-4DB2-BD59-A6C34878D82A}">
                    <a16:rowId xmlns:a16="http://schemas.microsoft.com/office/drawing/2014/main" val="4144877022"/>
                  </a:ext>
                </a:extLst>
              </a:tr>
              <a:tr h="342039">
                <a:tc>
                  <a:txBody>
                    <a:bodyPr/>
                    <a:lstStyle/>
                    <a:p>
                      <a:pPr algn="ctr" fontAlgn="ctr"/>
                      <a:r>
                        <a:rPr lang="ja-JP" altLang="en-US" sz="1050" b="0" i="0" u="none" strike="noStrike" dirty="0">
                          <a:solidFill>
                            <a:srgbClr val="000000"/>
                          </a:solidFill>
                          <a:effectLst/>
                          <a:latin typeface="+mn-ea"/>
                          <a:ea typeface="+mn-ea"/>
                        </a:rPr>
                        <a:t>４０</a:t>
                      </a:r>
                      <a:endParaRPr lang="en-US" altLang="ja-JP" sz="1050" b="0" i="0" u="none" strike="noStrike" dirty="0">
                        <a:solidFill>
                          <a:srgbClr val="000000"/>
                        </a:solidFill>
                        <a:effectLst/>
                        <a:latin typeface="+mn-ea"/>
                        <a:ea typeface="+mn-ea"/>
                      </a:endParaRPr>
                    </a:p>
                  </a:txBody>
                  <a:tcPr marL="72000" marR="72000" marT="3449" marB="0" anchor="ctr"/>
                </a:tc>
                <a:tc>
                  <a:txBody>
                    <a:bodyPr/>
                    <a:lstStyle/>
                    <a:p>
                      <a:pPr algn="l" fontAlgn="ctr"/>
                      <a:r>
                        <a:rPr lang="ja-JP" altLang="en-US" sz="1050" dirty="0"/>
                        <a:t>精神科地域包括ケア病棟入院料</a:t>
                      </a:r>
                      <a:endParaRPr lang="ja-JP" altLang="en-US" sz="1050" b="0" i="0" u="none" strike="noStrike" dirty="0">
                        <a:solidFill>
                          <a:srgbClr val="000000"/>
                        </a:solidFill>
                        <a:effectLst/>
                        <a:latin typeface="+mn-ea"/>
                        <a:ea typeface="+mn-ea"/>
                      </a:endParaRPr>
                    </a:p>
                  </a:txBody>
                  <a:tcPr marL="72000" marR="72000" marT="3449" marB="0" anchor="ctr"/>
                </a:tc>
                <a:extLst>
                  <a:ext uri="{0D108BD9-81ED-4DB2-BD59-A6C34878D82A}">
                    <a16:rowId xmlns:a16="http://schemas.microsoft.com/office/drawing/2014/main" val="2324308117"/>
                  </a:ext>
                </a:extLst>
              </a:tr>
            </a:tbl>
          </a:graphicData>
        </a:graphic>
      </p:graphicFrame>
      <p:sp>
        <p:nvSpPr>
          <p:cNvPr id="5" name="角丸四角形 48">
            <a:extLst>
              <a:ext uri="{FF2B5EF4-FFF2-40B4-BE49-F238E27FC236}">
                <a16:creationId xmlns:a16="http://schemas.microsoft.com/office/drawing/2014/main" id="{079E65FC-6402-2769-CB64-4848984F7514}"/>
              </a:ext>
            </a:extLst>
          </p:cNvPr>
          <p:cNvSpPr/>
          <p:nvPr/>
        </p:nvSpPr>
        <p:spPr>
          <a:xfrm>
            <a:off x="364807" y="1264510"/>
            <a:ext cx="1621744" cy="318432"/>
          </a:xfrm>
          <a:prstGeom prst="roundRect">
            <a:avLst>
              <a:gd name="adj" fmla="val 17286"/>
            </a:avLst>
          </a:prstGeom>
          <a:solidFill>
            <a:schemeClr val="accent1"/>
          </a:solidFill>
        </p:spPr>
        <p:txBody>
          <a:bodyPr anchor="ctr"/>
          <a:lstStyle/>
          <a:p>
            <a:pPr algn="ctr" defTabSz="591055">
              <a:lnSpc>
                <a:spcPct val="130000"/>
              </a:lnSpc>
              <a:spcAft>
                <a:spcPts val="796"/>
              </a:spcAft>
            </a:pPr>
            <a:r>
              <a:rPr lang="ja-JP" altLang="en-US" sz="1077" b="1" spc="239" dirty="0">
                <a:solidFill>
                  <a:schemeClr val="bg1"/>
                </a:solidFill>
                <a:latin typeface="+mn-ea"/>
                <a:cs typeface="Noto Sans CJK JP DemiLight" charset="-128"/>
              </a:rPr>
              <a:t>基本診療料③</a:t>
            </a:r>
          </a:p>
        </p:txBody>
      </p:sp>
      <p:sp>
        <p:nvSpPr>
          <p:cNvPr id="6" name="正方形/長方形 5">
            <a:extLst>
              <a:ext uri="{FF2B5EF4-FFF2-40B4-BE49-F238E27FC236}">
                <a16:creationId xmlns:a16="http://schemas.microsoft.com/office/drawing/2014/main" id="{D9D1C559-E126-E569-0D71-C750593ABBFC}"/>
              </a:ext>
            </a:extLst>
          </p:cNvPr>
          <p:cNvSpPr/>
          <p:nvPr/>
        </p:nvSpPr>
        <p:spPr>
          <a:xfrm>
            <a:off x="352663" y="981384"/>
            <a:ext cx="6984776" cy="219422"/>
          </a:xfrm>
          <a:prstGeom prst="rect">
            <a:avLst/>
          </a:prstGeom>
        </p:spPr>
        <p:txBody>
          <a:bodyPr wrap="square" lIns="57280" tIns="28640" rIns="57280" bIns="28640">
            <a:spAutoFit/>
          </a:bodyPr>
          <a:lstStyle/>
          <a:p>
            <a:pPr algn="just">
              <a:spcAft>
                <a:spcPts val="400"/>
              </a:spcAft>
            </a:pPr>
            <a:r>
              <a:rPr lang="en-US" altLang="ja-JP" sz="1050" b="1" dirty="0">
                <a:solidFill>
                  <a:srgbClr val="FF0000"/>
                </a:solidFill>
                <a:latin typeface="Meiryo" panose="020B0604030504040204" pitchFamily="34" charset="-128"/>
                <a:ea typeface="Meiryo" panose="020B0604030504040204" pitchFamily="34" charset="-128"/>
              </a:rPr>
              <a:t>※</a:t>
            </a:r>
            <a:r>
              <a:rPr lang="ja-JP" altLang="en-US" sz="1050" b="1" dirty="0">
                <a:solidFill>
                  <a:srgbClr val="FF0000"/>
                </a:solidFill>
                <a:latin typeface="Meiryo" panose="020B0604030504040204" pitchFamily="34" charset="-128"/>
                <a:ea typeface="Meiryo" panose="020B0604030504040204" pitchFamily="34" charset="-128"/>
              </a:rPr>
              <a:t>表１、表２、表３及び表４については、訂正を行う場合がありますので今後の訂正通知等を必ずご確認ください。</a:t>
            </a:r>
          </a:p>
        </p:txBody>
      </p:sp>
    </p:spTree>
    <p:extLst>
      <p:ext uri="{BB962C8B-B14F-4D97-AF65-F5344CB8AC3E}">
        <p14:creationId xmlns:p14="http://schemas.microsoft.com/office/powerpoint/2010/main" val="1409149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7C9A60-A5D5-6940-BD43-AAF93008732A}"/>
              </a:ext>
            </a:extLst>
          </p:cNvPr>
          <p:cNvSpPr>
            <a:spLocks noGrp="1"/>
          </p:cNvSpPr>
          <p:nvPr>
            <p:ph type="title"/>
          </p:nvPr>
        </p:nvSpPr>
        <p:spPr/>
        <p:txBody>
          <a:bodyPr/>
          <a:lstStyle/>
          <a:p>
            <a:r>
              <a:rPr lang="ja-JP" altLang="en-US" sz="1600" dirty="0"/>
              <a:t>（表１）新設された又は施設基準が創設されたことにより、</a:t>
            </a:r>
            <a:br>
              <a:rPr lang="en-US" altLang="ja-JP" sz="1600" dirty="0"/>
            </a:br>
            <a:r>
              <a:rPr lang="ja-JP" altLang="en-US" sz="1600" dirty="0"/>
              <a:t>　　　　令和６年６月以降において当該点数を算定するに当たり届出が必要なもの</a:t>
            </a:r>
            <a:endParaRPr lang="en-US" altLang="ja-JP" dirty="0"/>
          </a:p>
        </p:txBody>
      </p:sp>
      <p:sp>
        <p:nvSpPr>
          <p:cNvPr id="4" name="スライド番号プレースホルダー 3"/>
          <p:cNvSpPr>
            <a:spLocks noGrp="1"/>
          </p:cNvSpPr>
          <p:nvPr>
            <p:ph type="sldNum" sz="quarter" idx="4"/>
          </p:nvPr>
        </p:nvSpPr>
        <p:spPr>
          <a:xfrm>
            <a:off x="8915314" y="6678971"/>
            <a:ext cx="630513" cy="278421"/>
          </a:xfrm>
        </p:spPr>
        <p:txBody>
          <a:bodyPr/>
          <a:lstStyle/>
          <a:p>
            <a:fld id="{48F63A3B-78C7-47BE-AE5E-E10140E04643}" type="slidenum">
              <a:rPr lang="en-US" smtClean="0"/>
              <a:pPr/>
              <a:t>19</a:t>
            </a:fld>
            <a:endParaRPr lang="en-US" dirty="0"/>
          </a:p>
        </p:txBody>
      </p:sp>
      <p:graphicFrame>
        <p:nvGraphicFramePr>
          <p:cNvPr id="3" name="表 4">
            <a:extLst>
              <a:ext uri="{FF2B5EF4-FFF2-40B4-BE49-F238E27FC236}">
                <a16:creationId xmlns:a16="http://schemas.microsoft.com/office/drawing/2014/main" id="{E8D030F7-34D2-5B6C-EB41-863A13B1A3FE}"/>
              </a:ext>
            </a:extLst>
          </p:cNvPr>
          <p:cNvGraphicFramePr>
            <a:graphicFrameLocks noGrp="1"/>
          </p:cNvGraphicFramePr>
          <p:nvPr>
            <p:extLst>
              <p:ext uri="{D42A27DB-BD31-4B8C-83A1-F6EECF244321}">
                <p14:modId xmlns:p14="http://schemas.microsoft.com/office/powerpoint/2010/main" val="1787490482"/>
              </p:ext>
            </p:extLst>
          </p:nvPr>
        </p:nvGraphicFramePr>
        <p:xfrm>
          <a:off x="392663" y="1772816"/>
          <a:ext cx="9181020" cy="4446507"/>
        </p:xfrm>
        <a:graphic>
          <a:graphicData uri="http://schemas.openxmlformats.org/drawingml/2006/table">
            <a:tbl>
              <a:tblPr bandRow="1">
                <a:tableStyleId>{5C22544A-7EE6-4342-B048-85BDC9FD1C3A}</a:tableStyleId>
              </a:tblPr>
              <a:tblGrid>
                <a:gridCol w="455547">
                  <a:extLst>
                    <a:ext uri="{9D8B030D-6E8A-4147-A177-3AD203B41FA5}">
                      <a16:colId xmlns:a16="http://schemas.microsoft.com/office/drawing/2014/main" val="1524999895"/>
                    </a:ext>
                  </a:extLst>
                </a:gridCol>
                <a:gridCol w="8725473">
                  <a:extLst>
                    <a:ext uri="{9D8B030D-6E8A-4147-A177-3AD203B41FA5}">
                      <a16:colId xmlns:a16="http://schemas.microsoft.com/office/drawing/2014/main" val="4139373743"/>
                    </a:ext>
                  </a:extLst>
                </a:gridCol>
              </a:tblGrid>
              <a:tr h="342039">
                <a:tc>
                  <a:txBody>
                    <a:bodyPr/>
                    <a:lstStyle/>
                    <a:p>
                      <a:pPr algn="ctr" fontAlgn="ctr"/>
                      <a:r>
                        <a:rPr lang="ja-JP" altLang="en-US" sz="1050" u="none" strike="noStrike" dirty="0">
                          <a:effectLst/>
                        </a:rPr>
                        <a:t>１</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algn="l" fontAlgn="ctr"/>
                      <a:r>
                        <a:rPr lang="ja-JP" altLang="en-US" sz="1050" dirty="0"/>
                        <a:t>がん性疼痛緩和指導管理料の注２に規定する難治性がん性疼痛緩和指導管理加算</a:t>
                      </a:r>
                      <a:endParaRPr lang="ja-JP" altLang="en-US" sz="1050" u="none" strike="noStrike" dirty="0">
                        <a:effectLst/>
                        <a:latin typeface="+mn-ea"/>
                        <a:ea typeface="+mn-ea"/>
                      </a:endParaRPr>
                    </a:p>
                  </a:txBody>
                  <a:tcPr marL="72000" marR="72000" marT="3449" marB="0" anchor="ctr"/>
                </a:tc>
                <a:extLst>
                  <a:ext uri="{0D108BD9-81ED-4DB2-BD59-A6C34878D82A}">
                    <a16:rowId xmlns:a16="http://schemas.microsoft.com/office/drawing/2014/main" val="1049185891"/>
                  </a:ext>
                </a:extLst>
              </a:tr>
              <a:tr h="342039">
                <a:tc>
                  <a:txBody>
                    <a:bodyPr/>
                    <a:lstStyle/>
                    <a:p>
                      <a:pPr algn="ctr" fontAlgn="ctr"/>
                      <a:r>
                        <a:rPr lang="ja-JP" altLang="en-US" sz="1050" u="none" strike="noStrike" dirty="0">
                          <a:effectLst/>
                        </a:rPr>
                        <a:t>２</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algn="l" fontAlgn="ctr"/>
                      <a:r>
                        <a:rPr lang="zh-TW" altLang="en-US" sz="1050" dirty="0"/>
                        <a:t>慢性腎臓病透析予防指導管理料</a:t>
                      </a:r>
                      <a:endParaRPr lang="ja-JP" altLang="en-US" sz="1050" b="0" i="0" u="none" strike="noStrike" dirty="0">
                        <a:solidFill>
                          <a:srgbClr val="000000"/>
                        </a:solidFill>
                        <a:effectLst/>
                        <a:latin typeface="+mn-ea"/>
                        <a:ea typeface="+mn-ea"/>
                      </a:endParaRPr>
                    </a:p>
                  </a:txBody>
                  <a:tcPr marL="72000" marR="72000" marT="3449" marB="0" anchor="ctr"/>
                </a:tc>
                <a:extLst>
                  <a:ext uri="{0D108BD9-81ED-4DB2-BD59-A6C34878D82A}">
                    <a16:rowId xmlns:a16="http://schemas.microsoft.com/office/drawing/2014/main" val="1130060609"/>
                  </a:ext>
                </a:extLst>
              </a:tr>
              <a:tr h="342039">
                <a:tc>
                  <a:txBody>
                    <a:bodyPr/>
                    <a:lstStyle/>
                    <a:p>
                      <a:pPr algn="ctr" fontAlgn="ctr"/>
                      <a:r>
                        <a:rPr lang="ja-JP" altLang="en-US" sz="1050" u="none" strike="noStrike" dirty="0">
                          <a:effectLst/>
                        </a:rPr>
                        <a:t>３</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algn="l" fontAlgn="ctr"/>
                      <a:r>
                        <a:rPr lang="zh-TW" altLang="en-US" sz="1050" dirty="0"/>
                        <a:t>外来腫瘍化学療法診療料３ </a:t>
                      </a:r>
                      <a:endParaRPr lang="ja-JP" altLang="en-US" sz="1050" b="0" i="0" u="none" strike="noStrike" dirty="0">
                        <a:solidFill>
                          <a:srgbClr val="000000"/>
                        </a:solidFill>
                        <a:effectLst/>
                        <a:latin typeface="+mn-ea"/>
                        <a:ea typeface="+mn-ea"/>
                      </a:endParaRPr>
                    </a:p>
                  </a:txBody>
                  <a:tcPr marL="72000" marR="72000" marT="3449" marB="0" anchor="ctr"/>
                </a:tc>
                <a:extLst>
                  <a:ext uri="{0D108BD9-81ED-4DB2-BD59-A6C34878D82A}">
                    <a16:rowId xmlns:a16="http://schemas.microsoft.com/office/drawing/2014/main" val="2879801562"/>
                  </a:ext>
                </a:extLst>
              </a:tr>
              <a:tr h="342039">
                <a:tc>
                  <a:txBody>
                    <a:bodyPr/>
                    <a:lstStyle/>
                    <a:p>
                      <a:pPr algn="ctr" fontAlgn="ctr"/>
                      <a:r>
                        <a:rPr lang="ja-JP" altLang="en-US" sz="1050" u="none" strike="noStrike" dirty="0">
                          <a:effectLst/>
                        </a:rPr>
                        <a:t>４</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algn="l" fontAlgn="ctr"/>
                      <a:r>
                        <a:rPr lang="ja-JP" altLang="en-US" sz="1050" dirty="0"/>
                        <a:t>外来腫瘍化学療法診療料の注９に規定するがん薬物療法体制充実加算</a:t>
                      </a:r>
                      <a:endParaRPr lang="ja-JP" altLang="en-US" sz="1050" b="0" i="0" u="none" strike="noStrike" dirty="0">
                        <a:solidFill>
                          <a:srgbClr val="000000"/>
                        </a:solidFill>
                        <a:effectLst/>
                        <a:latin typeface="+mn-ea"/>
                        <a:ea typeface="+mn-ea"/>
                      </a:endParaRPr>
                    </a:p>
                  </a:txBody>
                  <a:tcPr marL="72000" marR="72000" marT="3449" marB="0" anchor="ctr"/>
                </a:tc>
                <a:extLst>
                  <a:ext uri="{0D108BD9-81ED-4DB2-BD59-A6C34878D82A}">
                    <a16:rowId xmlns:a16="http://schemas.microsoft.com/office/drawing/2014/main" val="424539954"/>
                  </a:ext>
                </a:extLst>
              </a:tr>
              <a:tr h="342039">
                <a:tc>
                  <a:txBody>
                    <a:bodyPr/>
                    <a:lstStyle/>
                    <a:p>
                      <a:pPr algn="ctr" fontAlgn="ctr"/>
                      <a:r>
                        <a:rPr lang="ja-JP" altLang="en-US" sz="1050" u="none" strike="noStrike" dirty="0">
                          <a:effectLst/>
                        </a:rPr>
                        <a:t>５</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algn="l" fontAlgn="ctr"/>
                      <a:r>
                        <a:rPr lang="ja-JP" altLang="en-US" sz="1050" dirty="0"/>
                        <a:t>プログラム医療機器等指導管理料</a:t>
                      </a:r>
                      <a:endParaRPr lang="ja-JP" altLang="en-US" sz="1050" b="0" i="0" u="none" strike="noStrike" dirty="0">
                        <a:solidFill>
                          <a:srgbClr val="000000"/>
                        </a:solidFill>
                        <a:effectLst/>
                        <a:latin typeface="+mn-ea"/>
                        <a:ea typeface="+mn-ea"/>
                      </a:endParaRPr>
                    </a:p>
                  </a:txBody>
                  <a:tcPr marL="72000" marR="72000" marT="3449" marB="0" anchor="ctr"/>
                </a:tc>
                <a:extLst>
                  <a:ext uri="{0D108BD9-81ED-4DB2-BD59-A6C34878D82A}">
                    <a16:rowId xmlns:a16="http://schemas.microsoft.com/office/drawing/2014/main" val="3777681952"/>
                  </a:ext>
                </a:extLst>
              </a:tr>
              <a:tr h="342039">
                <a:tc>
                  <a:txBody>
                    <a:bodyPr/>
                    <a:lstStyle/>
                    <a:p>
                      <a:pPr algn="ctr" fontAlgn="ctr"/>
                      <a:r>
                        <a:rPr lang="ja-JP" altLang="en-US" sz="1050" u="none" strike="noStrike" dirty="0">
                          <a:effectLst/>
                        </a:rPr>
                        <a:t>６</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algn="l" fontAlgn="ctr"/>
                      <a:r>
                        <a:rPr lang="ja-JP" altLang="en-US" sz="1050" dirty="0"/>
                        <a:t>往診料の注９に規定する介護保険施設等連携往診加算</a:t>
                      </a:r>
                      <a:endParaRPr lang="ja-JP" altLang="en-US" sz="1050" b="0" i="0" u="none" strike="noStrike" dirty="0">
                        <a:solidFill>
                          <a:srgbClr val="000000"/>
                        </a:solidFill>
                        <a:effectLst/>
                        <a:latin typeface="+mn-ea"/>
                        <a:ea typeface="+mn-ea"/>
                      </a:endParaRPr>
                    </a:p>
                  </a:txBody>
                  <a:tcPr marL="72000" marR="72000" marT="3449" marB="0" anchor="ctr"/>
                </a:tc>
                <a:extLst>
                  <a:ext uri="{0D108BD9-81ED-4DB2-BD59-A6C34878D82A}">
                    <a16:rowId xmlns:a16="http://schemas.microsoft.com/office/drawing/2014/main" val="2041638516"/>
                  </a:ext>
                </a:extLst>
              </a:tr>
              <a:tr h="342039">
                <a:tc>
                  <a:txBody>
                    <a:bodyPr/>
                    <a:lstStyle/>
                    <a:p>
                      <a:pPr algn="ctr" fontAlgn="ctr"/>
                      <a:r>
                        <a:rPr lang="ja-JP" altLang="en-US" sz="1050" u="none" strike="noStrike" dirty="0">
                          <a:effectLst/>
                        </a:rPr>
                        <a:t>７</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50" dirty="0"/>
                        <a:t>在宅患者訪問診療料（</a:t>
                      </a:r>
                      <a:r>
                        <a:rPr lang="en-US" altLang="ja-JP" sz="1050" dirty="0">
                          <a:latin typeface="+mn-ea"/>
                          <a:ea typeface="+mn-ea"/>
                        </a:rPr>
                        <a:t>Ⅰ</a:t>
                      </a:r>
                      <a:r>
                        <a:rPr lang="ja-JP" altLang="en-US" sz="1050" dirty="0"/>
                        <a:t>）の注</a:t>
                      </a:r>
                      <a:r>
                        <a:rPr lang="en-US" altLang="ja-JP" sz="1050" dirty="0">
                          <a:latin typeface="+mn-ea"/>
                          <a:ea typeface="+mn-ea"/>
                        </a:rPr>
                        <a:t>13</a:t>
                      </a:r>
                      <a:r>
                        <a:rPr lang="ja-JP" altLang="en-US" sz="1050" dirty="0">
                          <a:latin typeface="+mn-ea"/>
                          <a:ea typeface="+mn-ea"/>
                        </a:rPr>
                        <a:t>（在宅患者訪問診療料（</a:t>
                      </a:r>
                      <a:r>
                        <a:rPr lang="en-US" altLang="ja-JP" sz="1050" dirty="0">
                          <a:latin typeface="+mn-ea"/>
                          <a:ea typeface="+mn-ea"/>
                        </a:rPr>
                        <a:t>Ⅱ</a:t>
                      </a:r>
                      <a:r>
                        <a:rPr lang="ja-JP" altLang="en-US" sz="1050" dirty="0">
                          <a:latin typeface="+mn-ea"/>
                          <a:ea typeface="+mn-ea"/>
                        </a:rPr>
                        <a:t>）の注６の規定により準用する場合を含む。）、在宅がん医療総合診療料の注８</a:t>
                      </a:r>
                      <a:r>
                        <a:rPr lang="ja-JP" altLang="en-US" sz="1050" dirty="0"/>
                        <a:t>に規定する在宅医療ＤＸ情報活用加算</a:t>
                      </a:r>
                      <a:endParaRPr lang="en-US" altLang="zh-TW" sz="1050" b="0" i="0" u="none" strike="noStrike" dirty="0">
                        <a:solidFill>
                          <a:srgbClr val="000000"/>
                        </a:solidFill>
                        <a:effectLst/>
                        <a:latin typeface="+mn-ea"/>
                        <a:ea typeface="+mn-ea"/>
                      </a:endParaRPr>
                    </a:p>
                  </a:txBody>
                  <a:tcPr marL="72000" marR="72000" marT="3449" marB="0" anchor="ctr"/>
                </a:tc>
                <a:extLst>
                  <a:ext uri="{0D108BD9-81ED-4DB2-BD59-A6C34878D82A}">
                    <a16:rowId xmlns:a16="http://schemas.microsoft.com/office/drawing/2014/main" val="492356556"/>
                  </a:ext>
                </a:extLst>
              </a:tr>
              <a:tr h="342039">
                <a:tc>
                  <a:txBody>
                    <a:bodyPr/>
                    <a:lstStyle/>
                    <a:p>
                      <a:pPr algn="ctr" fontAlgn="ctr"/>
                      <a:r>
                        <a:rPr lang="ja-JP" altLang="en-US" sz="1050" b="0" i="0" u="none" strike="noStrike" dirty="0">
                          <a:solidFill>
                            <a:srgbClr val="000000"/>
                          </a:solidFill>
                          <a:effectLst/>
                          <a:latin typeface="+mn-ea"/>
                          <a:ea typeface="+mn-ea"/>
                        </a:rPr>
                        <a:t>８</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algn="l" fontAlgn="ctr"/>
                      <a:r>
                        <a:rPr lang="ja-JP" altLang="en-US" sz="1050" dirty="0"/>
                        <a:t>在宅時医学総合管理料の注</a:t>
                      </a:r>
                      <a:r>
                        <a:rPr lang="en-US" altLang="ja-JP" sz="1050" dirty="0">
                          <a:latin typeface="+mn-ea"/>
                          <a:ea typeface="+mn-ea"/>
                        </a:rPr>
                        <a:t>15</a:t>
                      </a:r>
                      <a:r>
                        <a:rPr lang="ja-JP" altLang="en-US" sz="1050" dirty="0"/>
                        <a:t>（施設入居時等医学総合管理料の注５の規定により準用する場合を含む。）及び在宅がん医療総合診療料の注９に規定する在宅医療情報連携加算 </a:t>
                      </a:r>
                      <a:endParaRPr kumimoji="1" lang="ja-JP" altLang="en-US" sz="1050" b="0" i="0" u="none" strike="noStrike" kern="1200" dirty="0">
                        <a:solidFill>
                          <a:srgbClr val="000000"/>
                        </a:solidFill>
                        <a:effectLst/>
                        <a:latin typeface="+mn-ea"/>
                        <a:ea typeface="+mn-ea"/>
                        <a:cs typeface="+mn-cs"/>
                      </a:endParaRPr>
                    </a:p>
                  </a:txBody>
                  <a:tcPr marL="72000" marR="72000" marT="3449" marB="0" anchor="ctr"/>
                </a:tc>
                <a:extLst>
                  <a:ext uri="{0D108BD9-81ED-4DB2-BD59-A6C34878D82A}">
                    <a16:rowId xmlns:a16="http://schemas.microsoft.com/office/drawing/2014/main" val="755821637"/>
                  </a:ext>
                </a:extLst>
              </a:tr>
              <a:tr h="342039">
                <a:tc>
                  <a:txBody>
                    <a:bodyPr/>
                    <a:lstStyle/>
                    <a:p>
                      <a:pPr algn="ctr" fontAlgn="ctr"/>
                      <a:r>
                        <a:rPr lang="ja-JP" altLang="en-US" sz="1050" b="0" i="0" u="none" strike="noStrike" dirty="0">
                          <a:solidFill>
                            <a:schemeClr val="tx1"/>
                          </a:solidFill>
                          <a:effectLst/>
                          <a:latin typeface="+mn-ea"/>
                          <a:ea typeface="+mn-ea"/>
                        </a:rPr>
                        <a:t>９</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algn="l" fontAlgn="ctr"/>
                      <a:r>
                        <a:rPr lang="ja-JP" altLang="en-US" sz="1050" dirty="0"/>
                        <a:t>救急患者連携搬送料</a:t>
                      </a:r>
                      <a:endParaRPr lang="ja-JP" altLang="en-US" sz="1050" b="0" i="0" u="none" strike="noStrike" dirty="0">
                        <a:solidFill>
                          <a:srgbClr val="000000"/>
                        </a:solidFill>
                        <a:effectLst/>
                        <a:latin typeface="+mn-ea"/>
                        <a:ea typeface="+mn-ea"/>
                      </a:endParaRPr>
                    </a:p>
                  </a:txBody>
                  <a:tcPr marL="72000" marR="72000" marT="3449" marB="0" anchor="ctr"/>
                </a:tc>
                <a:extLst>
                  <a:ext uri="{0D108BD9-81ED-4DB2-BD59-A6C34878D82A}">
                    <a16:rowId xmlns:a16="http://schemas.microsoft.com/office/drawing/2014/main" val="3320084394"/>
                  </a:ext>
                </a:extLst>
              </a:tr>
              <a:tr h="342039">
                <a:tc>
                  <a:txBody>
                    <a:bodyPr/>
                    <a:lstStyle/>
                    <a:p>
                      <a:pPr algn="ctr" fontAlgn="ctr"/>
                      <a:r>
                        <a:rPr lang="ja-JP" altLang="en-US" sz="1050" b="0" u="none" strike="noStrike" dirty="0">
                          <a:solidFill>
                            <a:schemeClr val="tx1"/>
                          </a:solidFill>
                          <a:effectLst/>
                        </a:rPr>
                        <a:t>１</a:t>
                      </a:r>
                      <a:r>
                        <a:rPr lang="ja-JP" altLang="en-US" sz="1050" b="0" i="0" u="none" strike="noStrike" dirty="0">
                          <a:solidFill>
                            <a:srgbClr val="000000"/>
                          </a:solidFill>
                          <a:effectLst/>
                          <a:latin typeface="+mn-ea"/>
                          <a:ea typeface="+mn-ea"/>
                        </a:rPr>
                        <a:t>０</a:t>
                      </a:r>
                      <a:endParaRPr lang="en-US" altLang="ja-JP" sz="1050" b="0" u="none" strike="noStrike" dirty="0">
                        <a:solidFill>
                          <a:schemeClr val="tx1"/>
                        </a:solidFill>
                        <a:effectLst/>
                      </a:endParaRPr>
                    </a:p>
                  </a:txBody>
                  <a:tcPr marL="72000" marR="72000" marT="3449" marB="0" anchor="ctr"/>
                </a:tc>
                <a:tc>
                  <a:txBody>
                    <a:bodyPr/>
                    <a:lstStyle/>
                    <a:p>
                      <a:pPr algn="l" fontAlgn="ctr"/>
                      <a:r>
                        <a:rPr lang="ja-JP" altLang="en-US" sz="1050" dirty="0"/>
                        <a:t>在宅患者訪問看護・指導料の注</a:t>
                      </a:r>
                      <a:r>
                        <a:rPr lang="en-US" altLang="ja-JP" sz="1050" dirty="0">
                          <a:latin typeface="+mn-ea"/>
                          <a:ea typeface="+mn-ea"/>
                        </a:rPr>
                        <a:t>17</a:t>
                      </a:r>
                      <a:r>
                        <a:rPr lang="ja-JP" altLang="en-US" sz="1050" dirty="0"/>
                        <a:t>（同一建物居住者訪問看護・指導料の注６の規定により準用する場合を含む。）及び精神科訪問看護・指導料の注</a:t>
                      </a:r>
                      <a:r>
                        <a:rPr lang="en-US" altLang="ja-JP" sz="1050" dirty="0">
                          <a:latin typeface="+mn-ea"/>
                          <a:ea typeface="+mn-ea"/>
                        </a:rPr>
                        <a:t>17</a:t>
                      </a:r>
                      <a:r>
                        <a:rPr lang="ja-JP" altLang="en-US" sz="1050" dirty="0"/>
                        <a:t>に規定する訪問看護医療ＤＸ情報活用加算</a:t>
                      </a:r>
                      <a:endParaRPr lang="ja-JP" altLang="en-US" sz="1050" b="0" i="0" u="none" strike="noStrike" dirty="0">
                        <a:solidFill>
                          <a:srgbClr val="000000"/>
                        </a:solidFill>
                        <a:effectLst/>
                        <a:latin typeface="+mn-ea"/>
                        <a:ea typeface="+mn-ea"/>
                      </a:endParaRPr>
                    </a:p>
                  </a:txBody>
                  <a:tcPr marL="72000" marR="72000" marT="3449" marB="0" anchor="ctr"/>
                </a:tc>
                <a:extLst>
                  <a:ext uri="{0D108BD9-81ED-4DB2-BD59-A6C34878D82A}">
                    <a16:rowId xmlns:a16="http://schemas.microsoft.com/office/drawing/2014/main" val="827393482"/>
                  </a:ext>
                </a:extLst>
              </a:tr>
              <a:tr h="342039">
                <a:tc>
                  <a:txBody>
                    <a:bodyPr/>
                    <a:lstStyle/>
                    <a:p>
                      <a:pPr algn="ctr" fontAlgn="ctr"/>
                      <a:r>
                        <a:rPr lang="ja-JP" altLang="en-US" sz="1050" b="0" u="none" strike="noStrike" dirty="0">
                          <a:solidFill>
                            <a:schemeClr val="tx1"/>
                          </a:solidFill>
                          <a:effectLst/>
                        </a:rPr>
                        <a:t>１１</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algn="l" fontAlgn="ctr"/>
                      <a:r>
                        <a:rPr lang="ja-JP" altLang="en-US" sz="1050" dirty="0"/>
                        <a:t>在宅患者訪問看護・指導料の注</a:t>
                      </a:r>
                      <a:r>
                        <a:rPr lang="en-US" altLang="ja-JP" sz="1050" dirty="0">
                          <a:latin typeface="+mn-ea"/>
                          <a:ea typeface="+mn-ea"/>
                        </a:rPr>
                        <a:t>18</a:t>
                      </a:r>
                      <a:r>
                        <a:rPr lang="ja-JP" altLang="en-US" sz="1050" dirty="0"/>
                        <a:t>（同一建物居住者訪問看護・指導料の注６の規定により準用する場合を含む。）に規定する遠隔死亡診断補助加算 </a:t>
                      </a:r>
                      <a:endParaRPr lang="ja-JP" altLang="en-US" sz="1050" b="0" i="0" u="none" strike="noStrike" dirty="0">
                        <a:solidFill>
                          <a:srgbClr val="000000"/>
                        </a:solidFill>
                        <a:effectLst/>
                        <a:latin typeface="+mn-ea"/>
                        <a:ea typeface="+mn-ea"/>
                      </a:endParaRPr>
                    </a:p>
                  </a:txBody>
                  <a:tcPr marL="72000" marR="72000" marT="3449" marB="0" anchor="ctr"/>
                </a:tc>
                <a:extLst>
                  <a:ext uri="{0D108BD9-81ED-4DB2-BD59-A6C34878D82A}">
                    <a16:rowId xmlns:a16="http://schemas.microsoft.com/office/drawing/2014/main" val="815350185"/>
                  </a:ext>
                </a:extLst>
              </a:tr>
              <a:tr h="342039">
                <a:tc>
                  <a:txBody>
                    <a:bodyPr/>
                    <a:lstStyle/>
                    <a:p>
                      <a:pPr algn="ctr" fontAlgn="ctr"/>
                      <a:r>
                        <a:rPr lang="ja-JP" altLang="en-US" sz="1050" b="0" u="none" strike="noStrike" dirty="0">
                          <a:solidFill>
                            <a:srgbClr val="000000"/>
                          </a:solidFill>
                          <a:effectLst/>
                        </a:rPr>
                        <a:t>１２</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algn="l" fontAlgn="ctr"/>
                      <a:r>
                        <a:rPr lang="ja-JP" altLang="en-US" sz="1050" dirty="0"/>
                        <a:t>遺伝学的検査の注２に規定する施設基準 </a:t>
                      </a:r>
                      <a:endParaRPr lang="ja-JP" altLang="en-US" sz="1050" b="0" i="0" u="none" strike="noStrike" dirty="0">
                        <a:solidFill>
                          <a:srgbClr val="000000"/>
                        </a:solidFill>
                        <a:effectLst/>
                        <a:latin typeface="+mn-ea"/>
                        <a:ea typeface="+mn-ea"/>
                      </a:endParaRPr>
                    </a:p>
                  </a:txBody>
                  <a:tcPr marL="72000" marR="72000" marT="3449" marB="0" anchor="ctr"/>
                </a:tc>
                <a:extLst>
                  <a:ext uri="{0D108BD9-81ED-4DB2-BD59-A6C34878D82A}">
                    <a16:rowId xmlns:a16="http://schemas.microsoft.com/office/drawing/2014/main" val="152805139"/>
                  </a:ext>
                </a:extLst>
              </a:tr>
              <a:tr h="342039">
                <a:tc>
                  <a:txBody>
                    <a:bodyPr/>
                    <a:lstStyle/>
                    <a:p>
                      <a:pPr algn="ctr" fontAlgn="ctr"/>
                      <a:r>
                        <a:rPr lang="ja-JP" altLang="en-US" sz="1050" b="0" i="0" u="none" strike="noStrike" dirty="0">
                          <a:solidFill>
                            <a:srgbClr val="000000"/>
                          </a:solidFill>
                          <a:effectLst/>
                          <a:latin typeface="+mn-ea"/>
                          <a:ea typeface="+mn-ea"/>
                        </a:rPr>
                        <a:t>１３</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dirty="0"/>
                        <a:t>ウイルス・細菌核酸多項目同時検出（髄液） </a:t>
                      </a:r>
                      <a:endParaRPr lang="ja-JP" altLang="en-US" sz="1050" u="none" strike="noStrike" dirty="0">
                        <a:effectLst/>
                        <a:latin typeface="+mn-ea"/>
                        <a:ea typeface="+mn-ea"/>
                      </a:endParaRPr>
                    </a:p>
                  </a:txBody>
                  <a:tcPr marL="72000" marR="72000" marT="3449" marB="0" anchor="ctr"/>
                </a:tc>
                <a:extLst>
                  <a:ext uri="{0D108BD9-81ED-4DB2-BD59-A6C34878D82A}">
                    <a16:rowId xmlns:a16="http://schemas.microsoft.com/office/drawing/2014/main" val="1576889521"/>
                  </a:ext>
                </a:extLst>
              </a:tr>
            </a:tbl>
          </a:graphicData>
        </a:graphic>
      </p:graphicFrame>
      <p:sp>
        <p:nvSpPr>
          <p:cNvPr id="5" name="角丸四角形 48">
            <a:extLst>
              <a:ext uri="{FF2B5EF4-FFF2-40B4-BE49-F238E27FC236}">
                <a16:creationId xmlns:a16="http://schemas.microsoft.com/office/drawing/2014/main" id="{079E65FC-6402-2769-CB64-4848984F7514}"/>
              </a:ext>
            </a:extLst>
          </p:cNvPr>
          <p:cNvSpPr/>
          <p:nvPr/>
        </p:nvSpPr>
        <p:spPr>
          <a:xfrm>
            <a:off x="392663" y="1340768"/>
            <a:ext cx="1621744" cy="318432"/>
          </a:xfrm>
          <a:prstGeom prst="roundRect">
            <a:avLst>
              <a:gd name="adj" fmla="val 17286"/>
            </a:avLst>
          </a:prstGeom>
          <a:solidFill>
            <a:schemeClr val="accent1"/>
          </a:solidFill>
        </p:spPr>
        <p:txBody>
          <a:bodyPr anchor="ctr"/>
          <a:lstStyle/>
          <a:p>
            <a:pPr algn="ctr" defTabSz="591055">
              <a:lnSpc>
                <a:spcPct val="130000"/>
              </a:lnSpc>
              <a:spcAft>
                <a:spcPts val="796"/>
              </a:spcAft>
            </a:pPr>
            <a:r>
              <a:rPr lang="ja-JP" altLang="en-US" sz="1077" b="1" spc="239" dirty="0">
                <a:solidFill>
                  <a:schemeClr val="bg1"/>
                </a:solidFill>
                <a:latin typeface="+mn-ea"/>
                <a:cs typeface="Noto Sans CJK JP DemiLight" charset="-128"/>
              </a:rPr>
              <a:t>特掲診療料①</a:t>
            </a:r>
          </a:p>
        </p:txBody>
      </p:sp>
      <p:sp>
        <p:nvSpPr>
          <p:cNvPr id="6" name="正方形/長方形 5">
            <a:extLst>
              <a:ext uri="{FF2B5EF4-FFF2-40B4-BE49-F238E27FC236}">
                <a16:creationId xmlns:a16="http://schemas.microsoft.com/office/drawing/2014/main" id="{04A100E8-0DD4-FE87-571F-FA7B4AEE0F2C}"/>
              </a:ext>
            </a:extLst>
          </p:cNvPr>
          <p:cNvSpPr/>
          <p:nvPr/>
        </p:nvSpPr>
        <p:spPr>
          <a:xfrm>
            <a:off x="392663" y="1007730"/>
            <a:ext cx="6984776" cy="219422"/>
          </a:xfrm>
          <a:prstGeom prst="rect">
            <a:avLst/>
          </a:prstGeom>
        </p:spPr>
        <p:txBody>
          <a:bodyPr wrap="square" lIns="57280" tIns="28640" rIns="57280" bIns="28640">
            <a:spAutoFit/>
          </a:bodyPr>
          <a:lstStyle/>
          <a:p>
            <a:pPr algn="just">
              <a:spcAft>
                <a:spcPts val="400"/>
              </a:spcAft>
            </a:pPr>
            <a:r>
              <a:rPr lang="en-US" altLang="ja-JP" sz="1050" b="1" dirty="0">
                <a:solidFill>
                  <a:srgbClr val="FF0000"/>
                </a:solidFill>
                <a:latin typeface="Meiryo" panose="020B0604030504040204" pitchFamily="34" charset="-128"/>
                <a:ea typeface="Meiryo" panose="020B0604030504040204" pitchFamily="34" charset="-128"/>
              </a:rPr>
              <a:t>※</a:t>
            </a:r>
            <a:r>
              <a:rPr lang="ja-JP" altLang="en-US" sz="1050" b="1" dirty="0">
                <a:solidFill>
                  <a:srgbClr val="FF0000"/>
                </a:solidFill>
                <a:latin typeface="Meiryo" panose="020B0604030504040204" pitchFamily="34" charset="-128"/>
                <a:ea typeface="Meiryo" panose="020B0604030504040204" pitchFamily="34" charset="-128"/>
              </a:rPr>
              <a:t>表１、表２、表３及び表４については、訂正を行う場合がありますので今後の訂正通知等を必ずご確認ください。</a:t>
            </a:r>
          </a:p>
        </p:txBody>
      </p:sp>
    </p:spTree>
    <p:extLst>
      <p:ext uri="{BB962C8B-B14F-4D97-AF65-F5344CB8AC3E}">
        <p14:creationId xmlns:p14="http://schemas.microsoft.com/office/powerpoint/2010/main" val="2479768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073841-9F5D-FD4A-830C-D251D9219013}"/>
              </a:ext>
            </a:extLst>
          </p:cNvPr>
          <p:cNvSpPr>
            <a:spLocks noGrp="1"/>
          </p:cNvSpPr>
          <p:nvPr>
            <p:ph type="title"/>
          </p:nvPr>
        </p:nvSpPr>
        <p:spPr/>
        <p:txBody>
          <a:bodyPr/>
          <a:lstStyle/>
          <a:p>
            <a:r>
              <a:rPr lang="ja-JP" altLang="en-US" dirty="0"/>
              <a:t>施設基準の届出期日について</a:t>
            </a:r>
          </a:p>
        </p:txBody>
      </p:sp>
      <p:sp>
        <p:nvSpPr>
          <p:cNvPr id="3" name="テキスト プレースホルダー 2">
            <a:extLst>
              <a:ext uri="{FF2B5EF4-FFF2-40B4-BE49-F238E27FC236}">
                <a16:creationId xmlns:a16="http://schemas.microsoft.com/office/drawing/2014/main" id="{4B519411-C5E6-E348-9D5F-3379CBF192CC}"/>
              </a:ext>
            </a:extLst>
          </p:cNvPr>
          <p:cNvSpPr>
            <a:spLocks noGrp="1"/>
          </p:cNvSpPr>
          <p:nvPr>
            <p:ph type="body" sz="quarter" idx="13"/>
          </p:nvPr>
        </p:nvSpPr>
        <p:spPr>
          <a:xfrm>
            <a:off x="-1200" y="827999"/>
            <a:ext cx="9907200" cy="2274689"/>
          </a:xfrm>
          <a:solidFill>
            <a:schemeClr val="bg2"/>
          </a:solidFill>
        </p:spPr>
        <p:txBody>
          <a:bodyPr/>
          <a:lstStyle/>
          <a:p>
            <a:pPr>
              <a:lnSpc>
                <a:spcPct val="150000"/>
              </a:lnSpc>
              <a:spcBef>
                <a:spcPts val="0"/>
              </a:spcBef>
              <a:spcAft>
                <a:spcPts val="0"/>
              </a:spcAft>
              <a:buClr>
                <a:schemeClr val="tx2"/>
              </a:buClr>
            </a:pPr>
            <a:r>
              <a:rPr kumimoji="1" lang="ja-JP" altLang="en-US" sz="1400" dirty="0"/>
              <a:t>令和６年度診療報酬改定は、令和６年６月１日施行です。</a:t>
            </a:r>
            <a:endParaRPr kumimoji="1" lang="en-US" altLang="ja-JP" sz="1400" dirty="0"/>
          </a:p>
          <a:p>
            <a:pPr>
              <a:lnSpc>
                <a:spcPct val="150000"/>
              </a:lnSpc>
              <a:spcBef>
                <a:spcPts val="0"/>
              </a:spcBef>
              <a:spcAft>
                <a:spcPts val="0"/>
              </a:spcAft>
              <a:buClr>
                <a:schemeClr val="tx2"/>
              </a:buClr>
            </a:pPr>
            <a:r>
              <a:rPr kumimoji="1" lang="ja-JP" altLang="en-US" sz="1400" dirty="0">
                <a:latin typeface="Meiryo" panose="020B0604030504040204" pitchFamily="34" charset="-128"/>
                <a:ea typeface="Meiryo" panose="020B0604030504040204" pitchFamily="34" charset="-128"/>
              </a:rPr>
              <a:t>令和６年６月１日から算定する場合の届出書の受付期間は、</a:t>
            </a:r>
          </a:p>
          <a:p>
            <a:pPr>
              <a:lnSpc>
                <a:spcPct val="150000"/>
              </a:lnSpc>
              <a:spcBef>
                <a:spcPts val="800"/>
              </a:spcBef>
              <a:spcAft>
                <a:spcPts val="1200"/>
              </a:spcAft>
              <a:buClr>
                <a:schemeClr val="tx2"/>
              </a:buClr>
            </a:pPr>
            <a:r>
              <a:rPr kumimoji="1" lang="ja-JP" altLang="en-US" sz="2000" u="sng" dirty="0">
                <a:solidFill>
                  <a:srgbClr val="FF0000"/>
                </a:solidFill>
                <a:latin typeface="Meiryo" panose="020B0604030504040204" pitchFamily="34" charset="-128"/>
                <a:ea typeface="Meiryo" panose="020B0604030504040204" pitchFamily="34" charset="-128"/>
              </a:rPr>
              <a:t>令和６年５月２日（木曜日）から６月３日（月曜日）（必着）＊</a:t>
            </a:r>
            <a:r>
              <a:rPr kumimoji="1" lang="ja-JP" altLang="en-US" sz="1400" dirty="0">
                <a:latin typeface="Meiryo" panose="020B0604030504040204" pitchFamily="34" charset="-128"/>
                <a:ea typeface="Meiryo" panose="020B0604030504040204" pitchFamily="34" charset="-128"/>
              </a:rPr>
              <a:t>です。</a:t>
            </a:r>
          </a:p>
          <a:p>
            <a:pPr>
              <a:lnSpc>
                <a:spcPct val="150000"/>
              </a:lnSpc>
              <a:spcBef>
                <a:spcPts val="0"/>
              </a:spcBef>
              <a:spcAft>
                <a:spcPts val="0"/>
              </a:spcAft>
              <a:buClr>
                <a:schemeClr val="tx2"/>
              </a:buClr>
            </a:pPr>
            <a:r>
              <a:rPr kumimoji="1" lang="ja-JP" altLang="en-US" sz="1400" dirty="0">
                <a:solidFill>
                  <a:srgbClr val="FF0000"/>
                </a:solidFill>
                <a:latin typeface="Meiryo" panose="020B0604030504040204" pitchFamily="34" charset="-128"/>
                <a:ea typeface="Meiryo" panose="020B0604030504040204" pitchFamily="34" charset="-128"/>
              </a:rPr>
              <a:t>　</a:t>
            </a:r>
            <a:r>
              <a:rPr kumimoji="1" lang="en-US" altLang="ja-JP" sz="1400" dirty="0">
                <a:latin typeface="+mn-ea"/>
              </a:rPr>
              <a:t>※</a:t>
            </a:r>
            <a:r>
              <a:rPr kumimoji="1" lang="ja-JP" altLang="en-US" sz="1400" dirty="0"/>
              <a:t>令和６年５月算定分までは令和４年度診療報酬改定に沿って行ってください。</a:t>
            </a:r>
            <a:r>
              <a:rPr kumimoji="1" lang="ja-JP" altLang="en-US" sz="1400" dirty="0">
                <a:solidFill>
                  <a:srgbClr val="FF0000"/>
                </a:solidFill>
                <a:latin typeface="Meiryo" panose="020B0604030504040204" pitchFamily="34" charset="-128"/>
                <a:ea typeface="Meiryo" panose="020B0604030504040204" pitchFamily="34" charset="-128"/>
              </a:rPr>
              <a:t>　</a:t>
            </a:r>
            <a:endParaRPr kumimoji="1" lang="en-US" altLang="ja-JP" sz="1400" dirty="0">
              <a:solidFill>
                <a:srgbClr val="FF0000"/>
              </a:solidFill>
              <a:latin typeface="Meiryo" panose="020B0604030504040204" pitchFamily="34" charset="-128"/>
              <a:ea typeface="Meiryo" panose="020B0604030504040204" pitchFamily="34" charset="-128"/>
            </a:endParaRPr>
          </a:p>
          <a:p>
            <a:pPr>
              <a:lnSpc>
                <a:spcPct val="150000"/>
              </a:lnSpc>
              <a:spcBef>
                <a:spcPts val="0"/>
              </a:spcBef>
              <a:spcAft>
                <a:spcPts val="0"/>
              </a:spcAft>
              <a:buClr>
                <a:schemeClr val="tx2"/>
              </a:buClr>
            </a:pPr>
            <a:r>
              <a:rPr kumimoji="1" lang="ja-JP" altLang="en-US" sz="1400" dirty="0">
                <a:solidFill>
                  <a:srgbClr val="FF0000"/>
                </a:solidFill>
                <a:latin typeface="Meiryo" panose="020B0604030504040204" pitchFamily="34" charset="-128"/>
                <a:ea typeface="Meiryo" panose="020B0604030504040204" pitchFamily="34" charset="-128"/>
              </a:rPr>
              <a:t>　</a:t>
            </a:r>
            <a:r>
              <a:rPr kumimoji="1" lang="en-US" altLang="ja-JP" sz="1400" dirty="0">
                <a:latin typeface="Meiryo" panose="020B0604030504040204" pitchFamily="34" charset="-128"/>
                <a:ea typeface="Meiryo" panose="020B0604030504040204" pitchFamily="34" charset="-128"/>
              </a:rPr>
              <a:t>※</a:t>
            </a:r>
            <a:r>
              <a:rPr kumimoji="1" lang="ja-JP" altLang="en-US" sz="1400" dirty="0">
                <a:latin typeface="Meiryo" panose="020B0604030504040204" pitchFamily="34" charset="-128"/>
                <a:ea typeface="Meiryo" panose="020B0604030504040204" pitchFamily="34" charset="-128"/>
              </a:rPr>
              <a:t>薬価改定は令和６年４月１日です。</a:t>
            </a:r>
            <a:endParaRPr kumimoji="1" lang="en-US" altLang="ja-JP" sz="1400" dirty="0"/>
          </a:p>
        </p:txBody>
      </p:sp>
      <p:sp>
        <p:nvSpPr>
          <p:cNvPr id="4" name="テキスト ボックス 3">
            <a:extLst>
              <a:ext uri="{FF2B5EF4-FFF2-40B4-BE49-F238E27FC236}">
                <a16:creationId xmlns:a16="http://schemas.microsoft.com/office/drawing/2014/main" id="{66D36C36-F3D5-3150-2416-9CE5F7175F58}"/>
              </a:ext>
            </a:extLst>
          </p:cNvPr>
          <p:cNvSpPr txBox="1"/>
          <p:nvPr/>
        </p:nvSpPr>
        <p:spPr>
          <a:xfrm>
            <a:off x="331862" y="3523728"/>
            <a:ext cx="8568952" cy="1891287"/>
          </a:xfrm>
          <a:prstGeom prst="rect">
            <a:avLst/>
          </a:prstGeom>
          <a:noFill/>
        </p:spPr>
        <p:txBody>
          <a:bodyPr wrap="square" rtlCol="0">
            <a:spAutoFit/>
          </a:bodyPr>
          <a:lstStyle/>
          <a:p>
            <a:pPr algn="l">
              <a:lnSpc>
                <a:spcPct val="120000"/>
              </a:lnSpc>
              <a:buClr>
                <a:schemeClr val="tx2"/>
              </a:buClr>
            </a:pPr>
            <a:r>
              <a:rPr kumimoji="1" lang="ja-JP" altLang="en-US" sz="1400" dirty="0"/>
              <a:t>提出方法については、原則、郵送又は宅配便での提出にご協力ください。</a:t>
            </a:r>
          </a:p>
          <a:p>
            <a:pPr algn="l">
              <a:lnSpc>
                <a:spcPct val="120000"/>
              </a:lnSpc>
              <a:buClr>
                <a:schemeClr val="tx2"/>
              </a:buClr>
            </a:pPr>
            <a:endParaRPr kumimoji="1" lang="ja-JP" altLang="en-US" sz="1400" dirty="0"/>
          </a:p>
          <a:p>
            <a:pPr algn="l">
              <a:lnSpc>
                <a:spcPct val="120000"/>
              </a:lnSpc>
              <a:buClr>
                <a:schemeClr val="tx2"/>
              </a:buClr>
            </a:pPr>
            <a:r>
              <a:rPr kumimoji="1" lang="ja-JP" altLang="en-US" sz="1400" dirty="0"/>
              <a:t>　</a:t>
            </a:r>
            <a:r>
              <a:rPr kumimoji="1" lang="en-US" altLang="ja-JP" sz="1400" dirty="0">
                <a:latin typeface="+mn-ea"/>
              </a:rPr>
              <a:t>※</a:t>
            </a:r>
            <a:r>
              <a:rPr kumimoji="1" lang="ja-JP" altLang="en-US" sz="1400" dirty="0"/>
              <a:t>届出書の受理日は、当局が受け付けた日になりますので、ご留意ください。</a:t>
            </a:r>
            <a:endParaRPr kumimoji="1" lang="en-US" altLang="ja-JP" sz="1400" dirty="0"/>
          </a:p>
          <a:p>
            <a:pPr algn="l">
              <a:lnSpc>
                <a:spcPct val="120000"/>
              </a:lnSpc>
              <a:buClr>
                <a:schemeClr val="tx2"/>
              </a:buClr>
            </a:pPr>
            <a:r>
              <a:rPr kumimoji="1" lang="ja-JP" altLang="en-US" sz="1400" dirty="0"/>
              <a:t>　 　（発送した日や郵便の消印の日ではありません。</a:t>
            </a:r>
            <a:r>
              <a:rPr kumimoji="1" lang="en-US" altLang="ja-JP" sz="1400" dirty="0"/>
              <a:t>)</a:t>
            </a:r>
          </a:p>
          <a:p>
            <a:pPr algn="l">
              <a:lnSpc>
                <a:spcPct val="120000"/>
              </a:lnSpc>
              <a:buClr>
                <a:schemeClr val="tx2"/>
              </a:buClr>
            </a:pPr>
            <a:endParaRPr kumimoji="1" lang="en-US" altLang="ja-JP" sz="1400" dirty="0"/>
          </a:p>
          <a:p>
            <a:pPr algn="l">
              <a:lnSpc>
                <a:spcPct val="120000"/>
              </a:lnSpc>
              <a:buClr>
                <a:schemeClr val="tx2"/>
              </a:buClr>
            </a:pPr>
            <a:r>
              <a:rPr kumimoji="1" lang="ja-JP" altLang="en-US" sz="1400" dirty="0"/>
              <a:t>　</a:t>
            </a:r>
            <a:r>
              <a:rPr kumimoji="1" lang="en-US" altLang="ja-JP" sz="1400" dirty="0">
                <a:latin typeface="+mn-ea"/>
              </a:rPr>
              <a:t>※</a:t>
            </a:r>
            <a:r>
              <a:rPr kumimoji="1" lang="ja-JP" altLang="en-US" sz="1400" dirty="0"/>
              <a:t>令和６年６月４日以降に受け付けたものについては、</a:t>
            </a:r>
            <a:endParaRPr kumimoji="1" lang="en-US" altLang="ja-JP" sz="1400" dirty="0"/>
          </a:p>
          <a:p>
            <a:pPr algn="l">
              <a:lnSpc>
                <a:spcPct val="120000"/>
              </a:lnSpc>
              <a:buClr>
                <a:schemeClr val="tx2"/>
              </a:buClr>
            </a:pPr>
            <a:r>
              <a:rPr kumimoji="1" lang="ja-JP" altLang="en-US" sz="1400" dirty="0"/>
              <a:t>　　７月以降の算定となりますので、余裕を持った発送をお願いします。</a:t>
            </a:r>
            <a:endParaRPr kumimoji="1" lang="en-US" altLang="ja-JP" sz="1400" dirty="0">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A368506A-2D22-8DA0-8537-B8C608F05824}"/>
              </a:ext>
            </a:extLst>
          </p:cNvPr>
          <p:cNvSpPr/>
          <p:nvPr/>
        </p:nvSpPr>
        <p:spPr>
          <a:xfrm>
            <a:off x="200472" y="5941186"/>
            <a:ext cx="7187888" cy="864096"/>
          </a:xfrm>
          <a:prstGeom prst="rect">
            <a:avLst/>
          </a:prstGeom>
          <a:noFill/>
          <a:ln w="25400" cap="rnd">
            <a:no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288000" tIns="180000" rIns="144000" bIns="180000" rtlCol="0" anchor="t"/>
          <a:lstStyle/>
          <a:p>
            <a:pPr lvl="0">
              <a:lnSpc>
                <a:spcPct val="120000"/>
              </a:lnSpc>
              <a:spcAft>
                <a:spcPts val="700"/>
              </a:spcAft>
              <a:buClr>
                <a:schemeClr val="tx2"/>
              </a:buClr>
            </a:pPr>
            <a:r>
              <a:rPr kumimoji="1" lang="ja-JP" altLang="en-US" sz="1050" dirty="0">
                <a:solidFill>
                  <a:schemeClr val="tx1"/>
                </a:solidFill>
                <a:latin typeface="Meiryo" panose="020B0604030504040204" pitchFamily="34" charset="-128"/>
                <a:ea typeface="Meiryo" panose="020B0604030504040204" pitchFamily="34" charset="-128"/>
              </a:rPr>
              <a:t>＊各月の末日までに届出を受理した場合は、翌月１日から当該届出に係る診療報酬を算定する。</a:t>
            </a:r>
          </a:p>
          <a:p>
            <a:pPr lvl="0">
              <a:lnSpc>
                <a:spcPct val="120000"/>
              </a:lnSpc>
              <a:spcAft>
                <a:spcPts val="700"/>
              </a:spcAft>
              <a:buClr>
                <a:schemeClr val="tx2"/>
              </a:buClr>
            </a:pPr>
            <a:r>
              <a:rPr kumimoji="1" lang="ja-JP" altLang="en-US" sz="1050" dirty="0">
                <a:solidFill>
                  <a:schemeClr val="tx1"/>
                </a:solidFill>
                <a:latin typeface="Meiryo" panose="020B0604030504040204" pitchFamily="34" charset="-128"/>
                <a:ea typeface="Meiryo" panose="020B0604030504040204" pitchFamily="34" charset="-128"/>
              </a:rPr>
              <a:t>また、月の最初の開庁日に届出を受理した場合には、当該月の１日から算定する。</a:t>
            </a:r>
            <a:endParaRPr kumimoji="1" lang="en-US" altLang="ja-JP" sz="1050" dirty="0">
              <a:solidFill>
                <a:schemeClr val="tx1"/>
              </a:solidFill>
              <a:latin typeface="Meiryo" panose="020B0604030504040204" pitchFamily="34" charset="-128"/>
              <a:ea typeface="Meiryo" panose="020B0604030504040204" pitchFamily="34" charset="-128"/>
            </a:endParaRPr>
          </a:p>
          <a:p>
            <a:pPr lvl="0">
              <a:lnSpc>
                <a:spcPct val="120000"/>
              </a:lnSpc>
              <a:spcAft>
                <a:spcPts val="700"/>
              </a:spcAft>
              <a:buClr>
                <a:schemeClr val="tx2"/>
              </a:buClr>
            </a:pPr>
            <a:endParaRPr kumimoji="1" lang="ja-JP" altLang="en-US" sz="1050" dirty="0">
              <a:solidFill>
                <a:schemeClr val="tx1"/>
              </a:solidFill>
              <a:latin typeface="Meiryo" panose="020B0604030504040204" pitchFamily="34" charset="-128"/>
              <a:ea typeface="Meiryo" panose="020B0604030504040204" pitchFamily="34" charset="-128"/>
            </a:endParaRPr>
          </a:p>
        </p:txBody>
      </p:sp>
      <p:cxnSp>
        <p:nvCxnSpPr>
          <p:cNvPr id="8" name="直線コネクタ 7">
            <a:extLst>
              <a:ext uri="{FF2B5EF4-FFF2-40B4-BE49-F238E27FC236}">
                <a16:creationId xmlns:a16="http://schemas.microsoft.com/office/drawing/2014/main" id="{8289B357-D486-56EA-ACAB-727758EC3735}"/>
              </a:ext>
            </a:extLst>
          </p:cNvPr>
          <p:cNvCxnSpPr>
            <a:cxnSpLocks/>
          </p:cNvCxnSpPr>
          <p:nvPr/>
        </p:nvCxnSpPr>
        <p:spPr>
          <a:xfrm>
            <a:off x="331862" y="5941186"/>
            <a:ext cx="8064896" cy="0"/>
          </a:xfrm>
          <a:prstGeom prst="line">
            <a:avLst/>
          </a:prstGeom>
          <a:ln w="19050">
            <a:solidFill>
              <a:srgbClr val="1A55A0"/>
            </a:solidFill>
          </a:ln>
        </p:spPr>
        <p:style>
          <a:lnRef idx="1">
            <a:schemeClr val="accent1"/>
          </a:lnRef>
          <a:fillRef idx="0">
            <a:schemeClr val="accent1"/>
          </a:fillRef>
          <a:effectRef idx="0">
            <a:schemeClr val="accent1"/>
          </a:effectRef>
          <a:fontRef idx="minor">
            <a:schemeClr val="tx1"/>
          </a:fontRef>
        </p:style>
      </p:cxnSp>
      <p:sp>
        <p:nvSpPr>
          <p:cNvPr id="5" name="スライド番号プレースホルダー 3">
            <a:extLst>
              <a:ext uri="{FF2B5EF4-FFF2-40B4-BE49-F238E27FC236}">
                <a16:creationId xmlns:a16="http://schemas.microsoft.com/office/drawing/2014/main" id="{09A2FC47-1791-F54A-B37E-405654EC80C3}"/>
              </a:ext>
            </a:extLst>
          </p:cNvPr>
          <p:cNvSpPr>
            <a:spLocks noGrp="1"/>
          </p:cNvSpPr>
          <p:nvPr>
            <p:ph type="sldNum" sz="quarter" idx="4"/>
          </p:nvPr>
        </p:nvSpPr>
        <p:spPr>
          <a:xfrm>
            <a:off x="8915314" y="6536158"/>
            <a:ext cx="630513" cy="278421"/>
          </a:xfrm>
        </p:spPr>
        <p:txBody>
          <a:bodyPr/>
          <a:lstStyle/>
          <a:p>
            <a:fld id="{48F63A3B-78C7-47BE-AE5E-E10140E04643}" type="slidenum">
              <a:rPr lang="en-US" smtClean="0"/>
              <a:pPr/>
              <a:t>2</a:t>
            </a:fld>
            <a:endParaRPr lang="en-US" dirty="0"/>
          </a:p>
        </p:txBody>
      </p:sp>
    </p:spTree>
    <p:extLst>
      <p:ext uri="{BB962C8B-B14F-4D97-AF65-F5344CB8AC3E}">
        <p14:creationId xmlns:p14="http://schemas.microsoft.com/office/powerpoint/2010/main" val="1815448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7C9A60-A5D5-6940-BD43-AAF93008732A}"/>
              </a:ext>
            </a:extLst>
          </p:cNvPr>
          <p:cNvSpPr>
            <a:spLocks noGrp="1"/>
          </p:cNvSpPr>
          <p:nvPr>
            <p:ph type="title"/>
          </p:nvPr>
        </p:nvSpPr>
        <p:spPr/>
        <p:txBody>
          <a:bodyPr/>
          <a:lstStyle/>
          <a:p>
            <a:r>
              <a:rPr lang="ja-JP" altLang="en-US" sz="1600" dirty="0"/>
              <a:t>（表１）新設された又は施設基準が創設されたことにより、</a:t>
            </a:r>
            <a:br>
              <a:rPr lang="en-US" altLang="ja-JP" sz="1600" dirty="0"/>
            </a:br>
            <a:r>
              <a:rPr lang="ja-JP" altLang="en-US" sz="1600" dirty="0"/>
              <a:t>　　　　令和６年６月以降において当該点数を算定するに当たり届出が必要なもの</a:t>
            </a:r>
            <a:endParaRPr lang="en-US" altLang="ja-JP" dirty="0"/>
          </a:p>
        </p:txBody>
      </p:sp>
      <p:sp>
        <p:nvSpPr>
          <p:cNvPr id="4" name="スライド番号プレースホルダー 3"/>
          <p:cNvSpPr>
            <a:spLocks noGrp="1"/>
          </p:cNvSpPr>
          <p:nvPr>
            <p:ph type="sldNum" sz="quarter" idx="4"/>
          </p:nvPr>
        </p:nvSpPr>
        <p:spPr>
          <a:xfrm>
            <a:off x="8915314" y="6678971"/>
            <a:ext cx="630513" cy="278421"/>
          </a:xfrm>
        </p:spPr>
        <p:txBody>
          <a:bodyPr/>
          <a:lstStyle/>
          <a:p>
            <a:fld id="{48F63A3B-78C7-47BE-AE5E-E10140E04643}" type="slidenum">
              <a:rPr lang="en-US" smtClean="0"/>
              <a:pPr/>
              <a:t>20</a:t>
            </a:fld>
            <a:endParaRPr lang="en-US" dirty="0"/>
          </a:p>
        </p:txBody>
      </p:sp>
      <p:graphicFrame>
        <p:nvGraphicFramePr>
          <p:cNvPr id="3" name="表 4">
            <a:extLst>
              <a:ext uri="{FF2B5EF4-FFF2-40B4-BE49-F238E27FC236}">
                <a16:creationId xmlns:a16="http://schemas.microsoft.com/office/drawing/2014/main" id="{E8D030F7-34D2-5B6C-EB41-863A13B1A3FE}"/>
              </a:ext>
            </a:extLst>
          </p:cNvPr>
          <p:cNvGraphicFramePr>
            <a:graphicFrameLocks noGrp="1"/>
          </p:cNvGraphicFramePr>
          <p:nvPr>
            <p:extLst>
              <p:ext uri="{D42A27DB-BD31-4B8C-83A1-F6EECF244321}">
                <p14:modId xmlns:p14="http://schemas.microsoft.com/office/powerpoint/2010/main" val="2876809263"/>
              </p:ext>
            </p:extLst>
          </p:nvPr>
        </p:nvGraphicFramePr>
        <p:xfrm>
          <a:off x="369799" y="1753599"/>
          <a:ext cx="9181020" cy="4788546"/>
        </p:xfrm>
        <a:graphic>
          <a:graphicData uri="http://schemas.openxmlformats.org/drawingml/2006/table">
            <a:tbl>
              <a:tblPr bandRow="1">
                <a:tableStyleId>{5C22544A-7EE6-4342-B048-85BDC9FD1C3A}</a:tableStyleId>
              </a:tblPr>
              <a:tblGrid>
                <a:gridCol w="455547">
                  <a:extLst>
                    <a:ext uri="{9D8B030D-6E8A-4147-A177-3AD203B41FA5}">
                      <a16:colId xmlns:a16="http://schemas.microsoft.com/office/drawing/2014/main" val="1524999895"/>
                    </a:ext>
                  </a:extLst>
                </a:gridCol>
                <a:gridCol w="8725473">
                  <a:extLst>
                    <a:ext uri="{9D8B030D-6E8A-4147-A177-3AD203B41FA5}">
                      <a16:colId xmlns:a16="http://schemas.microsoft.com/office/drawing/2014/main" val="4139373743"/>
                    </a:ext>
                  </a:extLst>
                </a:gridCol>
              </a:tblGrid>
              <a:tr h="342039">
                <a:tc>
                  <a:txBody>
                    <a:bodyPr/>
                    <a:lstStyle/>
                    <a:p>
                      <a:pPr algn="ctr" fontAlgn="ctr"/>
                      <a:r>
                        <a:rPr lang="ja-JP" altLang="en-US" sz="1050" b="0" i="0" u="none" strike="noStrike" dirty="0">
                          <a:solidFill>
                            <a:srgbClr val="000000"/>
                          </a:solidFill>
                          <a:effectLst/>
                          <a:latin typeface="+mn-ea"/>
                          <a:ea typeface="+mn-ea"/>
                        </a:rPr>
                        <a:t>１５</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TW" altLang="en-US" sz="1050" dirty="0"/>
                        <a:t>経頸静脈的肝生検</a:t>
                      </a:r>
                      <a:endParaRPr kumimoji="1" lang="zh-CN" altLang="en-US" sz="1050" b="0" i="0" u="none" strike="noStrike" kern="1200" dirty="0">
                        <a:solidFill>
                          <a:srgbClr val="000000"/>
                        </a:solidFill>
                        <a:effectLst/>
                        <a:latin typeface="+mn-ea"/>
                        <a:ea typeface="+mn-ea"/>
                        <a:cs typeface="+mn-cs"/>
                      </a:endParaRPr>
                    </a:p>
                  </a:txBody>
                  <a:tcPr marL="72000" marR="72000" marT="3449" marB="0" anchor="ctr"/>
                </a:tc>
                <a:extLst>
                  <a:ext uri="{0D108BD9-81ED-4DB2-BD59-A6C34878D82A}">
                    <a16:rowId xmlns:a16="http://schemas.microsoft.com/office/drawing/2014/main" val="4104538788"/>
                  </a:ext>
                </a:extLst>
              </a:tr>
              <a:tr h="342039">
                <a:tc>
                  <a:txBody>
                    <a:bodyPr/>
                    <a:lstStyle/>
                    <a:p>
                      <a:pPr algn="ctr" fontAlgn="ctr"/>
                      <a:r>
                        <a:rPr lang="ja-JP" altLang="en-US" sz="1050" b="0" u="none" strike="noStrike" dirty="0">
                          <a:solidFill>
                            <a:srgbClr val="000000"/>
                          </a:solidFill>
                          <a:effectLst/>
                        </a:rPr>
                        <a:t>１６</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algn="l" fontAlgn="ctr"/>
                      <a:r>
                        <a:rPr lang="zh-CN" altLang="en-US" sz="1050" dirty="0"/>
                        <a:t>画像診断管理加算３ </a:t>
                      </a:r>
                      <a:endParaRPr lang="ja-JP" altLang="en-US" sz="1050" b="0" i="0" u="none" strike="noStrike" dirty="0">
                        <a:solidFill>
                          <a:srgbClr val="000000"/>
                        </a:solidFill>
                        <a:effectLst/>
                        <a:latin typeface="+mn-ea"/>
                        <a:ea typeface="+mn-ea"/>
                      </a:endParaRPr>
                    </a:p>
                  </a:txBody>
                  <a:tcPr marL="72000" marR="72000" marT="3449" marB="0" anchor="ctr"/>
                </a:tc>
                <a:extLst>
                  <a:ext uri="{0D108BD9-81ED-4DB2-BD59-A6C34878D82A}">
                    <a16:rowId xmlns:a16="http://schemas.microsoft.com/office/drawing/2014/main" val="1049185891"/>
                  </a:ext>
                </a:extLst>
              </a:tr>
              <a:tr h="342039">
                <a:tc>
                  <a:txBody>
                    <a:bodyPr/>
                    <a:lstStyle/>
                    <a:p>
                      <a:pPr algn="ctr" fontAlgn="ctr"/>
                      <a:r>
                        <a:rPr lang="ja-JP" altLang="en-US" sz="1050" b="0" u="none" strike="noStrike" dirty="0">
                          <a:solidFill>
                            <a:srgbClr val="000000"/>
                          </a:solidFill>
                          <a:effectLst/>
                        </a:rPr>
                        <a:t>１７</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algn="l" fontAlgn="ctr"/>
                      <a:r>
                        <a:rPr lang="ja-JP" altLang="en-US" sz="1050" dirty="0"/>
                        <a:t>ポジトロン断層撮影、ポジトロン断層・コンピューター断層複合撮影又はポジトロン断層 ・磁気共鳴コンピューター断層複合撮影（アミロイドＰＥＴイメージング剤を用いた場合に 限る。）に係る費用を算定するための施設基準</a:t>
                      </a:r>
                      <a:endParaRPr lang="ja-JP" altLang="en-US" sz="1050" b="0" i="0" u="none" strike="noStrike" dirty="0">
                        <a:solidFill>
                          <a:srgbClr val="000000"/>
                        </a:solidFill>
                        <a:effectLst/>
                        <a:latin typeface="+mn-ea"/>
                        <a:ea typeface="+mn-ea"/>
                      </a:endParaRPr>
                    </a:p>
                  </a:txBody>
                  <a:tcPr marL="72000" marR="72000" marT="3449" marB="0" anchor="ctr"/>
                </a:tc>
                <a:extLst>
                  <a:ext uri="{0D108BD9-81ED-4DB2-BD59-A6C34878D82A}">
                    <a16:rowId xmlns:a16="http://schemas.microsoft.com/office/drawing/2014/main" val="1130060609"/>
                  </a:ext>
                </a:extLst>
              </a:tr>
              <a:tr h="342039">
                <a:tc>
                  <a:txBody>
                    <a:bodyPr/>
                    <a:lstStyle/>
                    <a:p>
                      <a:pPr algn="ctr" fontAlgn="ctr"/>
                      <a:r>
                        <a:rPr lang="ja-JP" altLang="en-US" sz="1050" b="0" u="none" strike="noStrike" dirty="0">
                          <a:solidFill>
                            <a:srgbClr val="000000"/>
                          </a:solidFill>
                          <a:effectLst/>
                        </a:rPr>
                        <a:t>１８</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algn="l" fontAlgn="ctr"/>
                      <a:r>
                        <a:rPr lang="ja-JP" altLang="en-US" sz="1050" dirty="0"/>
                        <a:t>通院・在宅精神療法の注</a:t>
                      </a:r>
                      <a:r>
                        <a:rPr lang="en-US" altLang="ja-JP" sz="1050" dirty="0">
                          <a:latin typeface="+mn-ea"/>
                          <a:ea typeface="+mn-ea"/>
                        </a:rPr>
                        <a:t>10</a:t>
                      </a:r>
                      <a:r>
                        <a:rPr lang="ja-JP" altLang="en-US" sz="1050" dirty="0"/>
                        <a:t>に規定する児童思春期支援指導加算</a:t>
                      </a:r>
                      <a:endParaRPr lang="ja-JP" altLang="en-US" sz="1050" b="0" i="0" u="none" strike="noStrike" dirty="0">
                        <a:solidFill>
                          <a:srgbClr val="000000"/>
                        </a:solidFill>
                        <a:effectLst/>
                        <a:latin typeface="+mn-ea"/>
                        <a:ea typeface="+mn-ea"/>
                      </a:endParaRPr>
                    </a:p>
                  </a:txBody>
                  <a:tcPr marL="72000" marR="72000" marT="3449" marB="0" anchor="ctr"/>
                </a:tc>
                <a:extLst>
                  <a:ext uri="{0D108BD9-81ED-4DB2-BD59-A6C34878D82A}">
                    <a16:rowId xmlns:a16="http://schemas.microsoft.com/office/drawing/2014/main" val="2879801562"/>
                  </a:ext>
                </a:extLst>
              </a:tr>
              <a:tr h="342039">
                <a:tc>
                  <a:txBody>
                    <a:bodyPr/>
                    <a:lstStyle/>
                    <a:p>
                      <a:pPr algn="ctr" fontAlgn="ctr"/>
                      <a:r>
                        <a:rPr lang="ja-JP" altLang="en-US" sz="1050" b="0" u="none" strike="noStrike" dirty="0">
                          <a:solidFill>
                            <a:srgbClr val="000000"/>
                          </a:solidFill>
                          <a:effectLst/>
                        </a:rPr>
                        <a:t>１９</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algn="l" fontAlgn="ctr"/>
                      <a:r>
                        <a:rPr lang="ja-JP" altLang="en-US" sz="1050" dirty="0"/>
                        <a:t>通院・在宅精神療法の注</a:t>
                      </a:r>
                      <a:r>
                        <a:rPr lang="en-US" altLang="ja-JP" sz="1050" dirty="0">
                          <a:latin typeface="+mn-ea"/>
                          <a:ea typeface="+mn-ea"/>
                        </a:rPr>
                        <a:t>11</a:t>
                      </a:r>
                      <a:r>
                        <a:rPr lang="ja-JP" altLang="en-US" sz="1050" dirty="0"/>
                        <a:t>に規定する早期診療体制充実加算</a:t>
                      </a:r>
                      <a:endParaRPr lang="ja-JP" altLang="en-US" sz="1050" b="0" i="0" u="none" strike="noStrike" dirty="0">
                        <a:solidFill>
                          <a:srgbClr val="000000"/>
                        </a:solidFill>
                        <a:effectLst/>
                        <a:latin typeface="+mn-ea"/>
                        <a:ea typeface="+mn-ea"/>
                      </a:endParaRPr>
                    </a:p>
                  </a:txBody>
                  <a:tcPr marL="72000" marR="72000" marT="3449" marB="0" anchor="ctr"/>
                </a:tc>
                <a:extLst>
                  <a:ext uri="{0D108BD9-81ED-4DB2-BD59-A6C34878D82A}">
                    <a16:rowId xmlns:a16="http://schemas.microsoft.com/office/drawing/2014/main" val="424539954"/>
                  </a:ext>
                </a:extLst>
              </a:tr>
              <a:tr h="342039">
                <a:tc>
                  <a:txBody>
                    <a:bodyPr/>
                    <a:lstStyle/>
                    <a:p>
                      <a:pPr algn="ctr" fontAlgn="ctr"/>
                      <a:r>
                        <a:rPr lang="ja-JP" altLang="en-US" sz="1050" b="0" u="none" strike="noStrike" dirty="0">
                          <a:solidFill>
                            <a:srgbClr val="000000"/>
                          </a:solidFill>
                          <a:effectLst/>
                        </a:rPr>
                        <a:t>２０</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algn="l" fontAlgn="ctr"/>
                      <a:r>
                        <a:rPr lang="ja-JP" altLang="en-US" sz="1050" dirty="0"/>
                        <a:t>通院・在宅精神療法の注</a:t>
                      </a:r>
                      <a:r>
                        <a:rPr lang="en-US" altLang="ja-JP" sz="1050" dirty="0">
                          <a:latin typeface="+mn-ea"/>
                          <a:ea typeface="+mn-ea"/>
                        </a:rPr>
                        <a:t>12</a:t>
                      </a:r>
                      <a:r>
                        <a:rPr lang="ja-JP" altLang="en-US" sz="1050" dirty="0"/>
                        <a:t>に規定する情報通信機器を用いた精神療法の施設基準</a:t>
                      </a:r>
                      <a:endParaRPr lang="ja-JP" altLang="en-US" sz="1050" u="none" strike="noStrike" dirty="0">
                        <a:effectLst/>
                        <a:latin typeface="+mn-ea"/>
                        <a:ea typeface="+mn-ea"/>
                      </a:endParaRPr>
                    </a:p>
                  </a:txBody>
                  <a:tcPr marL="72000" marR="72000" marT="3449" marB="0" anchor="ctr"/>
                </a:tc>
                <a:extLst>
                  <a:ext uri="{0D108BD9-81ED-4DB2-BD59-A6C34878D82A}">
                    <a16:rowId xmlns:a16="http://schemas.microsoft.com/office/drawing/2014/main" val="3777681952"/>
                  </a:ext>
                </a:extLst>
              </a:tr>
              <a:tr h="342039">
                <a:tc>
                  <a:txBody>
                    <a:bodyPr/>
                    <a:lstStyle/>
                    <a:p>
                      <a:pPr algn="ctr" fontAlgn="ctr"/>
                      <a:r>
                        <a:rPr lang="ja-JP" altLang="en-US" sz="1050" b="0" u="none" strike="noStrike" dirty="0">
                          <a:solidFill>
                            <a:srgbClr val="000000"/>
                          </a:solidFill>
                          <a:effectLst/>
                        </a:rPr>
                        <a:t>２１</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algn="l" fontAlgn="ctr"/>
                      <a:r>
                        <a:rPr lang="ja-JP" altLang="en-US" sz="1050" dirty="0"/>
                        <a:t>ストーマ合併症加算</a:t>
                      </a:r>
                      <a:endParaRPr lang="ja-JP" altLang="en-US" sz="1050" u="none" strike="noStrike" dirty="0">
                        <a:effectLst/>
                        <a:latin typeface="+mn-ea"/>
                        <a:ea typeface="+mn-ea"/>
                      </a:endParaRPr>
                    </a:p>
                  </a:txBody>
                  <a:tcPr marL="72000" marR="72000" marT="3449" marB="0" anchor="ctr"/>
                </a:tc>
                <a:extLst>
                  <a:ext uri="{0D108BD9-81ED-4DB2-BD59-A6C34878D82A}">
                    <a16:rowId xmlns:a16="http://schemas.microsoft.com/office/drawing/2014/main" val="2041638516"/>
                  </a:ext>
                </a:extLst>
              </a:tr>
              <a:tr h="342039">
                <a:tc>
                  <a:txBody>
                    <a:bodyPr/>
                    <a:lstStyle/>
                    <a:p>
                      <a:pPr algn="ctr" fontAlgn="ctr"/>
                      <a:r>
                        <a:rPr lang="ja-JP" altLang="en-US" sz="1050" b="0" u="none" strike="noStrike" dirty="0">
                          <a:solidFill>
                            <a:srgbClr val="000000"/>
                          </a:solidFill>
                          <a:effectLst/>
                        </a:rPr>
                        <a:t>２２</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algn="l" fontAlgn="ctr"/>
                      <a:r>
                        <a:rPr lang="ja-JP" altLang="en-US" sz="1050" dirty="0"/>
                        <a:t>骨悪性腫瘍、類骨骨腫及び四肢軟部腫瘍ラジオ波焼灼療法</a:t>
                      </a:r>
                      <a:endParaRPr lang="ja-JP" altLang="en-US" sz="1050" u="none" strike="noStrike" dirty="0">
                        <a:effectLst/>
                        <a:latin typeface="+mn-ea"/>
                        <a:ea typeface="+mn-ea"/>
                      </a:endParaRPr>
                    </a:p>
                  </a:txBody>
                  <a:tcPr marL="72000" marR="72000" marT="3449" marB="0" anchor="ctr"/>
                </a:tc>
                <a:extLst>
                  <a:ext uri="{0D108BD9-81ED-4DB2-BD59-A6C34878D82A}">
                    <a16:rowId xmlns:a16="http://schemas.microsoft.com/office/drawing/2014/main" val="492356556"/>
                  </a:ext>
                </a:extLst>
              </a:tr>
              <a:tr h="342039">
                <a:tc>
                  <a:txBody>
                    <a:bodyPr/>
                    <a:lstStyle/>
                    <a:p>
                      <a:pPr algn="ctr" fontAlgn="ctr"/>
                      <a:r>
                        <a:rPr lang="ja-JP" altLang="en-US" sz="1050" b="0" u="none" strike="noStrike" dirty="0">
                          <a:solidFill>
                            <a:srgbClr val="000000"/>
                          </a:solidFill>
                          <a:effectLst/>
                        </a:rPr>
                        <a:t>２３</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algn="l" fontAlgn="ctr"/>
                      <a:r>
                        <a:rPr lang="ja-JP" altLang="en-US" sz="1050" dirty="0"/>
                        <a:t>人工股関節置換術（手術支援装置を用いるもの）</a:t>
                      </a:r>
                      <a:endParaRPr lang="ja-JP" altLang="en-US" sz="1050" b="0" i="0" u="none" strike="noStrike" dirty="0">
                        <a:solidFill>
                          <a:srgbClr val="000000"/>
                        </a:solidFill>
                        <a:effectLst/>
                        <a:latin typeface="+mn-ea"/>
                        <a:ea typeface="+mn-ea"/>
                      </a:endParaRPr>
                    </a:p>
                  </a:txBody>
                  <a:tcPr marL="72000" marR="72000" marT="3449" marB="0" anchor="ctr"/>
                </a:tc>
                <a:extLst>
                  <a:ext uri="{0D108BD9-81ED-4DB2-BD59-A6C34878D82A}">
                    <a16:rowId xmlns:a16="http://schemas.microsoft.com/office/drawing/2014/main" val="4144877022"/>
                  </a:ext>
                </a:extLst>
              </a:tr>
              <a:tr h="342039">
                <a:tc>
                  <a:txBody>
                    <a:bodyPr/>
                    <a:lstStyle/>
                    <a:p>
                      <a:pPr algn="ctr" fontAlgn="ctr"/>
                      <a:r>
                        <a:rPr lang="ja-JP" altLang="en-US" sz="1050" b="0" u="none" strike="noStrike" dirty="0">
                          <a:solidFill>
                            <a:srgbClr val="000000"/>
                          </a:solidFill>
                          <a:effectLst/>
                        </a:rPr>
                        <a:t>２４</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algn="l" fontAlgn="ctr"/>
                      <a:r>
                        <a:rPr lang="zh-TW" altLang="en-US" sz="1050" dirty="0"/>
                        <a:t>緊急穿頭血腫除去術 </a:t>
                      </a:r>
                      <a:endParaRPr lang="ja-JP" altLang="en-US" sz="1050" b="0" i="0" u="none" strike="noStrike" dirty="0">
                        <a:solidFill>
                          <a:srgbClr val="000000"/>
                        </a:solidFill>
                        <a:effectLst/>
                        <a:latin typeface="+mn-ea"/>
                        <a:ea typeface="+mn-ea"/>
                      </a:endParaRPr>
                    </a:p>
                  </a:txBody>
                  <a:tcPr marL="72000" marR="72000" marT="3449" marB="0" anchor="ctr"/>
                </a:tc>
                <a:extLst>
                  <a:ext uri="{0D108BD9-81ED-4DB2-BD59-A6C34878D82A}">
                    <a16:rowId xmlns:a16="http://schemas.microsoft.com/office/drawing/2014/main" val="755821637"/>
                  </a:ext>
                </a:extLst>
              </a:tr>
              <a:tr h="342039">
                <a:tc>
                  <a:txBody>
                    <a:bodyPr/>
                    <a:lstStyle/>
                    <a:p>
                      <a:pPr algn="ctr" fontAlgn="ctr"/>
                      <a:r>
                        <a:rPr lang="ja-JP" altLang="en-US" sz="1050" b="0" u="none" strike="noStrike" dirty="0">
                          <a:solidFill>
                            <a:srgbClr val="000000"/>
                          </a:solidFill>
                          <a:effectLst/>
                        </a:rPr>
                        <a:t>２５</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algn="l" fontAlgn="ctr"/>
                      <a:r>
                        <a:rPr lang="zh-TW" altLang="en-US" sz="1050" dirty="0"/>
                        <a:t>脳血栓回収療法連携加算</a:t>
                      </a:r>
                      <a:endParaRPr lang="ja-JP" altLang="en-US" sz="1050" b="0" i="0" u="none" strike="noStrike" dirty="0">
                        <a:solidFill>
                          <a:srgbClr val="000000"/>
                        </a:solidFill>
                        <a:effectLst/>
                        <a:latin typeface="+mn-ea"/>
                        <a:ea typeface="+mn-ea"/>
                      </a:endParaRPr>
                    </a:p>
                  </a:txBody>
                  <a:tcPr marL="72000" marR="72000" marT="3449" marB="0" anchor="ctr"/>
                </a:tc>
                <a:extLst>
                  <a:ext uri="{0D108BD9-81ED-4DB2-BD59-A6C34878D82A}">
                    <a16:rowId xmlns:a16="http://schemas.microsoft.com/office/drawing/2014/main" val="3320084394"/>
                  </a:ext>
                </a:extLst>
              </a:tr>
              <a:tr h="342039">
                <a:tc>
                  <a:txBody>
                    <a:bodyPr/>
                    <a:lstStyle/>
                    <a:p>
                      <a:pPr algn="ctr" fontAlgn="ctr"/>
                      <a:r>
                        <a:rPr lang="ja-JP" altLang="en-US" sz="1050" b="0" u="none" strike="noStrike" dirty="0">
                          <a:solidFill>
                            <a:srgbClr val="000000"/>
                          </a:solidFill>
                          <a:effectLst/>
                        </a:rPr>
                        <a:t>２６</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dirty="0"/>
                        <a:t>毛様体光凝固術（眼内内視鏡を用いるものに限る。）</a:t>
                      </a:r>
                      <a:endParaRPr kumimoji="1" lang="ja-JP" altLang="en-US" sz="1050" b="0" i="0" u="none" strike="noStrike" kern="1200" cap="none" spc="0" normalizeH="0" baseline="0" noProof="0" dirty="0">
                        <a:ln>
                          <a:noFill/>
                        </a:ln>
                        <a:solidFill>
                          <a:srgbClr val="000000"/>
                        </a:solidFill>
                        <a:effectLst/>
                        <a:uLnTx/>
                        <a:uFillTx/>
                        <a:latin typeface="+mn-ea"/>
                        <a:ea typeface="+mn-ea"/>
                        <a:cs typeface="+mn-cs"/>
                      </a:endParaRPr>
                    </a:p>
                  </a:txBody>
                  <a:tcPr marL="72000" marR="72000" marT="3449" marB="0" anchor="ctr"/>
                </a:tc>
                <a:extLst>
                  <a:ext uri="{0D108BD9-81ED-4DB2-BD59-A6C34878D82A}">
                    <a16:rowId xmlns:a16="http://schemas.microsoft.com/office/drawing/2014/main" val="827393482"/>
                  </a:ext>
                </a:extLst>
              </a:tr>
              <a:tr h="342039">
                <a:tc>
                  <a:txBody>
                    <a:bodyPr/>
                    <a:lstStyle/>
                    <a:p>
                      <a:pPr algn="ctr" fontAlgn="ctr"/>
                      <a:r>
                        <a:rPr lang="ja-JP" altLang="en-US" sz="1050" b="0" u="none" strike="noStrike" dirty="0">
                          <a:solidFill>
                            <a:srgbClr val="000000"/>
                          </a:solidFill>
                          <a:effectLst/>
                        </a:rPr>
                        <a:t>２７</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dirty="0"/>
                        <a:t>乳腺悪性腫瘍ラジオ波焼灼療法 </a:t>
                      </a:r>
                      <a:endParaRPr kumimoji="1" lang="ja-JP" altLang="en-US" sz="1050" b="0" i="0" u="none" strike="noStrike" kern="1200" cap="none" spc="0" normalizeH="0" baseline="0" noProof="0" dirty="0">
                        <a:ln>
                          <a:noFill/>
                        </a:ln>
                        <a:solidFill>
                          <a:srgbClr val="000000"/>
                        </a:solidFill>
                        <a:effectLst/>
                        <a:uLnTx/>
                        <a:uFillTx/>
                        <a:latin typeface="+mn-ea"/>
                        <a:ea typeface="+mn-ea"/>
                        <a:cs typeface="+mn-cs"/>
                      </a:endParaRPr>
                    </a:p>
                  </a:txBody>
                  <a:tcPr marL="72000" marR="72000" marT="3449" marB="0" anchor="ctr"/>
                </a:tc>
                <a:extLst>
                  <a:ext uri="{0D108BD9-81ED-4DB2-BD59-A6C34878D82A}">
                    <a16:rowId xmlns:a16="http://schemas.microsoft.com/office/drawing/2014/main" val="815350185"/>
                  </a:ext>
                </a:extLst>
              </a:tr>
              <a:tr h="342039">
                <a:tc>
                  <a:txBody>
                    <a:bodyPr/>
                    <a:lstStyle/>
                    <a:p>
                      <a:pPr algn="ctr" fontAlgn="ctr"/>
                      <a:r>
                        <a:rPr lang="ja-JP" altLang="en-US" sz="1050" b="0" i="0" u="none" strike="noStrike" dirty="0">
                          <a:solidFill>
                            <a:srgbClr val="000000"/>
                          </a:solidFill>
                          <a:effectLst/>
                          <a:latin typeface="+mn-ea"/>
                          <a:ea typeface="+mn-ea"/>
                        </a:rPr>
                        <a:t>２８</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algn="l" fontAlgn="ctr"/>
                      <a:r>
                        <a:rPr lang="ja-JP" altLang="en-US" sz="1050" dirty="0"/>
                        <a:t>気管支バルブ留置術</a:t>
                      </a:r>
                      <a:endParaRPr lang="ja-JP" altLang="en-US" sz="1050" b="0" i="0" u="none" strike="noStrike" dirty="0">
                        <a:solidFill>
                          <a:srgbClr val="000000"/>
                        </a:solidFill>
                        <a:effectLst/>
                        <a:latin typeface="+mn-ea"/>
                        <a:ea typeface="+mn-ea"/>
                      </a:endParaRPr>
                    </a:p>
                  </a:txBody>
                  <a:tcPr marL="72000" marR="72000" marT="3449" marB="0" anchor="ctr"/>
                </a:tc>
                <a:extLst>
                  <a:ext uri="{0D108BD9-81ED-4DB2-BD59-A6C34878D82A}">
                    <a16:rowId xmlns:a16="http://schemas.microsoft.com/office/drawing/2014/main" val="3044586904"/>
                  </a:ext>
                </a:extLst>
              </a:tr>
            </a:tbl>
          </a:graphicData>
        </a:graphic>
      </p:graphicFrame>
      <p:sp>
        <p:nvSpPr>
          <p:cNvPr id="5" name="角丸四角形 48">
            <a:extLst>
              <a:ext uri="{FF2B5EF4-FFF2-40B4-BE49-F238E27FC236}">
                <a16:creationId xmlns:a16="http://schemas.microsoft.com/office/drawing/2014/main" id="{079E65FC-6402-2769-CB64-4848984F7514}"/>
              </a:ext>
            </a:extLst>
          </p:cNvPr>
          <p:cNvSpPr/>
          <p:nvPr/>
        </p:nvSpPr>
        <p:spPr>
          <a:xfrm>
            <a:off x="362490" y="1323301"/>
            <a:ext cx="1621744" cy="318432"/>
          </a:xfrm>
          <a:prstGeom prst="roundRect">
            <a:avLst>
              <a:gd name="adj" fmla="val 17286"/>
            </a:avLst>
          </a:prstGeom>
          <a:solidFill>
            <a:schemeClr val="accent1"/>
          </a:solidFill>
        </p:spPr>
        <p:txBody>
          <a:bodyPr anchor="ctr"/>
          <a:lstStyle/>
          <a:p>
            <a:pPr algn="ctr" defTabSz="591055">
              <a:lnSpc>
                <a:spcPct val="130000"/>
              </a:lnSpc>
              <a:spcAft>
                <a:spcPts val="796"/>
              </a:spcAft>
            </a:pPr>
            <a:r>
              <a:rPr lang="ja-JP" altLang="en-US" sz="1077" b="1" spc="239" dirty="0">
                <a:solidFill>
                  <a:schemeClr val="bg1"/>
                </a:solidFill>
                <a:latin typeface="+mn-ea"/>
                <a:cs typeface="Noto Sans CJK JP DemiLight" charset="-128"/>
              </a:rPr>
              <a:t>特掲診療料②</a:t>
            </a:r>
          </a:p>
        </p:txBody>
      </p:sp>
      <p:sp>
        <p:nvSpPr>
          <p:cNvPr id="6" name="正方形/長方形 5">
            <a:extLst>
              <a:ext uri="{FF2B5EF4-FFF2-40B4-BE49-F238E27FC236}">
                <a16:creationId xmlns:a16="http://schemas.microsoft.com/office/drawing/2014/main" id="{859D8FF6-E6D8-61BF-1565-B0139FF49194}"/>
              </a:ext>
            </a:extLst>
          </p:cNvPr>
          <p:cNvSpPr/>
          <p:nvPr/>
        </p:nvSpPr>
        <p:spPr>
          <a:xfrm>
            <a:off x="362490" y="1023973"/>
            <a:ext cx="6984776" cy="219422"/>
          </a:xfrm>
          <a:prstGeom prst="rect">
            <a:avLst/>
          </a:prstGeom>
        </p:spPr>
        <p:txBody>
          <a:bodyPr wrap="square" lIns="57280" tIns="28640" rIns="57280" bIns="28640">
            <a:spAutoFit/>
          </a:bodyPr>
          <a:lstStyle/>
          <a:p>
            <a:pPr algn="just">
              <a:spcAft>
                <a:spcPts val="400"/>
              </a:spcAft>
            </a:pPr>
            <a:r>
              <a:rPr lang="en-US" altLang="ja-JP" sz="1050" b="1" dirty="0">
                <a:solidFill>
                  <a:srgbClr val="FF0000"/>
                </a:solidFill>
                <a:latin typeface="Meiryo" panose="020B0604030504040204" pitchFamily="34" charset="-128"/>
                <a:ea typeface="Meiryo" panose="020B0604030504040204" pitchFamily="34" charset="-128"/>
              </a:rPr>
              <a:t>※</a:t>
            </a:r>
            <a:r>
              <a:rPr lang="ja-JP" altLang="en-US" sz="1050" b="1" dirty="0">
                <a:solidFill>
                  <a:srgbClr val="FF0000"/>
                </a:solidFill>
                <a:latin typeface="Meiryo" panose="020B0604030504040204" pitchFamily="34" charset="-128"/>
                <a:ea typeface="Meiryo" panose="020B0604030504040204" pitchFamily="34" charset="-128"/>
              </a:rPr>
              <a:t>表１、表２、表３及び表４については、訂正を行う場合がありますので今後の訂正通知等を必ずご確認ください。</a:t>
            </a:r>
          </a:p>
        </p:txBody>
      </p:sp>
    </p:spTree>
    <p:extLst>
      <p:ext uri="{BB962C8B-B14F-4D97-AF65-F5344CB8AC3E}">
        <p14:creationId xmlns:p14="http://schemas.microsoft.com/office/powerpoint/2010/main" val="879346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7C9A60-A5D5-6940-BD43-AAF93008732A}"/>
              </a:ext>
            </a:extLst>
          </p:cNvPr>
          <p:cNvSpPr>
            <a:spLocks noGrp="1"/>
          </p:cNvSpPr>
          <p:nvPr>
            <p:ph type="title"/>
          </p:nvPr>
        </p:nvSpPr>
        <p:spPr/>
        <p:txBody>
          <a:bodyPr/>
          <a:lstStyle/>
          <a:p>
            <a:r>
              <a:rPr lang="ja-JP" altLang="en-US" sz="1600" dirty="0"/>
              <a:t>（表１）新設された又は施設基準が創設されたことにより、</a:t>
            </a:r>
            <a:br>
              <a:rPr lang="en-US" altLang="ja-JP" sz="1600" dirty="0"/>
            </a:br>
            <a:r>
              <a:rPr lang="ja-JP" altLang="en-US" sz="1600" dirty="0"/>
              <a:t>　　　　令和６年６月以降において当該点数を算定するに当たり届出が必要なもの</a:t>
            </a:r>
            <a:endParaRPr lang="en-US" altLang="ja-JP" dirty="0"/>
          </a:p>
        </p:txBody>
      </p:sp>
      <p:sp>
        <p:nvSpPr>
          <p:cNvPr id="4" name="スライド番号プレースホルダー 3"/>
          <p:cNvSpPr>
            <a:spLocks noGrp="1"/>
          </p:cNvSpPr>
          <p:nvPr>
            <p:ph type="sldNum" sz="quarter" idx="4"/>
          </p:nvPr>
        </p:nvSpPr>
        <p:spPr>
          <a:xfrm>
            <a:off x="8915314" y="6678971"/>
            <a:ext cx="630513" cy="278421"/>
          </a:xfrm>
        </p:spPr>
        <p:txBody>
          <a:bodyPr/>
          <a:lstStyle/>
          <a:p>
            <a:fld id="{48F63A3B-78C7-47BE-AE5E-E10140E04643}" type="slidenum">
              <a:rPr lang="en-US" smtClean="0"/>
              <a:pPr/>
              <a:t>21</a:t>
            </a:fld>
            <a:endParaRPr lang="en-US" dirty="0"/>
          </a:p>
        </p:txBody>
      </p:sp>
      <p:graphicFrame>
        <p:nvGraphicFramePr>
          <p:cNvPr id="3" name="表 4">
            <a:extLst>
              <a:ext uri="{FF2B5EF4-FFF2-40B4-BE49-F238E27FC236}">
                <a16:creationId xmlns:a16="http://schemas.microsoft.com/office/drawing/2014/main" id="{E8D030F7-34D2-5B6C-EB41-863A13B1A3FE}"/>
              </a:ext>
            </a:extLst>
          </p:cNvPr>
          <p:cNvGraphicFramePr>
            <a:graphicFrameLocks noGrp="1"/>
          </p:cNvGraphicFramePr>
          <p:nvPr>
            <p:extLst>
              <p:ext uri="{D42A27DB-BD31-4B8C-83A1-F6EECF244321}">
                <p14:modId xmlns:p14="http://schemas.microsoft.com/office/powerpoint/2010/main" val="2892415623"/>
              </p:ext>
            </p:extLst>
          </p:nvPr>
        </p:nvGraphicFramePr>
        <p:xfrm>
          <a:off x="364807" y="1772816"/>
          <a:ext cx="9181020" cy="4446507"/>
        </p:xfrm>
        <a:graphic>
          <a:graphicData uri="http://schemas.openxmlformats.org/drawingml/2006/table">
            <a:tbl>
              <a:tblPr bandRow="1">
                <a:tableStyleId>{5C22544A-7EE6-4342-B048-85BDC9FD1C3A}</a:tableStyleId>
              </a:tblPr>
              <a:tblGrid>
                <a:gridCol w="455547">
                  <a:extLst>
                    <a:ext uri="{9D8B030D-6E8A-4147-A177-3AD203B41FA5}">
                      <a16:colId xmlns:a16="http://schemas.microsoft.com/office/drawing/2014/main" val="1524999895"/>
                    </a:ext>
                  </a:extLst>
                </a:gridCol>
                <a:gridCol w="8725473">
                  <a:extLst>
                    <a:ext uri="{9D8B030D-6E8A-4147-A177-3AD203B41FA5}">
                      <a16:colId xmlns:a16="http://schemas.microsoft.com/office/drawing/2014/main" val="4139373743"/>
                    </a:ext>
                  </a:extLst>
                </a:gridCol>
              </a:tblGrid>
              <a:tr h="342039">
                <a:tc>
                  <a:txBody>
                    <a:bodyPr/>
                    <a:lstStyle/>
                    <a:p>
                      <a:pPr algn="ctr" fontAlgn="ctr"/>
                      <a:r>
                        <a:rPr lang="ja-JP" altLang="en-US" sz="1050" b="0" i="0" u="none" strike="noStrike" dirty="0">
                          <a:solidFill>
                            <a:srgbClr val="000000"/>
                          </a:solidFill>
                          <a:effectLst/>
                          <a:latin typeface="+mn-ea"/>
                          <a:ea typeface="+mn-ea"/>
                        </a:rPr>
                        <a:t>２９</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algn="l" fontAlgn="ctr"/>
                      <a:r>
                        <a:rPr lang="ja-JP" altLang="en-US" sz="1050" dirty="0"/>
                        <a:t>胸腔鏡下肺切除術（区域切除及び肺葉切除術又は１肺葉を超えるものに限る。）（内視鏡手術用支援機器を用いる場合） </a:t>
                      </a:r>
                      <a:endParaRPr kumimoji="1" lang="ja-JP" altLang="en-US" sz="1050" b="0" i="0" u="none" strike="noStrike" kern="1200" dirty="0">
                        <a:solidFill>
                          <a:srgbClr val="000000"/>
                        </a:solidFill>
                        <a:effectLst/>
                        <a:latin typeface="+mn-ea"/>
                        <a:ea typeface="+mn-ea"/>
                        <a:cs typeface="+mn-cs"/>
                      </a:endParaRPr>
                    </a:p>
                  </a:txBody>
                  <a:tcPr marL="72000" marR="72000" marT="3449" marB="0" anchor="ctr"/>
                </a:tc>
                <a:extLst>
                  <a:ext uri="{0D108BD9-81ED-4DB2-BD59-A6C34878D82A}">
                    <a16:rowId xmlns:a16="http://schemas.microsoft.com/office/drawing/2014/main" val="2394336485"/>
                  </a:ext>
                </a:extLst>
              </a:tr>
              <a:tr h="342039">
                <a:tc>
                  <a:txBody>
                    <a:bodyPr/>
                    <a:lstStyle/>
                    <a:p>
                      <a:pPr algn="ctr" fontAlgn="ctr"/>
                      <a:r>
                        <a:rPr lang="ja-JP" altLang="en-US" sz="1050" b="0" i="0" u="none" strike="noStrike" dirty="0">
                          <a:solidFill>
                            <a:srgbClr val="000000"/>
                          </a:solidFill>
                          <a:effectLst/>
                          <a:latin typeface="+mn-ea"/>
                          <a:ea typeface="+mn-ea"/>
                        </a:rPr>
                        <a:t>３０</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r>
                        <a:rPr lang="ja-JP" altLang="en-US" sz="1050" dirty="0"/>
                        <a:t>肺悪性腫瘍及び胸腔内軟部腫瘍ラジオ波焼灼療法</a:t>
                      </a:r>
                      <a:endParaRPr lang="ja-JP" altLang="en-US" sz="1050" dirty="0">
                        <a:latin typeface="+mn-ea"/>
                        <a:ea typeface="+mn-ea"/>
                      </a:endParaRPr>
                    </a:p>
                  </a:txBody>
                  <a:tcPr marL="72000" marR="72000" marT="3449" marB="0" anchor="ctr"/>
                </a:tc>
                <a:extLst>
                  <a:ext uri="{0D108BD9-81ED-4DB2-BD59-A6C34878D82A}">
                    <a16:rowId xmlns:a16="http://schemas.microsoft.com/office/drawing/2014/main" val="418512398"/>
                  </a:ext>
                </a:extLst>
              </a:tr>
              <a:tr h="342039">
                <a:tc>
                  <a:txBody>
                    <a:bodyPr/>
                    <a:lstStyle/>
                    <a:p>
                      <a:pPr algn="ctr" fontAlgn="ctr"/>
                      <a:r>
                        <a:rPr lang="ja-JP" altLang="en-US" sz="1050" b="0" u="none" strike="noStrike" dirty="0">
                          <a:solidFill>
                            <a:srgbClr val="000000"/>
                          </a:solidFill>
                          <a:effectLst/>
                        </a:rPr>
                        <a:t>３１</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t>胸腔鏡下弁置換術（内視鏡手術支援機器を用いる場合） </a:t>
                      </a:r>
                      <a:endParaRPr lang="ja-JP" altLang="en-US" sz="1050" dirty="0">
                        <a:latin typeface="+mn-ea"/>
                        <a:ea typeface="+mn-ea"/>
                      </a:endParaRPr>
                    </a:p>
                  </a:txBody>
                  <a:tcPr marL="72000" marR="72000" marT="3449" marB="0" anchor="ctr"/>
                </a:tc>
                <a:extLst>
                  <a:ext uri="{0D108BD9-81ED-4DB2-BD59-A6C34878D82A}">
                    <a16:rowId xmlns:a16="http://schemas.microsoft.com/office/drawing/2014/main" val="1049185891"/>
                  </a:ext>
                </a:extLst>
              </a:tr>
              <a:tr h="342039">
                <a:tc>
                  <a:txBody>
                    <a:bodyPr/>
                    <a:lstStyle/>
                    <a:p>
                      <a:pPr algn="ctr" fontAlgn="ctr"/>
                      <a:r>
                        <a:rPr lang="ja-JP" altLang="en-US" sz="1050" b="0" u="none" strike="noStrike" dirty="0">
                          <a:solidFill>
                            <a:srgbClr val="000000"/>
                          </a:solidFill>
                          <a:effectLst/>
                        </a:rPr>
                        <a:t>３２</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r>
                        <a:rPr lang="zh-TW" altLang="en-US" sz="1050" dirty="0"/>
                        <a:t>胸腔鏡下心房中隔欠損閉鎖術</a:t>
                      </a:r>
                      <a:endParaRPr lang="ja-JP" altLang="en-US" sz="1050" dirty="0">
                        <a:latin typeface="+mn-ea"/>
                        <a:ea typeface="+mn-ea"/>
                      </a:endParaRPr>
                    </a:p>
                  </a:txBody>
                  <a:tcPr marL="72000" marR="72000" marT="3449" marB="0" anchor="ctr"/>
                </a:tc>
                <a:extLst>
                  <a:ext uri="{0D108BD9-81ED-4DB2-BD59-A6C34878D82A}">
                    <a16:rowId xmlns:a16="http://schemas.microsoft.com/office/drawing/2014/main" val="1130060609"/>
                  </a:ext>
                </a:extLst>
              </a:tr>
              <a:tr h="342039">
                <a:tc>
                  <a:txBody>
                    <a:bodyPr/>
                    <a:lstStyle/>
                    <a:p>
                      <a:pPr algn="ctr" fontAlgn="ctr"/>
                      <a:r>
                        <a:rPr lang="ja-JP" altLang="en-US" sz="1050" b="0" u="none" strike="noStrike" dirty="0">
                          <a:solidFill>
                            <a:srgbClr val="000000"/>
                          </a:solidFill>
                          <a:effectLst/>
                        </a:rPr>
                        <a:t>３３</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r>
                        <a:rPr lang="ja-JP" altLang="en-US" sz="1050" dirty="0"/>
                        <a:t>骨盤内悪性腫瘍及び腹腔内軟部腫瘍ラジオ波焼灼療法</a:t>
                      </a:r>
                      <a:endParaRPr lang="ja-JP" altLang="en-US" sz="1050" dirty="0">
                        <a:latin typeface="+mn-ea"/>
                        <a:ea typeface="+mn-ea"/>
                      </a:endParaRPr>
                    </a:p>
                  </a:txBody>
                  <a:tcPr marL="72000" marR="72000" marT="3449" marB="0" anchor="ctr"/>
                </a:tc>
                <a:extLst>
                  <a:ext uri="{0D108BD9-81ED-4DB2-BD59-A6C34878D82A}">
                    <a16:rowId xmlns:a16="http://schemas.microsoft.com/office/drawing/2014/main" val="2879801562"/>
                  </a:ext>
                </a:extLst>
              </a:tr>
              <a:tr h="342039">
                <a:tc>
                  <a:txBody>
                    <a:bodyPr/>
                    <a:lstStyle/>
                    <a:p>
                      <a:pPr algn="ctr" fontAlgn="ctr"/>
                      <a:r>
                        <a:rPr lang="ja-JP" altLang="en-US" sz="1050" b="0" u="none" strike="noStrike" dirty="0">
                          <a:solidFill>
                            <a:srgbClr val="000000"/>
                          </a:solidFill>
                          <a:effectLst/>
                        </a:rPr>
                        <a:t>３４</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r>
                        <a:rPr lang="zh-TW" altLang="en-US" sz="1050" dirty="0"/>
                        <a:t>腹腔鏡下膵中央切除術</a:t>
                      </a:r>
                      <a:endParaRPr lang="ja-JP" altLang="en-US" sz="1050" dirty="0">
                        <a:latin typeface="+mn-ea"/>
                        <a:ea typeface="+mn-ea"/>
                      </a:endParaRPr>
                    </a:p>
                  </a:txBody>
                  <a:tcPr marL="72000" marR="72000" marT="3449" marB="0" anchor="ctr"/>
                </a:tc>
                <a:extLst>
                  <a:ext uri="{0D108BD9-81ED-4DB2-BD59-A6C34878D82A}">
                    <a16:rowId xmlns:a16="http://schemas.microsoft.com/office/drawing/2014/main" val="424539954"/>
                  </a:ext>
                </a:extLst>
              </a:tr>
              <a:tr h="342039">
                <a:tc>
                  <a:txBody>
                    <a:bodyPr/>
                    <a:lstStyle/>
                    <a:p>
                      <a:pPr algn="ctr" fontAlgn="ctr"/>
                      <a:r>
                        <a:rPr lang="ja-JP" altLang="en-US" sz="1050" b="0" u="none" strike="noStrike" dirty="0">
                          <a:solidFill>
                            <a:srgbClr val="000000"/>
                          </a:solidFill>
                          <a:effectLst/>
                        </a:rPr>
                        <a:t>３５</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algn="l" fontAlgn="ctr"/>
                      <a:r>
                        <a:rPr lang="ja-JP" altLang="en-US" sz="1050" dirty="0"/>
                        <a:t>腎悪性腫瘍ラジオ波焼灼療法</a:t>
                      </a:r>
                      <a:endParaRPr lang="ja-JP" altLang="en-US" sz="1050" u="none" strike="noStrike" dirty="0">
                        <a:effectLst/>
                        <a:latin typeface="+mn-ea"/>
                        <a:ea typeface="+mn-ea"/>
                      </a:endParaRPr>
                    </a:p>
                  </a:txBody>
                  <a:tcPr marL="72000" marR="72000" marT="3449" marB="0" anchor="ctr"/>
                </a:tc>
                <a:extLst>
                  <a:ext uri="{0D108BD9-81ED-4DB2-BD59-A6C34878D82A}">
                    <a16:rowId xmlns:a16="http://schemas.microsoft.com/office/drawing/2014/main" val="3777681952"/>
                  </a:ext>
                </a:extLst>
              </a:tr>
              <a:tr h="342039">
                <a:tc>
                  <a:txBody>
                    <a:bodyPr/>
                    <a:lstStyle/>
                    <a:p>
                      <a:pPr algn="ctr" fontAlgn="ctr"/>
                      <a:r>
                        <a:rPr lang="ja-JP" altLang="en-US" sz="1050" b="0" u="none" strike="noStrike" dirty="0">
                          <a:solidFill>
                            <a:srgbClr val="000000"/>
                          </a:solidFill>
                          <a:effectLst/>
                        </a:rPr>
                        <a:t>３６</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algn="l" fontAlgn="ctr"/>
                      <a:r>
                        <a:rPr lang="ja-JP" altLang="en-US" sz="1050" dirty="0"/>
                        <a:t>腹腔鏡下膀胱尿管逆流手術（膀胱外アプローチ）</a:t>
                      </a:r>
                      <a:endParaRPr lang="ja-JP" altLang="en-US" sz="1050" b="0" i="0" u="none" strike="noStrike" dirty="0">
                        <a:solidFill>
                          <a:srgbClr val="000000"/>
                        </a:solidFill>
                        <a:effectLst/>
                        <a:latin typeface="+mn-ea"/>
                        <a:ea typeface="+mn-ea"/>
                      </a:endParaRPr>
                    </a:p>
                  </a:txBody>
                  <a:tcPr marL="72000" marR="72000" marT="3449" marB="0" anchor="ctr"/>
                </a:tc>
                <a:extLst>
                  <a:ext uri="{0D108BD9-81ED-4DB2-BD59-A6C34878D82A}">
                    <a16:rowId xmlns:a16="http://schemas.microsoft.com/office/drawing/2014/main" val="2041638516"/>
                  </a:ext>
                </a:extLst>
              </a:tr>
              <a:tr h="342039">
                <a:tc>
                  <a:txBody>
                    <a:bodyPr/>
                    <a:lstStyle/>
                    <a:p>
                      <a:pPr algn="ctr" fontAlgn="ctr"/>
                      <a:r>
                        <a:rPr lang="ja-JP" altLang="en-US" sz="1050" b="0" u="none" strike="noStrike" dirty="0">
                          <a:solidFill>
                            <a:srgbClr val="000000"/>
                          </a:solidFill>
                          <a:effectLst/>
                        </a:rPr>
                        <a:t>３７</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algn="l" fontAlgn="ctr"/>
                      <a:r>
                        <a:rPr lang="ja-JP" altLang="en-US" sz="1050" dirty="0"/>
                        <a:t>尿道狭窄グラフト再建術</a:t>
                      </a:r>
                      <a:endParaRPr lang="ja-JP" altLang="en-US" sz="1050" b="0" i="0" u="none" strike="noStrike" dirty="0">
                        <a:solidFill>
                          <a:srgbClr val="000000"/>
                        </a:solidFill>
                        <a:effectLst/>
                        <a:latin typeface="+mn-ea"/>
                        <a:ea typeface="+mn-ea"/>
                      </a:endParaRPr>
                    </a:p>
                  </a:txBody>
                  <a:tcPr marL="72000" marR="72000" marT="3449" marB="0" anchor="ctr"/>
                </a:tc>
                <a:extLst>
                  <a:ext uri="{0D108BD9-81ED-4DB2-BD59-A6C34878D82A}">
                    <a16:rowId xmlns:a16="http://schemas.microsoft.com/office/drawing/2014/main" val="492356556"/>
                  </a:ext>
                </a:extLst>
              </a:tr>
              <a:tr h="342039">
                <a:tc>
                  <a:txBody>
                    <a:bodyPr/>
                    <a:lstStyle/>
                    <a:p>
                      <a:pPr algn="ctr" fontAlgn="ctr"/>
                      <a:r>
                        <a:rPr lang="ja-JP" altLang="en-US" sz="1050" b="0" u="none" strike="noStrike" dirty="0">
                          <a:solidFill>
                            <a:srgbClr val="000000"/>
                          </a:solidFill>
                          <a:effectLst/>
                        </a:rPr>
                        <a:t>３８</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50" dirty="0"/>
                        <a:t>精巣温存手術 </a:t>
                      </a:r>
                      <a:endParaRPr lang="ja-JP" altLang="en-US" sz="1050" b="0" i="0" u="none" strike="noStrike" dirty="0">
                        <a:solidFill>
                          <a:srgbClr val="000000"/>
                        </a:solidFill>
                        <a:effectLst/>
                        <a:latin typeface="+mn-ea"/>
                        <a:ea typeface="+mn-ea"/>
                      </a:endParaRPr>
                    </a:p>
                  </a:txBody>
                  <a:tcPr marL="72000" marR="72000" marT="3449" marB="0" anchor="ctr"/>
                </a:tc>
                <a:extLst>
                  <a:ext uri="{0D108BD9-81ED-4DB2-BD59-A6C34878D82A}">
                    <a16:rowId xmlns:a16="http://schemas.microsoft.com/office/drawing/2014/main" val="4144877022"/>
                  </a:ext>
                </a:extLst>
              </a:tr>
              <a:tr h="342039">
                <a:tc>
                  <a:txBody>
                    <a:bodyPr/>
                    <a:lstStyle/>
                    <a:p>
                      <a:pPr algn="ctr" fontAlgn="ctr"/>
                      <a:r>
                        <a:rPr lang="ja-JP" altLang="en-US" sz="1050" b="0" u="none" strike="noStrike" dirty="0">
                          <a:solidFill>
                            <a:srgbClr val="000000"/>
                          </a:solidFill>
                          <a:effectLst/>
                        </a:rPr>
                        <a:t>３９</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algn="l" fontAlgn="ctr"/>
                      <a:r>
                        <a:rPr lang="ja-JP" altLang="en-US" sz="1050" dirty="0"/>
                        <a:t>女子外性器悪性腫瘍手術（女子外性器悪性腫瘍手術センチネルリンパ節生検加算を算定する場合に限る。） </a:t>
                      </a:r>
                      <a:endParaRPr lang="ja-JP" altLang="en-US" sz="1050" b="0" i="0" u="none" strike="noStrike" dirty="0">
                        <a:solidFill>
                          <a:srgbClr val="000000"/>
                        </a:solidFill>
                        <a:effectLst/>
                        <a:latin typeface="+mn-ea"/>
                        <a:ea typeface="+mn-ea"/>
                      </a:endParaRPr>
                    </a:p>
                  </a:txBody>
                  <a:tcPr marL="72000" marR="72000" marT="3449" marB="0" anchor="ctr"/>
                </a:tc>
                <a:extLst>
                  <a:ext uri="{0D108BD9-81ED-4DB2-BD59-A6C34878D82A}">
                    <a16:rowId xmlns:a16="http://schemas.microsoft.com/office/drawing/2014/main" val="755821637"/>
                  </a:ext>
                </a:extLst>
              </a:tr>
              <a:tr h="342039">
                <a:tc>
                  <a:txBody>
                    <a:bodyPr/>
                    <a:lstStyle/>
                    <a:p>
                      <a:pPr algn="ctr" fontAlgn="ctr"/>
                      <a:r>
                        <a:rPr lang="ja-JP" altLang="en-US" sz="1050" b="0" u="none" strike="noStrike" dirty="0">
                          <a:solidFill>
                            <a:srgbClr val="000000"/>
                          </a:solidFill>
                          <a:effectLst/>
                        </a:rPr>
                        <a:t>４０</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algn="l" fontAlgn="ctr"/>
                      <a:r>
                        <a:rPr lang="ja-JP" altLang="en-US" sz="1050" dirty="0"/>
                        <a:t>腹腔鏡下腟断端挙上術（内視鏡手術用支援機器を用いる場合）</a:t>
                      </a:r>
                      <a:endParaRPr lang="ja-JP" altLang="en-US" sz="1050" b="0" i="0" u="none" strike="noStrike" dirty="0">
                        <a:solidFill>
                          <a:srgbClr val="000000"/>
                        </a:solidFill>
                        <a:effectLst/>
                        <a:latin typeface="+mn-ea"/>
                        <a:ea typeface="+mn-ea"/>
                      </a:endParaRPr>
                    </a:p>
                  </a:txBody>
                  <a:tcPr marL="72000" marR="72000" marT="3449" marB="0" anchor="ctr"/>
                </a:tc>
                <a:extLst>
                  <a:ext uri="{0D108BD9-81ED-4DB2-BD59-A6C34878D82A}">
                    <a16:rowId xmlns:a16="http://schemas.microsoft.com/office/drawing/2014/main" val="3320084394"/>
                  </a:ext>
                </a:extLst>
              </a:tr>
              <a:tr h="342039">
                <a:tc>
                  <a:txBody>
                    <a:bodyPr/>
                    <a:lstStyle/>
                    <a:p>
                      <a:pPr algn="ctr" fontAlgn="ctr"/>
                      <a:r>
                        <a:rPr lang="ja-JP" altLang="en-US" sz="1050" b="0" u="none" strike="noStrike" dirty="0">
                          <a:solidFill>
                            <a:srgbClr val="000000"/>
                          </a:solidFill>
                          <a:effectLst/>
                        </a:rPr>
                        <a:t>４１</a:t>
                      </a:r>
                      <a:endParaRPr lang="en-US" altLang="ja-JP" sz="1050" b="0" i="0" u="none" strike="noStrike" dirty="0">
                        <a:solidFill>
                          <a:srgbClr val="000000"/>
                        </a:solidFill>
                        <a:effectLst/>
                        <a:latin typeface="+mn-ea"/>
                        <a:ea typeface="+mn-ea"/>
                      </a:endParaRPr>
                    </a:p>
                  </a:txBody>
                  <a:tcPr marL="72000" marR="72000" marT="3449" marB="0" anchor="ctr"/>
                </a:tc>
                <a:tc>
                  <a:txBody>
                    <a:bodyPr/>
                    <a:lstStyle/>
                    <a:p>
                      <a:pPr algn="l" fontAlgn="ctr"/>
                      <a:r>
                        <a:rPr lang="zh-TW" altLang="en-US" sz="1050" dirty="0"/>
                        <a:t>再製造単回使用医療機器使用加算</a:t>
                      </a:r>
                      <a:endParaRPr kumimoji="1" lang="ja-JP" altLang="en-US" sz="1050" b="0" i="0" u="none" strike="noStrike" kern="1200" dirty="0">
                        <a:solidFill>
                          <a:srgbClr val="000000"/>
                        </a:solidFill>
                        <a:effectLst/>
                        <a:latin typeface="+mn-ea"/>
                        <a:ea typeface="+mn-ea"/>
                        <a:cs typeface="+mn-cs"/>
                      </a:endParaRPr>
                    </a:p>
                  </a:txBody>
                  <a:tcPr marL="72000" marR="72000" marT="3449" marB="0" anchor="ctr"/>
                </a:tc>
                <a:extLst>
                  <a:ext uri="{0D108BD9-81ED-4DB2-BD59-A6C34878D82A}">
                    <a16:rowId xmlns:a16="http://schemas.microsoft.com/office/drawing/2014/main" val="827393482"/>
                  </a:ext>
                </a:extLst>
              </a:tr>
            </a:tbl>
          </a:graphicData>
        </a:graphic>
      </p:graphicFrame>
      <p:sp>
        <p:nvSpPr>
          <p:cNvPr id="5" name="角丸四角形 48">
            <a:extLst>
              <a:ext uri="{FF2B5EF4-FFF2-40B4-BE49-F238E27FC236}">
                <a16:creationId xmlns:a16="http://schemas.microsoft.com/office/drawing/2014/main" id="{079E65FC-6402-2769-CB64-4848984F7514}"/>
              </a:ext>
            </a:extLst>
          </p:cNvPr>
          <p:cNvSpPr/>
          <p:nvPr/>
        </p:nvSpPr>
        <p:spPr>
          <a:xfrm>
            <a:off x="370959" y="1356707"/>
            <a:ext cx="1621744" cy="318432"/>
          </a:xfrm>
          <a:prstGeom prst="roundRect">
            <a:avLst>
              <a:gd name="adj" fmla="val 17286"/>
            </a:avLst>
          </a:prstGeom>
          <a:solidFill>
            <a:schemeClr val="accent1"/>
          </a:solidFill>
        </p:spPr>
        <p:txBody>
          <a:bodyPr anchor="ctr"/>
          <a:lstStyle/>
          <a:p>
            <a:pPr algn="ctr" defTabSz="591055">
              <a:lnSpc>
                <a:spcPct val="130000"/>
              </a:lnSpc>
              <a:spcAft>
                <a:spcPts val="796"/>
              </a:spcAft>
            </a:pPr>
            <a:r>
              <a:rPr lang="ja-JP" altLang="en-US" sz="1077" b="1" spc="239" dirty="0">
                <a:solidFill>
                  <a:schemeClr val="bg1"/>
                </a:solidFill>
                <a:latin typeface="+mn-ea"/>
                <a:cs typeface="Noto Sans CJK JP DemiLight" charset="-128"/>
              </a:rPr>
              <a:t>特掲診療料③</a:t>
            </a:r>
          </a:p>
        </p:txBody>
      </p:sp>
      <p:sp>
        <p:nvSpPr>
          <p:cNvPr id="7" name="正方形/長方形 6">
            <a:extLst>
              <a:ext uri="{FF2B5EF4-FFF2-40B4-BE49-F238E27FC236}">
                <a16:creationId xmlns:a16="http://schemas.microsoft.com/office/drawing/2014/main" id="{EB72644C-F8FA-E85E-BE6A-4F393236E0F7}"/>
              </a:ext>
            </a:extLst>
          </p:cNvPr>
          <p:cNvSpPr/>
          <p:nvPr/>
        </p:nvSpPr>
        <p:spPr>
          <a:xfrm>
            <a:off x="364807" y="1019499"/>
            <a:ext cx="6984776" cy="219422"/>
          </a:xfrm>
          <a:prstGeom prst="rect">
            <a:avLst/>
          </a:prstGeom>
        </p:spPr>
        <p:txBody>
          <a:bodyPr wrap="square" lIns="57280" tIns="28640" rIns="57280" bIns="28640">
            <a:spAutoFit/>
          </a:bodyPr>
          <a:lstStyle/>
          <a:p>
            <a:pPr algn="just">
              <a:spcAft>
                <a:spcPts val="400"/>
              </a:spcAft>
            </a:pPr>
            <a:r>
              <a:rPr lang="en-US" altLang="ja-JP" sz="1050" b="1" dirty="0">
                <a:solidFill>
                  <a:srgbClr val="FF0000"/>
                </a:solidFill>
                <a:latin typeface="Meiryo" panose="020B0604030504040204" pitchFamily="34" charset="-128"/>
                <a:ea typeface="Meiryo" panose="020B0604030504040204" pitchFamily="34" charset="-128"/>
              </a:rPr>
              <a:t>※</a:t>
            </a:r>
            <a:r>
              <a:rPr lang="ja-JP" altLang="en-US" sz="1050" b="1" dirty="0">
                <a:solidFill>
                  <a:srgbClr val="FF0000"/>
                </a:solidFill>
                <a:latin typeface="Meiryo" panose="020B0604030504040204" pitchFamily="34" charset="-128"/>
                <a:ea typeface="Meiryo" panose="020B0604030504040204" pitchFamily="34" charset="-128"/>
              </a:rPr>
              <a:t>表１、表２、表３及び表４については、訂正を行う場合がありますので今後の訂正通知等を必ずご確認ください。</a:t>
            </a:r>
          </a:p>
        </p:txBody>
      </p:sp>
    </p:spTree>
    <p:extLst>
      <p:ext uri="{BB962C8B-B14F-4D97-AF65-F5344CB8AC3E}">
        <p14:creationId xmlns:p14="http://schemas.microsoft.com/office/powerpoint/2010/main" val="52046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7C9A60-A5D5-6940-BD43-AAF93008732A}"/>
              </a:ext>
            </a:extLst>
          </p:cNvPr>
          <p:cNvSpPr>
            <a:spLocks noGrp="1"/>
          </p:cNvSpPr>
          <p:nvPr>
            <p:ph type="title"/>
          </p:nvPr>
        </p:nvSpPr>
        <p:spPr/>
        <p:txBody>
          <a:bodyPr/>
          <a:lstStyle/>
          <a:p>
            <a:r>
              <a:rPr lang="ja-JP" altLang="en-US" sz="1600" dirty="0"/>
              <a:t>（表１）新設された又は施設基準が創設されたことにより、</a:t>
            </a:r>
            <a:br>
              <a:rPr lang="en-US" altLang="ja-JP" sz="1600" dirty="0"/>
            </a:br>
            <a:r>
              <a:rPr lang="ja-JP" altLang="en-US" sz="1600" dirty="0"/>
              <a:t>　　　　令和６年６月以降において当該点数を算定するに当たり届出が必要なもの</a:t>
            </a:r>
            <a:endParaRPr lang="en-US" altLang="ja-JP" dirty="0"/>
          </a:p>
        </p:txBody>
      </p:sp>
      <p:sp>
        <p:nvSpPr>
          <p:cNvPr id="4" name="スライド番号プレースホルダー 3"/>
          <p:cNvSpPr>
            <a:spLocks noGrp="1"/>
          </p:cNvSpPr>
          <p:nvPr>
            <p:ph type="sldNum" sz="quarter" idx="4"/>
          </p:nvPr>
        </p:nvSpPr>
        <p:spPr>
          <a:xfrm>
            <a:off x="8915314" y="6678971"/>
            <a:ext cx="630513" cy="278421"/>
          </a:xfrm>
        </p:spPr>
        <p:txBody>
          <a:bodyPr/>
          <a:lstStyle/>
          <a:p>
            <a:fld id="{48F63A3B-78C7-47BE-AE5E-E10140E04643}" type="slidenum">
              <a:rPr lang="en-US" smtClean="0"/>
              <a:pPr/>
              <a:t>22</a:t>
            </a:fld>
            <a:endParaRPr lang="en-US" dirty="0"/>
          </a:p>
        </p:txBody>
      </p:sp>
      <p:graphicFrame>
        <p:nvGraphicFramePr>
          <p:cNvPr id="3" name="表 4">
            <a:extLst>
              <a:ext uri="{FF2B5EF4-FFF2-40B4-BE49-F238E27FC236}">
                <a16:creationId xmlns:a16="http://schemas.microsoft.com/office/drawing/2014/main" id="{E8D030F7-34D2-5B6C-EB41-863A13B1A3FE}"/>
              </a:ext>
            </a:extLst>
          </p:cNvPr>
          <p:cNvGraphicFramePr>
            <a:graphicFrameLocks noGrp="1"/>
          </p:cNvGraphicFramePr>
          <p:nvPr>
            <p:extLst>
              <p:ext uri="{D42A27DB-BD31-4B8C-83A1-F6EECF244321}">
                <p14:modId xmlns:p14="http://schemas.microsoft.com/office/powerpoint/2010/main" val="1709960534"/>
              </p:ext>
            </p:extLst>
          </p:nvPr>
        </p:nvGraphicFramePr>
        <p:xfrm>
          <a:off x="364807" y="1702512"/>
          <a:ext cx="9181020" cy="1368156"/>
        </p:xfrm>
        <a:graphic>
          <a:graphicData uri="http://schemas.openxmlformats.org/drawingml/2006/table">
            <a:tbl>
              <a:tblPr bandRow="1">
                <a:tableStyleId>{5C22544A-7EE6-4342-B048-85BDC9FD1C3A}</a:tableStyleId>
              </a:tblPr>
              <a:tblGrid>
                <a:gridCol w="455547">
                  <a:extLst>
                    <a:ext uri="{9D8B030D-6E8A-4147-A177-3AD203B41FA5}">
                      <a16:colId xmlns:a16="http://schemas.microsoft.com/office/drawing/2014/main" val="1524999895"/>
                    </a:ext>
                  </a:extLst>
                </a:gridCol>
                <a:gridCol w="8725473">
                  <a:extLst>
                    <a:ext uri="{9D8B030D-6E8A-4147-A177-3AD203B41FA5}">
                      <a16:colId xmlns:a16="http://schemas.microsoft.com/office/drawing/2014/main" val="4139373743"/>
                    </a:ext>
                  </a:extLst>
                </a:gridCol>
              </a:tblGrid>
              <a:tr h="342039">
                <a:tc>
                  <a:txBody>
                    <a:bodyPr/>
                    <a:lstStyle/>
                    <a:p>
                      <a:pPr algn="ctr" fontAlgn="ctr"/>
                      <a:r>
                        <a:rPr lang="ja-JP" altLang="en-US" sz="1050" b="0" u="none" strike="noStrike" dirty="0">
                          <a:solidFill>
                            <a:srgbClr val="000000"/>
                          </a:solidFill>
                          <a:effectLst/>
                        </a:rPr>
                        <a:t>４２</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r>
                        <a:rPr lang="zh-TW" altLang="en-US" sz="1050" dirty="0"/>
                        <a:t>看護職員処遇改善評価料</a:t>
                      </a:r>
                      <a:r>
                        <a:rPr lang="ja-JP" altLang="en-US" sz="1050" dirty="0"/>
                        <a:t>（令和６年度診療報酬改定前の看護職員処遇改善評価料の届出を行っていた保険医療機関を除く。）</a:t>
                      </a:r>
                      <a:endParaRPr lang="ja-JP" altLang="en-US" sz="1050" dirty="0">
                        <a:latin typeface="+mn-ea"/>
                        <a:ea typeface="+mn-ea"/>
                      </a:endParaRPr>
                    </a:p>
                  </a:txBody>
                  <a:tcPr marL="72000" marR="72000" marT="3449" marB="0" anchor="ctr"/>
                </a:tc>
                <a:extLst>
                  <a:ext uri="{0D108BD9-81ED-4DB2-BD59-A6C34878D82A}">
                    <a16:rowId xmlns:a16="http://schemas.microsoft.com/office/drawing/2014/main" val="152805139"/>
                  </a:ext>
                </a:extLst>
              </a:tr>
              <a:tr h="342039">
                <a:tc>
                  <a:txBody>
                    <a:bodyPr/>
                    <a:lstStyle/>
                    <a:p>
                      <a:pPr algn="ctr" fontAlgn="ctr"/>
                      <a:r>
                        <a:rPr lang="ja-JP" altLang="en-US" sz="1050" b="0" u="none" strike="noStrike" dirty="0">
                          <a:solidFill>
                            <a:srgbClr val="000000"/>
                          </a:solidFill>
                          <a:effectLst/>
                        </a:rPr>
                        <a:t>４３</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r>
                        <a:rPr lang="ja-JP" altLang="en-US" sz="1050" dirty="0"/>
                        <a:t>外来・在宅ベースアップ評価料（</a:t>
                      </a:r>
                      <a:r>
                        <a:rPr lang="en-US" altLang="ja-JP" sz="1050" dirty="0"/>
                        <a:t>Ⅰ</a:t>
                      </a:r>
                      <a:r>
                        <a:rPr lang="ja-JP" altLang="en-US" sz="1050" dirty="0"/>
                        <a:t>）</a:t>
                      </a:r>
                      <a:endParaRPr lang="ja-JP" altLang="en-US" sz="1050" dirty="0">
                        <a:latin typeface="+mn-ea"/>
                        <a:ea typeface="+mn-ea"/>
                      </a:endParaRPr>
                    </a:p>
                  </a:txBody>
                  <a:tcPr marL="72000" marR="72000" marT="3449" marB="0" anchor="ctr"/>
                </a:tc>
                <a:extLst>
                  <a:ext uri="{0D108BD9-81ED-4DB2-BD59-A6C34878D82A}">
                    <a16:rowId xmlns:a16="http://schemas.microsoft.com/office/drawing/2014/main" val="3806532793"/>
                  </a:ext>
                </a:extLst>
              </a:tr>
              <a:tr h="342039">
                <a:tc>
                  <a:txBody>
                    <a:bodyPr/>
                    <a:lstStyle/>
                    <a:p>
                      <a:pPr algn="ctr" fontAlgn="ctr"/>
                      <a:r>
                        <a:rPr lang="ja-JP" altLang="en-US" sz="1050" b="0" i="0" u="none" strike="noStrike" dirty="0">
                          <a:solidFill>
                            <a:srgbClr val="000000"/>
                          </a:solidFill>
                          <a:effectLst/>
                          <a:latin typeface="+mn-ea"/>
                          <a:ea typeface="+mn-ea"/>
                        </a:rPr>
                        <a:t>４４</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t>外来・在宅ベースアップ評価料（</a:t>
                      </a:r>
                      <a:r>
                        <a:rPr lang="en-US" altLang="ja-JP" sz="1050" dirty="0"/>
                        <a:t>Ⅱ</a:t>
                      </a:r>
                      <a:r>
                        <a:rPr lang="ja-JP" altLang="en-US" sz="1050" dirty="0"/>
                        <a:t>） </a:t>
                      </a:r>
                      <a:endParaRPr lang="ja-JP" altLang="en-US" sz="1050" dirty="0">
                        <a:latin typeface="+mn-ea"/>
                        <a:ea typeface="+mn-ea"/>
                      </a:endParaRPr>
                    </a:p>
                  </a:txBody>
                  <a:tcPr marL="72000" marR="72000" marT="3449" marB="0" anchor="ctr"/>
                </a:tc>
                <a:extLst>
                  <a:ext uri="{0D108BD9-81ED-4DB2-BD59-A6C34878D82A}">
                    <a16:rowId xmlns:a16="http://schemas.microsoft.com/office/drawing/2014/main" val="2079153737"/>
                  </a:ext>
                </a:extLst>
              </a:tr>
              <a:tr h="342039">
                <a:tc>
                  <a:txBody>
                    <a:bodyPr/>
                    <a:lstStyle/>
                    <a:p>
                      <a:pPr algn="ctr" fontAlgn="ctr"/>
                      <a:r>
                        <a:rPr lang="ja-JP" altLang="en-US" sz="1050" b="0" i="0" u="none" strike="noStrike" dirty="0">
                          <a:solidFill>
                            <a:srgbClr val="000000"/>
                          </a:solidFill>
                          <a:effectLst/>
                          <a:latin typeface="+mn-ea"/>
                          <a:ea typeface="+mn-ea"/>
                        </a:rPr>
                        <a:t>４５</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t>入院ベースアップ評価料 </a:t>
                      </a:r>
                      <a:endParaRPr lang="ja-JP" altLang="en-US" sz="1050" dirty="0">
                        <a:latin typeface="+mn-ea"/>
                        <a:ea typeface="+mn-ea"/>
                      </a:endParaRPr>
                    </a:p>
                  </a:txBody>
                  <a:tcPr marL="72000" marR="72000" marT="3449" marB="0" anchor="ctr"/>
                </a:tc>
                <a:extLst>
                  <a:ext uri="{0D108BD9-81ED-4DB2-BD59-A6C34878D82A}">
                    <a16:rowId xmlns:a16="http://schemas.microsoft.com/office/drawing/2014/main" val="134713643"/>
                  </a:ext>
                </a:extLst>
              </a:tr>
            </a:tbl>
          </a:graphicData>
        </a:graphic>
      </p:graphicFrame>
      <p:sp>
        <p:nvSpPr>
          <p:cNvPr id="5" name="角丸四角形 48">
            <a:extLst>
              <a:ext uri="{FF2B5EF4-FFF2-40B4-BE49-F238E27FC236}">
                <a16:creationId xmlns:a16="http://schemas.microsoft.com/office/drawing/2014/main" id="{079E65FC-6402-2769-CB64-4848984F7514}"/>
              </a:ext>
            </a:extLst>
          </p:cNvPr>
          <p:cNvSpPr/>
          <p:nvPr/>
        </p:nvSpPr>
        <p:spPr>
          <a:xfrm>
            <a:off x="368642" y="1324932"/>
            <a:ext cx="1621744" cy="318432"/>
          </a:xfrm>
          <a:prstGeom prst="roundRect">
            <a:avLst>
              <a:gd name="adj" fmla="val 17286"/>
            </a:avLst>
          </a:prstGeom>
          <a:solidFill>
            <a:schemeClr val="accent1"/>
          </a:solidFill>
        </p:spPr>
        <p:txBody>
          <a:bodyPr anchor="ctr"/>
          <a:lstStyle/>
          <a:p>
            <a:pPr algn="ctr" defTabSz="591055">
              <a:lnSpc>
                <a:spcPct val="130000"/>
              </a:lnSpc>
              <a:spcAft>
                <a:spcPts val="796"/>
              </a:spcAft>
            </a:pPr>
            <a:r>
              <a:rPr lang="ja-JP" altLang="en-US" sz="1077" b="1" spc="239" dirty="0">
                <a:solidFill>
                  <a:schemeClr val="bg1"/>
                </a:solidFill>
                <a:latin typeface="+mn-ea"/>
                <a:cs typeface="Noto Sans CJK JP DemiLight" charset="-128"/>
              </a:rPr>
              <a:t>特掲診療料④</a:t>
            </a:r>
          </a:p>
        </p:txBody>
      </p:sp>
      <p:sp>
        <p:nvSpPr>
          <p:cNvPr id="7" name="正方形/長方形 6">
            <a:extLst>
              <a:ext uri="{FF2B5EF4-FFF2-40B4-BE49-F238E27FC236}">
                <a16:creationId xmlns:a16="http://schemas.microsoft.com/office/drawing/2014/main" id="{EB72644C-F8FA-E85E-BE6A-4F393236E0F7}"/>
              </a:ext>
            </a:extLst>
          </p:cNvPr>
          <p:cNvSpPr/>
          <p:nvPr/>
        </p:nvSpPr>
        <p:spPr>
          <a:xfrm>
            <a:off x="363330" y="1046362"/>
            <a:ext cx="6984776" cy="219422"/>
          </a:xfrm>
          <a:prstGeom prst="rect">
            <a:avLst/>
          </a:prstGeom>
        </p:spPr>
        <p:txBody>
          <a:bodyPr wrap="square" lIns="57280" tIns="28640" rIns="57280" bIns="28640">
            <a:spAutoFit/>
          </a:bodyPr>
          <a:lstStyle/>
          <a:p>
            <a:pPr algn="just">
              <a:spcAft>
                <a:spcPts val="400"/>
              </a:spcAft>
            </a:pPr>
            <a:r>
              <a:rPr lang="en-US" altLang="ja-JP" sz="1050" b="1" dirty="0">
                <a:solidFill>
                  <a:srgbClr val="FF0000"/>
                </a:solidFill>
                <a:latin typeface="Meiryo" panose="020B0604030504040204" pitchFamily="34" charset="-128"/>
                <a:ea typeface="Meiryo" panose="020B0604030504040204" pitchFamily="34" charset="-128"/>
              </a:rPr>
              <a:t>※</a:t>
            </a:r>
            <a:r>
              <a:rPr lang="ja-JP" altLang="en-US" sz="1050" b="1" dirty="0">
                <a:solidFill>
                  <a:srgbClr val="FF0000"/>
                </a:solidFill>
                <a:latin typeface="Meiryo" panose="020B0604030504040204" pitchFamily="34" charset="-128"/>
                <a:ea typeface="Meiryo" panose="020B0604030504040204" pitchFamily="34" charset="-128"/>
              </a:rPr>
              <a:t>表１、表２、表３及び表４については、訂正を行う場合がありますので今後の訂正通知等を必ずご確認ください。</a:t>
            </a:r>
          </a:p>
        </p:txBody>
      </p:sp>
    </p:spTree>
    <p:extLst>
      <p:ext uri="{BB962C8B-B14F-4D97-AF65-F5344CB8AC3E}">
        <p14:creationId xmlns:p14="http://schemas.microsoft.com/office/powerpoint/2010/main" val="33723628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4">
            <a:extLst>
              <a:ext uri="{FF2B5EF4-FFF2-40B4-BE49-F238E27FC236}">
                <a16:creationId xmlns:a16="http://schemas.microsoft.com/office/drawing/2014/main" id="{2CC7E432-3E9B-2814-8FBF-32BD043DD2EE}"/>
              </a:ext>
            </a:extLst>
          </p:cNvPr>
          <p:cNvGraphicFramePr>
            <a:graphicFrameLocks noGrp="1"/>
          </p:cNvGraphicFramePr>
          <p:nvPr>
            <p:extLst>
              <p:ext uri="{D42A27DB-BD31-4B8C-83A1-F6EECF244321}">
                <p14:modId xmlns:p14="http://schemas.microsoft.com/office/powerpoint/2010/main" val="2458700594"/>
              </p:ext>
            </p:extLst>
          </p:nvPr>
        </p:nvGraphicFramePr>
        <p:xfrm>
          <a:off x="360173" y="1908975"/>
          <a:ext cx="9181020" cy="4802966"/>
        </p:xfrm>
        <a:graphic>
          <a:graphicData uri="http://schemas.openxmlformats.org/drawingml/2006/table">
            <a:tbl>
              <a:tblPr bandRow="1">
                <a:tableStyleId>{21E4AEA4-8DFA-4A89-87EB-49C32662AFE0}</a:tableStyleId>
              </a:tblPr>
              <a:tblGrid>
                <a:gridCol w="455547">
                  <a:extLst>
                    <a:ext uri="{9D8B030D-6E8A-4147-A177-3AD203B41FA5}">
                      <a16:colId xmlns:a16="http://schemas.microsoft.com/office/drawing/2014/main" val="1524999895"/>
                    </a:ext>
                  </a:extLst>
                </a:gridCol>
                <a:gridCol w="8725473">
                  <a:extLst>
                    <a:ext uri="{9D8B030D-6E8A-4147-A177-3AD203B41FA5}">
                      <a16:colId xmlns:a16="http://schemas.microsoft.com/office/drawing/2014/main" val="4139373743"/>
                    </a:ext>
                  </a:extLst>
                </a:gridCol>
              </a:tblGrid>
              <a:tr h="342039">
                <a:tc>
                  <a:txBody>
                    <a:bodyPr/>
                    <a:lstStyle/>
                    <a:p>
                      <a:pPr algn="ctr" fontAlgn="ctr"/>
                      <a:r>
                        <a:rPr lang="ja-JP" altLang="en-US" sz="1050" b="0" u="none" strike="noStrike" dirty="0">
                          <a:effectLst/>
                          <a:latin typeface="+mn-ea"/>
                          <a:ea typeface="+mn-ea"/>
                        </a:rPr>
                        <a:t>１</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r>
                        <a:rPr lang="ja-JP" altLang="en-US" sz="1050" b="0" dirty="0"/>
                        <a:t>外来感染対策向上加算（令和７年１月１日以降に引き続き算定する場合に限る。） </a:t>
                      </a:r>
                      <a:endParaRPr lang="ja-JP" altLang="en-US" sz="1050" b="0" dirty="0">
                        <a:latin typeface="+mn-ea"/>
                        <a:ea typeface="+mn-ea"/>
                      </a:endParaRPr>
                    </a:p>
                  </a:txBody>
                  <a:tcPr marL="72000" marR="72000" marT="3449" marB="0" anchor="ctr"/>
                </a:tc>
                <a:extLst>
                  <a:ext uri="{0D108BD9-81ED-4DB2-BD59-A6C34878D82A}">
                    <a16:rowId xmlns:a16="http://schemas.microsoft.com/office/drawing/2014/main" val="1049185891"/>
                  </a:ext>
                </a:extLst>
              </a:tr>
              <a:tr h="342039">
                <a:tc>
                  <a:txBody>
                    <a:bodyPr/>
                    <a:lstStyle/>
                    <a:p>
                      <a:pPr algn="ctr" fontAlgn="ctr"/>
                      <a:r>
                        <a:rPr lang="ja-JP" altLang="en-US" sz="1050" b="0" i="0" u="none" strike="noStrike" dirty="0">
                          <a:solidFill>
                            <a:srgbClr val="000000"/>
                          </a:solidFill>
                          <a:effectLst/>
                          <a:latin typeface="+mn-ea"/>
                          <a:ea typeface="+mn-ea"/>
                        </a:rPr>
                        <a:t>２</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r>
                        <a:rPr lang="ja-JP" altLang="en-US" sz="1050" b="0" dirty="0"/>
                        <a:t>地域包括診療加算（令和６年</a:t>
                      </a:r>
                      <a:r>
                        <a:rPr lang="en-US" altLang="ja-JP" sz="1050" b="0" dirty="0">
                          <a:latin typeface="+mn-ea"/>
                          <a:ea typeface="+mn-ea"/>
                        </a:rPr>
                        <a:t>10</a:t>
                      </a:r>
                      <a:r>
                        <a:rPr lang="ja-JP" altLang="en-US" sz="1050" b="0" dirty="0"/>
                        <a:t>月１日以降に引き続き算定する場合に限る。）</a:t>
                      </a:r>
                      <a:endParaRPr lang="ja-JP" altLang="en-US" sz="1050" b="0" dirty="0">
                        <a:latin typeface="+mn-ea"/>
                        <a:ea typeface="+mn-ea"/>
                      </a:endParaRPr>
                    </a:p>
                  </a:txBody>
                  <a:tcPr marL="72000" marR="72000" marT="3449" marB="0" anchor="ctr"/>
                </a:tc>
                <a:extLst>
                  <a:ext uri="{0D108BD9-81ED-4DB2-BD59-A6C34878D82A}">
                    <a16:rowId xmlns:a16="http://schemas.microsoft.com/office/drawing/2014/main" val="1130060609"/>
                  </a:ext>
                </a:extLst>
              </a:tr>
              <a:tr h="356459">
                <a:tc>
                  <a:txBody>
                    <a:bodyPr/>
                    <a:lstStyle/>
                    <a:p>
                      <a:pPr algn="ctr" fontAlgn="ctr"/>
                      <a:r>
                        <a:rPr lang="ja-JP" altLang="en-US" sz="1050" b="0" i="0" u="none" strike="noStrike" dirty="0">
                          <a:solidFill>
                            <a:srgbClr val="000000"/>
                          </a:solidFill>
                          <a:effectLst/>
                          <a:latin typeface="+mn-ea"/>
                          <a:ea typeface="+mn-ea"/>
                        </a:rPr>
                        <a:t>３</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r>
                        <a:rPr lang="ja-JP" altLang="en-US" sz="1050" b="0" dirty="0"/>
                        <a:t>一般病棟入院基本料（急性期一般入院料６、地域一般入院基本料及び特別入院基本料を除く。）（令和６年</a:t>
                      </a:r>
                      <a:r>
                        <a:rPr lang="en-US" altLang="ja-JP" sz="1050" b="0" dirty="0">
                          <a:latin typeface="+mn-ea"/>
                          <a:ea typeface="+mn-ea"/>
                        </a:rPr>
                        <a:t>10</a:t>
                      </a:r>
                      <a:r>
                        <a:rPr lang="ja-JP" altLang="en-US" sz="1050" b="0" dirty="0"/>
                        <a:t>月１日以降に引き続き算定する場合に限る。） </a:t>
                      </a:r>
                      <a:endParaRPr lang="ja-JP" altLang="en-US" sz="1050" b="0" dirty="0">
                        <a:latin typeface="+mn-ea"/>
                        <a:ea typeface="+mn-ea"/>
                      </a:endParaRPr>
                    </a:p>
                  </a:txBody>
                  <a:tcPr marL="72000" marR="72000" marT="3449" marB="0" anchor="ctr"/>
                </a:tc>
                <a:extLst>
                  <a:ext uri="{0D108BD9-81ED-4DB2-BD59-A6C34878D82A}">
                    <a16:rowId xmlns:a16="http://schemas.microsoft.com/office/drawing/2014/main" val="2879801562"/>
                  </a:ext>
                </a:extLst>
              </a:tr>
              <a:tr h="342039">
                <a:tc>
                  <a:txBody>
                    <a:bodyPr/>
                    <a:lstStyle/>
                    <a:p>
                      <a:pPr algn="ctr" fontAlgn="ctr"/>
                      <a:r>
                        <a:rPr lang="ja-JP" altLang="en-US" sz="1050" b="0" i="0" u="none" strike="noStrike" dirty="0">
                          <a:solidFill>
                            <a:srgbClr val="000000"/>
                          </a:solidFill>
                          <a:effectLst/>
                          <a:latin typeface="+mn-ea"/>
                          <a:ea typeface="+mn-ea"/>
                        </a:rPr>
                        <a:t>４</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r>
                        <a:rPr lang="ja-JP" altLang="en-US" sz="1050" b="0" dirty="0"/>
                        <a:t>結核病棟入院基本料（７対１入院基本料に限る。）（令和６年</a:t>
                      </a:r>
                      <a:r>
                        <a:rPr lang="en-US" altLang="ja-JP" sz="1050" b="0" dirty="0">
                          <a:latin typeface="+mn-ea"/>
                          <a:ea typeface="+mn-ea"/>
                        </a:rPr>
                        <a:t>10</a:t>
                      </a:r>
                      <a:r>
                        <a:rPr lang="ja-JP" altLang="en-US" sz="1050" b="0" dirty="0"/>
                        <a:t>月１日以降に引き続き算定する場合に限る。）</a:t>
                      </a:r>
                      <a:endParaRPr lang="ja-JP" altLang="en-US" sz="1050" b="0" dirty="0">
                        <a:latin typeface="+mn-ea"/>
                        <a:ea typeface="+mn-ea"/>
                      </a:endParaRPr>
                    </a:p>
                  </a:txBody>
                  <a:tcPr marL="72000" marR="72000" marT="3449" marB="0" anchor="ctr"/>
                </a:tc>
                <a:extLst>
                  <a:ext uri="{0D108BD9-81ED-4DB2-BD59-A6C34878D82A}">
                    <a16:rowId xmlns:a16="http://schemas.microsoft.com/office/drawing/2014/main" val="424539954"/>
                  </a:ext>
                </a:extLst>
              </a:tr>
              <a:tr h="342039">
                <a:tc>
                  <a:txBody>
                    <a:bodyPr/>
                    <a:lstStyle/>
                    <a:p>
                      <a:pPr algn="ctr" fontAlgn="ctr"/>
                      <a:r>
                        <a:rPr lang="ja-JP" altLang="en-US" sz="1050" b="0" i="0" u="none" strike="noStrike" dirty="0">
                          <a:solidFill>
                            <a:srgbClr val="000000"/>
                          </a:solidFill>
                          <a:effectLst/>
                          <a:latin typeface="+mn-ea"/>
                          <a:ea typeface="+mn-ea"/>
                        </a:rPr>
                        <a:t>５</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r>
                        <a:rPr lang="ja-JP" altLang="en-US" sz="1050" b="0" dirty="0"/>
                        <a:t>特定機能病院入院基本料（一般病棟に限る。）（７対１入院基本料に限る。）（令和６年</a:t>
                      </a:r>
                      <a:r>
                        <a:rPr lang="en-US" altLang="ja-JP" sz="1050" b="0" dirty="0">
                          <a:latin typeface="+mn-ea"/>
                          <a:ea typeface="+mn-ea"/>
                        </a:rPr>
                        <a:t>10</a:t>
                      </a:r>
                      <a:r>
                        <a:rPr lang="ja-JP" altLang="en-US" sz="1050" b="0" dirty="0"/>
                        <a:t>月１日以降に引き続き算定する場合に限る。）</a:t>
                      </a:r>
                      <a:endParaRPr lang="ja-JP" altLang="en-US" sz="1050" b="0" dirty="0">
                        <a:latin typeface="+mn-ea"/>
                        <a:ea typeface="+mn-ea"/>
                      </a:endParaRPr>
                    </a:p>
                  </a:txBody>
                  <a:tcPr marL="72000" marR="72000" marT="3449" marB="0" anchor="ctr"/>
                </a:tc>
                <a:extLst>
                  <a:ext uri="{0D108BD9-81ED-4DB2-BD59-A6C34878D82A}">
                    <a16:rowId xmlns:a16="http://schemas.microsoft.com/office/drawing/2014/main" val="3777681952"/>
                  </a:ext>
                </a:extLst>
              </a:tr>
              <a:tr h="342039">
                <a:tc>
                  <a:txBody>
                    <a:bodyPr/>
                    <a:lstStyle/>
                    <a:p>
                      <a:pPr algn="ctr" fontAlgn="ctr"/>
                      <a:r>
                        <a:rPr lang="ja-JP" altLang="en-US" sz="1050" b="0" i="0" u="none" strike="noStrike" dirty="0">
                          <a:solidFill>
                            <a:srgbClr val="000000"/>
                          </a:solidFill>
                          <a:effectLst/>
                          <a:latin typeface="+mn-ea"/>
                          <a:ea typeface="+mn-ea"/>
                        </a:rPr>
                        <a:t>６</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r>
                        <a:rPr lang="ja-JP" altLang="en-US" sz="1050" b="0" dirty="0"/>
                        <a:t>特定機能病院入院基本料の注５に掲げる看護必要度加算（令和６年</a:t>
                      </a:r>
                      <a:r>
                        <a:rPr lang="en-US" altLang="ja-JP" sz="1050" b="0" dirty="0">
                          <a:latin typeface="+mn-ea"/>
                          <a:ea typeface="+mn-ea"/>
                        </a:rPr>
                        <a:t>10</a:t>
                      </a:r>
                      <a:r>
                        <a:rPr lang="ja-JP" altLang="en-US" sz="1050" b="0" dirty="0"/>
                        <a:t>月１日以降に引き続き算定する場合に限る。） </a:t>
                      </a:r>
                      <a:endParaRPr lang="ja-JP" altLang="en-US" sz="1050" b="0" dirty="0">
                        <a:latin typeface="+mn-ea"/>
                        <a:ea typeface="+mn-ea"/>
                      </a:endParaRPr>
                    </a:p>
                  </a:txBody>
                  <a:tcPr marL="72000" marR="72000" marT="3449" marB="0" anchor="ctr"/>
                </a:tc>
                <a:extLst>
                  <a:ext uri="{0D108BD9-81ED-4DB2-BD59-A6C34878D82A}">
                    <a16:rowId xmlns:a16="http://schemas.microsoft.com/office/drawing/2014/main" val="3131377615"/>
                  </a:ext>
                </a:extLst>
              </a:tr>
              <a:tr h="342039">
                <a:tc>
                  <a:txBody>
                    <a:bodyPr/>
                    <a:lstStyle/>
                    <a:p>
                      <a:pPr algn="ctr" fontAlgn="ctr"/>
                      <a:r>
                        <a:rPr lang="ja-JP" altLang="en-US" sz="1050" b="0" i="0" u="none" strike="noStrike" dirty="0">
                          <a:solidFill>
                            <a:srgbClr val="000000"/>
                          </a:solidFill>
                          <a:effectLst/>
                          <a:latin typeface="+mn-ea"/>
                          <a:ea typeface="+mn-ea"/>
                        </a:rPr>
                        <a:t>７</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r>
                        <a:rPr lang="ja-JP" altLang="en-US" sz="1050" b="0" dirty="0"/>
                        <a:t>専門病院入院基本料（７対１入院基本料に限る。）（令和６年</a:t>
                      </a:r>
                      <a:r>
                        <a:rPr lang="en-US" altLang="ja-JP" sz="1050" b="0" dirty="0">
                          <a:latin typeface="+mn-ea"/>
                          <a:ea typeface="+mn-ea"/>
                        </a:rPr>
                        <a:t>10</a:t>
                      </a:r>
                      <a:r>
                        <a:rPr lang="ja-JP" altLang="en-US" sz="1050" b="0" dirty="0"/>
                        <a:t>月１日以降に引き続き算定す る場合に限る。）</a:t>
                      </a:r>
                      <a:endParaRPr lang="ja-JP" altLang="en-US" sz="1050" b="0" dirty="0">
                        <a:latin typeface="+mn-ea"/>
                        <a:ea typeface="+mn-ea"/>
                      </a:endParaRPr>
                    </a:p>
                  </a:txBody>
                  <a:tcPr marL="72000" marR="72000" marT="3449" marB="0" anchor="ctr"/>
                </a:tc>
                <a:extLst>
                  <a:ext uri="{0D108BD9-81ED-4DB2-BD59-A6C34878D82A}">
                    <a16:rowId xmlns:a16="http://schemas.microsoft.com/office/drawing/2014/main" val="1527117075"/>
                  </a:ext>
                </a:extLst>
              </a:tr>
              <a:tr h="342039">
                <a:tc>
                  <a:txBody>
                    <a:bodyPr/>
                    <a:lstStyle/>
                    <a:p>
                      <a:pPr algn="ctr" fontAlgn="ctr"/>
                      <a:r>
                        <a:rPr lang="ja-JP" altLang="en-US" sz="1050" b="0" i="0" u="none" strike="noStrike" dirty="0">
                          <a:solidFill>
                            <a:srgbClr val="000000"/>
                          </a:solidFill>
                          <a:effectLst/>
                          <a:latin typeface="+mn-ea"/>
                          <a:ea typeface="+mn-ea"/>
                        </a:rPr>
                        <a:t>８</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r>
                        <a:rPr lang="ja-JP" altLang="en-US" sz="1050" b="0" dirty="0"/>
                        <a:t>専門病院入院基本料の注３に掲げる看護必要度加算（令和６年</a:t>
                      </a:r>
                      <a:r>
                        <a:rPr lang="en-US" altLang="ja-JP" sz="1050" b="0" dirty="0">
                          <a:latin typeface="+mn-ea"/>
                          <a:ea typeface="+mn-ea"/>
                        </a:rPr>
                        <a:t>10</a:t>
                      </a:r>
                      <a:r>
                        <a:rPr lang="ja-JP" altLang="en-US" sz="1050" b="0" dirty="0"/>
                        <a:t>月１日以降に引き続き算定する場合に限る。）</a:t>
                      </a:r>
                      <a:endParaRPr lang="ja-JP" altLang="en-US" sz="1050" b="0" dirty="0">
                        <a:latin typeface="+mn-ea"/>
                        <a:ea typeface="+mn-ea"/>
                      </a:endParaRPr>
                    </a:p>
                  </a:txBody>
                  <a:tcPr marL="72000" marR="72000" marT="3449" marB="0" anchor="ctr"/>
                </a:tc>
                <a:extLst>
                  <a:ext uri="{0D108BD9-81ED-4DB2-BD59-A6C34878D82A}">
                    <a16:rowId xmlns:a16="http://schemas.microsoft.com/office/drawing/2014/main" val="441128718"/>
                  </a:ext>
                </a:extLst>
              </a:tr>
              <a:tr h="342039">
                <a:tc>
                  <a:txBody>
                    <a:bodyPr/>
                    <a:lstStyle/>
                    <a:p>
                      <a:pPr algn="ctr" fontAlgn="ctr"/>
                      <a:r>
                        <a:rPr lang="ja-JP" altLang="en-US" sz="1050" b="0" i="0" u="none" strike="noStrike" dirty="0">
                          <a:solidFill>
                            <a:srgbClr val="000000"/>
                          </a:solidFill>
                          <a:effectLst/>
                          <a:latin typeface="+mn-ea"/>
                          <a:ea typeface="+mn-ea"/>
                        </a:rPr>
                        <a:t>９</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r>
                        <a:rPr lang="ja-JP" altLang="en-US" sz="1050" b="0" dirty="0"/>
                        <a:t>精神病棟入院基本料（</a:t>
                      </a:r>
                      <a:r>
                        <a:rPr lang="en-US" altLang="ja-JP" sz="1050" b="0" dirty="0">
                          <a:latin typeface="+mn-ea"/>
                          <a:ea typeface="+mn-ea"/>
                        </a:rPr>
                        <a:t>10</a:t>
                      </a:r>
                      <a:r>
                        <a:rPr lang="ja-JP" altLang="en-US" sz="1050" b="0" dirty="0"/>
                        <a:t>対１入院基本料及び</a:t>
                      </a:r>
                      <a:r>
                        <a:rPr lang="en-US" altLang="ja-JP" sz="1050" b="0" dirty="0">
                          <a:latin typeface="+mn-ea"/>
                          <a:ea typeface="+mn-ea"/>
                        </a:rPr>
                        <a:t>13</a:t>
                      </a:r>
                      <a:r>
                        <a:rPr lang="ja-JP" altLang="en-US" sz="1050" b="0" dirty="0"/>
                        <a:t>対１入院基本料に限る。）（令和８年６月１日以降に引き続き算定する場合に限る。）</a:t>
                      </a:r>
                      <a:endParaRPr lang="ja-JP" altLang="en-US" sz="1050" b="0" dirty="0">
                        <a:latin typeface="+mn-ea"/>
                        <a:ea typeface="+mn-ea"/>
                      </a:endParaRPr>
                    </a:p>
                  </a:txBody>
                  <a:tcPr marL="72000" marR="72000" marT="3449" marB="0" anchor="ctr"/>
                </a:tc>
                <a:extLst>
                  <a:ext uri="{0D108BD9-81ED-4DB2-BD59-A6C34878D82A}">
                    <a16:rowId xmlns:a16="http://schemas.microsoft.com/office/drawing/2014/main" val="1505290473"/>
                  </a:ext>
                </a:extLst>
              </a:tr>
              <a:tr h="342039">
                <a:tc>
                  <a:txBody>
                    <a:bodyPr/>
                    <a:lstStyle/>
                    <a:p>
                      <a:pPr algn="ctr" fontAlgn="ctr"/>
                      <a:r>
                        <a:rPr lang="ja-JP" altLang="en-US" sz="1050" b="0" i="0" u="none" strike="noStrike" dirty="0">
                          <a:solidFill>
                            <a:srgbClr val="000000"/>
                          </a:solidFill>
                          <a:effectLst/>
                          <a:latin typeface="+mn-ea"/>
                          <a:ea typeface="+mn-ea"/>
                        </a:rPr>
                        <a:t>１０</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r>
                        <a:rPr lang="ja-JP" altLang="en-US" sz="1050" b="0" dirty="0"/>
                        <a:t>有床診療所療養病床入院基本料（令和６年</a:t>
                      </a:r>
                      <a:r>
                        <a:rPr lang="en-US" altLang="ja-JP" sz="1050" b="0" dirty="0">
                          <a:latin typeface="+mn-ea"/>
                          <a:ea typeface="+mn-ea"/>
                        </a:rPr>
                        <a:t>10</a:t>
                      </a:r>
                      <a:r>
                        <a:rPr lang="ja-JP" altLang="en-US" sz="1050" b="0" dirty="0"/>
                        <a:t>月１日以降に引き続き算定する場合に限る。）</a:t>
                      </a:r>
                      <a:endParaRPr lang="ja-JP" altLang="en-US" sz="1050" b="0" dirty="0">
                        <a:latin typeface="+mn-ea"/>
                        <a:ea typeface="+mn-ea"/>
                      </a:endParaRPr>
                    </a:p>
                  </a:txBody>
                  <a:tcPr marL="72000" marR="72000" marT="3449" marB="0" anchor="ctr"/>
                </a:tc>
                <a:extLst>
                  <a:ext uri="{0D108BD9-81ED-4DB2-BD59-A6C34878D82A}">
                    <a16:rowId xmlns:a16="http://schemas.microsoft.com/office/drawing/2014/main" val="36792594"/>
                  </a:ext>
                </a:extLst>
              </a:tr>
              <a:tr h="342039">
                <a:tc>
                  <a:txBody>
                    <a:bodyPr/>
                    <a:lstStyle/>
                    <a:p>
                      <a:pPr algn="ctr" fontAlgn="ctr"/>
                      <a:r>
                        <a:rPr lang="ja-JP" altLang="en-US" sz="1050" b="0" i="0" u="none" strike="noStrike" dirty="0">
                          <a:solidFill>
                            <a:srgbClr val="000000"/>
                          </a:solidFill>
                          <a:effectLst/>
                          <a:latin typeface="+mn-ea"/>
                          <a:ea typeface="+mn-ea"/>
                        </a:rPr>
                        <a:t>１１</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r>
                        <a:rPr lang="ja-JP" altLang="en-US" sz="1050" b="0" dirty="0"/>
                        <a:t>総合入院体制加算１、２及び３（令和６年</a:t>
                      </a:r>
                      <a:r>
                        <a:rPr lang="en-US" altLang="ja-JP" sz="1050" b="0" dirty="0">
                          <a:latin typeface="+mn-ea"/>
                          <a:ea typeface="+mn-ea"/>
                        </a:rPr>
                        <a:t>10</a:t>
                      </a:r>
                      <a:r>
                        <a:rPr lang="ja-JP" altLang="en-US" sz="1050" b="0" dirty="0"/>
                        <a:t>月１日以降に引き続き算定する場合に限る。）</a:t>
                      </a:r>
                      <a:endParaRPr lang="ja-JP" altLang="en-US" sz="1050" b="0" dirty="0">
                        <a:latin typeface="+mn-ea"/>
                        <a:ea typeface="+mn-ea"/>
                      </a:endParaRPr>
                    </a:p>
                  </a:txBody>
                  <a:tcPr marL="72000" marR="72000" marT="3449" marB="0" anchor="ctr"/>
                </a:tc>
                <a:extLst>
                  <a:ext uri="{0D108BD9-81ED-4DB2-BD59-A6C34878D82A}">
                    <a16:rowId xmlns:a16="http://schemas.microsoft.com/office/drawing/2014/main" val="3971220489"/>
                  </a:ext>
                </a:extLst>
              </a:tr>
              <a:tr h="342039">
                <a:tc>
                  <a:txBody>
                    <a:bodyPr/>
                    <a:lstStyle/>
                    <a:p>
                      <a:pPr algn="ctr" fontAlgn="ctr"/>
                      <a:r>
                        <a:rPr lang="ja-JP" altLang="en-US" sz="1050" b="0" i="0" u="none" strike="noStrike" dirty="0">
                          <a:solidFill>
                            <a:srgbClr val="000000"/>
                          </a:solidFill>
                          <a:effectLst/>
                          <a:latin typeface="+mn-ea"/>
                          <a:ea typeface="+mn-ea"/>
                        </a:rPr>
                        <a:t>１２</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r>
                        <a:rPr lang="ja-JP" altLang="en-US" sz="1050" b="0" dirty="0"/>
                        <a:t>急性期充実体制加算１及び２（令和７年６月１日以降に引き続き算定する場合に限る。） </a:t>
                      </a:r>
                      <a:endParaRPr lang="ja-JP" altLang="en-US" sz="1050" b="0" dirty="0">
                        <a:latin typeface="+mn-ea"/>
                        <a:ea typeface="+mn-ea"/>
                      </a:endParaRPr>
                    </a:p>
                  </a:txBody>
                  <a:tcPr marL="72000" marR="72000" marT="3449" marB="0" anchor="ctr"/>
                </a:tc>
                <a:extLst>
                  <a:ext uri="{0D108BD9-81ED-4DB2-BD59-A6C34878D82A}">
                    <a16:rowId xmlns:a16="http://schemas.microsoft.com/office/drawing/2014/main" val="4170508231"/>
                  </a:ext>
                </a:extLst>
              </a:tr>
              <a:tr h="342039">
                <a:tc>
                  <a:txBody>
                    <a:bodyPr/>
                    <a:lstStyle/>
                    <a:p>
                      <a:pPr algn="ctr" fontAlgn="ctr"/>
                      <a:r>
                        <a:rPr lang="ja-JP" altLang="en-US" sz="1050" b="0" i="0" u="none" strike="noStrike" dirty="0">
                          <a:solidFill>
                            <a:srgbClr val="000000"/>
                          </a:solidFill>
                          <a:effectLst/>
                          <a:latin typeface="+mn-ea"/>
                          <a:ea typeface="+mn-ea"/>
                        </a:rPr>
                        <a:t>１３</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r>
                        <a:rPr lang="ja-JP" altLang="en-US" sz="1050" b="0" dirty="0"/>
                        <a:t>急性期充実体制加算１及び２（許可病床数が</a:t>
                      </a:r>
                      <a:r>
                        <a:rPr lang="en-US" altLang="ja-JP" sz="1050" b="0" dirty="0">
                          <a:latin typeface="+mn-ea"/>
                          <a:ea typeface="+mn-ea"/>
                        </a:rPr>
                        <a:t>300</a:t>
                      </a:r>
                      <a:r>
                        <a:rPr lang="ja-JP" altLang="en-US" sz="1050" b="0" dirty="0"/>
                        <a:t>床未満の保険医療機関に限る。）（令和８年６月１日以降に引き続き算定する場合に限る。）</a:t>
                      </a:r>
                      <a:endParaRPr lang="ja-JP" altLang="en-US" sz="1050" b="0" dirty="0">
                        <a:latin typeface="+mn-ea"/>
                        <a:ea typeface="+mn-ea"/>
                      </a:endParaRPr>
                    </a:p>
                  </a:txBody>
                  <a:tcPr marL="72000" marR="72000" marT="3449" marB="0" anchor="ctr"/>
                </a:tc>
                <a:extLst>
                  <a:ext uri="{0D108BD9-81ED-4DB2-BD59-A6C34878D82A}">
                    <a16:rowId xmlns:a16="http://schemas.microsoft.com/office/drawing/2014/main" val="1857484664"/>
                  </a:ext>
                </a:extLst>
              </a:tr>
              <a:tr h="342039">
                <a:tc>
                  <a:txBody>
                    <a:bodyPr/>
                    <a:lstStyle/>
                    <a:p>
                      <a:pPr algn="ctr" fontAlgn="ctr"/>
                      <a:r>
                        <a:rPr lang="ja-JP" altLang="en-US" sz="1050" b="0" i="0" u="none" strike="noStrike" dirty="0">
                          <a:solidFill>
                            <a:srgbClr val="000000"/>
                          </a:solidFill>
                          <a:effectLst/>
                          <a:latin typeface="+mn-ea"/>
                          <a:ea typeface="+mn-ea"/>
                        </a:rPr>
                        <a:t>１４</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r>
                        <a:rPr lang="ja-JP" altLang="en-US" sz="1050" b="0" dirty="0"/>
                        <a:t>急性期充実体制加算１（令和８年６月１日以降に引き続き算定する場合に限る。）</a:t>
                      </a:r>
                      <a:endParaRPr lang="ja-JP" altLang="en-US" sz="1050" b="0" dirty="0">
                        <a:latin typeface="+mn-ea"/>
                        <a:ea typeface="+mn-ea"/>
                      </a:endParaRPr>
                    </a:p>
                  </a:txBody>
                  <a:tcPr marL="72000" marR="72000" marT="3449" marB="0" anchor="ctr"/>
                </a:tc>
                <a:extLst>
                  <a:ext uri="{0D108BD9-81ED-4DB2-BD59-A6C34878D82A}">
                    <a16:rowId xmlns:a16="http://schemas.microsoft.com/office/drawing/2014/main" val="3222971622"/>
                  </a:ext>
                </a:extLst>
              </a:tr>
            </a:tbl>
          </a:graphicData>
        </a:graphic>
      </p:graphicFrame>
      <p:sp>
        <p:nvSpPr>
          <p:cNvPr id="2" name="タイトル 1">
            <a:extLst>
              <a:ext uri="{FF2B5EF4-FFF2-40B4-BE49-F238E27FC236}">
                <a16:creationId xmlns:a16="http://schemas.microsoft.com/office/drawing/2014/main" id="{177C9A60-A5D5-6940-BD43-AAF93008732A}"/>
              </a:ext>
            </a:extLst>
          </p:cNvPr>
          <p:cNvSpPr>
            <a:spLocks noGrp="1"/>
          </p:cNvSpPr>
          <p:nvPr>
            <p:ph type="title"/>
          </p:nvPr>
        </p:nvSpPr>
        <p:spPr>
          <a:xfrm>
            <a:off x="0" y="-1"/>
            <a:ext cx="9906000" cy="908721"/>
          </a:xfrm>
        </p:spPr>
        <p:txBody>
          <a:bodyPr/>
          <a:lstStyle/>
          <a:p>
            <a:r>
              <a:rPr lang="ja-JP" altLang="en-US" sz="1400" dirty="0"/>
              <a:t>（表２）施設基準の改正により、令和６年５月</a:t>
            </a:r>
            <a:r>
              <a:rPr lang="en-US" altLang="ja-JP" sz="1400" dirty="0">
                <a:latin typeface="+mn-ea"/>
              </a:rPr>
              <a:t>31</a:t>
            </a:r>
            <a:r>
              <a:rPr lang="ja-JP" altLang="en-US" sz="1400" dirty="0"/>
              <a:t>日において現に当該点数を算定していた</a:t>
            </a:r>
            <a:br>
              <a:rPr lang="en-US" altLang="ja-JP" sz="1400" dirty="0"/>
            </a:br>
            <a:r>
              <a:rPr lang="ja-JP" altLang="en-US" sz="1400" dirty="0"/>
              <a:t>　　　　保険医療機関であっても、令和６年６月以降において当該点数を算定するに当たり</a:t>
            </a:r>
            <a:br>
              <a:rPr lang="en-US" altLang="ja-JP" sz="1400" dirty="0"/>
            </a:br>
            <a:r>
              <a:rPr lang="ja-JP" altLang="en-US" sz="1400" dirty="0"/>
              <a:t>　　　　届出の必要なもの</a:t>
            </a:r>
          </a:p>
        </p:txBody>
      </p:sp>
      <p:sp>
        <p:nvSpPr>
          <p:cNvPr id="4" name="スライド番号プレースホルダー 3"/>
          <p:cNvSpPr>
            <a:spLocks noGrp="1"/>
          </p:cNvSpPr>
          <p:nvPr>
            <p:ph type="sldNum" sz="quarter" idx="4"/>
          </p:nvPr>
        </p:nvSpPr>
        <p:spPr>
          <a:xfrm>
            <a:off x="8915314" y="6678971"/>
            <a:ext cx="630513" cy="278421"/>
          </a:xfrm>
        </p:spPr>
        <p:txBody>
          <a:bodyPr/>
          <a:lstStyle/>
          <a:p>
            <a:fld id="{48F63A3B-78C7-47BE-AE5E-E10140E04643}" type="slidenum">
              <a:rPr lang="en-US" smtClean="0"/>
              <a:pPr/>
              <a:t>23</a:t>
            </a:fld>
            <a:endParaRPr lang="en-US" dirty="0"/>
          </a:p>
        </p:txBody>
      </p:sp>
      <p:sp>
        <p:nvSpPr>
          <p:cNvPr id="5" name="角丸四角形 48">
            <a:extLst>
              <a:ext uri="{FF2B5EF4-FFF2-40B4-BE49-F238E27FC236}">
                <a16:creationId xmlns:a16="http://schemas.microsoft.com/office/drawing/2014/main" id="{079E65FC-6402-2769-CB64-4848984F7514}"/>
              </a:ext>
            </a:extLst>
          </p:cNvPr>
          <p:cNvSpPr/>
          <p:nvPr/>
        </p:nvSpPr>
        <p:spPr>
          <a:xfrm>
            <a:off x="360173" y="1551249"/>
            <a:ext cx="1621744" cy="318432"/>
          </a:xfrm>
          <a:prstGeom prst="roundRect">
            <a:avLst>
              <a:gd name="adj" fmla="val 17286"/>
            </a:avLst>
          </a:prstGeom>
          <a:solidFill>
            <a:schemeClr val="accent2"/>
          </a:solidFill>
        </p:spPr>
        <p:txBody>
          <a:bodyPr anchor="ctr"/>
          <a:lstStyle/>
          <a:p>
            <a:pPr algn="ctr" defTabSz="591055">
              <a:lnSpc>
                <a:spcPct val="130000"/>
              </a:lnSpc>
              <a:spcAft>
                <a:spcPts val="796"/>
              </a:spcAft>
            </a:pPr>
            <a:r>
              <a:rPr lang="ja-JP" altLang="en-US" sz="1077" b="1" spc="239" dirty="0">
                <a:solidFill>
                  <a:schemeClr val="bg1"/>
                </a:solidFill>
                <a:latin typeface="+mn-ea"/>
                <a:cs typeface="Noto Sans CJK JP DemiLight" charset="-128"/>
              </a:rPr>
              <a:t>基本診療料①</a:t>
            </a:r>
          </a:p>
        </p:txBody>
      </p:sp>
      <p:sp>
        <p:nvSpPr>
          <p:cNvPr id="3" name="正方形/長方形 2">
            <a:extLst>
              <a:ext uri="{FF2B5EF4-FFF2-40B4-BE49-F238E27FC236}">
                <a16:creationId xmlns:a16="http://schemas.microsoft.com/office/drawing/2014/main" id="{4CF72A36-05C8-7BCD-8943-8CDBBEAED4F1}"/>
              </a:ext>
            </a:extLst>
          </p:cNvPr>
          <p:cNvSpPr/>
          <p:nvPr/>
        </p:nvSpPr>
        <p:spPr>
          <a:xfrm>
            <a:off x="360173" y="918214"/>
            <a:ext cx="6984776" cy="219422"/>
          </a:xfrm>
          <a:prstGeom prst="rect">
            <a:avLst/>
          </a:prstGeom>
        </p:spPr>
        <p:txBody>
          <a:bodyPr wrap="square" lIns="57280" tIns="28640" rIns="57280" bIns="28640">
            <a:spAutoFit/>
          </a:bodyPr>
          <a:lstStyle/>
          <a:p>
            <a:pPr algn="just">
              <a:spcAft>
                <a:spcPts val="400"/>
              </a:spcAft>
            </a:pPr>
            <a:r>
              <a:rPr lang="en-US" altLang="ja-JP" sz="1050" b="1" dirty="0">
                <a:solidFill>
                  <a:srgbClr val="FF0000"/>
                </a:solidFill>
                <a:latin typeface="Meiryo" panose="020B0604030504040204" pitchFamily="34" charset="-128"/>
                <a:ea typeface="Meiryo" panose="020B0604030504040204" pitchFamily="34" charset="-128"/>
              </a:rPr>
              <a:t>※</a:t>
            </a:r>
            <a:r>
              <a:rPr lang="ja-JP" altLang="en-US" sz="1050" b="1" dirty="0">
                <a:solidFill>
                  <a:srgbClr val="FF0000"/>
                </a:solidFill>
                <a:latin typeface="Meiryo" panose="020B0604030504040204" pitchFamily="34" charset="-128"/>
                <a:ea typeface="Meiryo" panose="020B0604030504040204" pitchFamily="34" charset="-128"/>
              </a:rPr>
              <a:t>表１、表２、表３及び表４については、訂正を行う場合がありますので今後の訂正通知等を必ずご確認ください。</a:t>
            </a:r>
          </a:p>
        </p:txBody>
      </p:sp>
      <p:sp>
        <p:nvSpPr>
          <p:cNvPr id="6" name="正方形/長方形 5">
            <a:extLst>
              <a:ext uri="{FF2B5EF4-FFF2-40B4-BE49-F238E27FC236}">
                <a16:creationId xmlns:a16="http://schemas.microsoft.com/office/drawing/2014/main" id="{00D6986F-44A9-B180-8AEF-DFC2DC405109}"/>
              </a:ext>
            </a:extLst>
          </p:cNvPr>
          <p:cNvSpPr/>
          <p:nvPr/>
        </p:nvSpPr>
        <p:spPr>
          <a:xfrm>
            <a:off x="360173" y="1135982"/>
            <a:ext cx="8625275" cy="432301"/>
          </a:xfrm>
          <a:prstGeom prst="rect">
            <a:avLst/>
          </a:prstGeom>
        </p:spPr>
        <p:txBody>
          <a:bodyPr wrap="square" lIns="57280" tIns="28640" rIns="57280" bIns="28640">
            <a:spAutoFit/>
          </a:bodyPr>
          <a:lstStyle/>
          <a:p>
            <a:pPr algn="just">
              <a:spcAft>
                <a:spcPts val="400"/>
              </a:spcAft>
            </a:pPr>
            <a:r>
              <a:rPr lang="en-US" altLang="ja-JP" sz="1050" b="1" dirty="0">
                <a:solidFill>
                  <a:srgbClr val="FF0000"/>
                </a:solidFill>
                <a:latin typeface="Meiryo" panose="020B0604030504040204" pitchFamily="34" charset="-128"/>
                <a:ea typeface="Meiryo" panose="020B0604030504040204" pitchFamily="34" charset="-128"/>
              </a:rPr>
              <a:t>※</a:t>
            </a:r>
            <a:r>
              <a:rPr lang="ja-JP" altLang="en-US" sz="1050" b="1" dirty="0">
                <a:solidFill>
                  <a:srgbClr val="FF0000"/>
                </a:solidFill>
                <a:latin typeface="Meiryo" panose="020B0604030504040204" pitchFamily="34" charset="-128"/>
                <a:ea typeface="Meiryo" panose="020B0604030504040204" pitchFamily="34" charset="-128"/>
              </a:rPr>
              <a:t>表２における経過措置期間については、令和６年３月</a:t>
            </a:r>
            <a:r>
              <a:rPr lang="en-US" altLang="ja-JP" sz="1050" b="1" dirty="0">
                <a:solidFill>
                  <a:srgbClr val="FF0000"/>
                </a:solidFill>
                <a:latin typeface="Meiryo" panose="020B0604030504040204" pitchFamily="34" charset="-128"/>
                <a:ea typeface="Meiryo" panose="020B0604030504040204" pitchFamily="34" charset="-128"/>
              </a:rPr>
              <a:t>31</a:t>
            </a:r>
            <a:r>
              <a:rPr lang="ja-JP" altLang="en-US" sz="1050" b="1" dirty="0">
                <a:solidFill>
                  <a:srgbClr val="FF0000"/>
                </a:solidFill>
                <a:latin typeface="Meiryo" panose="020B0604030504040204" pitchFamily="34" charset="-128"/>
                <a:ea typeface="Meiryo" panose="020B0604030504040204" pitchFamily="34" charset="-128"/>
              </a:rPr>
              <a:t>日時点で改正前の当該入院基本料等の届出を行っている保険医療機関についてのみ</a:t>
            </a:r>
            <a:endParaRPr lang="en-US" altLang="ja-JP" sz="1050" b="1" dirty="0">
              <a:solidFill>
                <a:srgbClr val="FF0000"/>
              </a:solidFill>
              <a:latin typeface="Meiryo" panose="020B0604030504040204" pitchFamily="34" charset="-128"/>
              <a:ea typeface="Meiryo" panose="020B0604030504040204" pitchFamily="34" charset="-128"/>
            </a:endParaRPr>
          </a:p>
          <a:p>
            <a:pPr algn="just">
              <a:spcAft>
                <a:spcPts val="400"/>
              </a:spcAft>
            </a:pPr>
            <a:r>
              <a:rPr lang="ja-JP" altLang="en-US" sz="1050" b="1" dirty="0">
                <a:solidFill>
                  <a:srgbClr val="FF0000"/>
                </a:solidFill>
                <a:latin typeface="Meiryo" panose="020B0604030504040204" pitchFamily="34" charset="-128"/>
                <a:ea typeface="Meiryo" panose="020B0604030504040204" pitchFamily="34" charset="-128"/>
              </a:rPr>
              <a:t>　適用されますのでご留意ください。</a:t>
            </a:r>
          </a:p>
        </p:txBody>
      </p:sp>
    </p:spTree>
    <p:extLst>
      <p:ext uri="{BB962C8B-B14F-4D97-AF65-F5344CB8AC3E}">
        <p14:creationId xmlns:p14="http://schemas.microsoft.com/office/powerpoint/2010/main" val="9064334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7C9A60-A5D5-6940-BD43-AAF93008732A}"/>
              </a:ext>
            </a:extLst>
          </p:cNvPr>
          <p:cNvSpPr>
            <a:spLocks noGrp="1"/>
          </p:cNvSpPr>
          <p:nvPr>
            <p:ph type="title"/>
          </p:nvPr>
        </p:nvSpPr>
        <p:spPr>
          <a:xfrm>
            <a:off x="0" y="-1"/>
            <a:ext cx="9906000" cy="908721"/>
          </a:xfrm>
        </p:spPr>
        <p:txBody>
          <a:bodyPr/>
          <a:lstStyle/>
          <a:p>
            <a:r>
              <a:rPr lang="ja-JP" altLang="en-US" sz="1400" dirty="0"/>
              <a:t>（表２）施設基準の改正により、令和６年５月</a:t>
            </a:r>
            <a:r>
              <a:rPr lang="en-US" altLang="ja-JP" sz="1400" dirty="0">
                <a:latin typeface="+mn-ea"/>
              </a:rPr>
              <a:t>31</a:t>
            </a:r>
            <a:r>
              <a:rPr lang="ja-JP" altLang="en-US" sz="1400" dirty="0"/>
              <a:t>日において現に当該点数を算定していた</a:t>
            </a:r>
            <a:br>
              <a:rPr lang="en-US" altLang="ja-JP" sz="1400" dirty="0"/>
            </a:br>
            <a:r>
              <a:rPr lang="ja-JP" altLang="en-US" sz="1400" dirty="0"/>
              <a:t>　　　　保険医療機関であっても、令和６年６月以降において当該点数を算定するに当たり</a:t>
            </a:r>
            <a:br>
              <a:rPr lang="en-US" altLang="ja-JP" sz="1400" dirty="0"/>
            </a:br>
            <a:r>
              <a:rPr lang="ja-JP" altLang="en-US" sz="1400" dirty="0"/>
              <a:t>　　　　届出の必要なもの</a:t>
            </a:r>
          </a:p>
        </p:txBody>
      </p:sp>
      <p:sp>
        <p:nvSpPr>
          <p:cNvPr id="4" name="スライド番号プレースホルダー 3"/>
          <p:cNvSpPr>
            <a:spLocks noGrp="1"/>
          </p:cNvSpPr>
          <p:nvPr>
            <p:ph type="sldNum" sz="quarter" idx="4"/>
          </p:nvPr>
        </p:nvSpPr>
        <p:spPr>
          <a:xfrm>
            <a:off x="8915314" y="6678971"/>
            <a:ext cx="630513" cy="278421"/>
          </a:xfrm>
        </p:spPr>
        <p:txBody>
          <a:bodyPr/>
          <a:lstStyle/>
          <a:p>
            <a:fld id="{48F63A3B-78C7-47BE-AE5E-E10140E04643}" type="slidenum">
              <a:rPr lang="en-US" smtClean="0"/>
              <a:pPr/>
              <a:t>24</a:t>
            </a:fld>
            <a:endParaRPr lang="en-US" dirty="0"/>
          </a:p>
        </p:txBody>
      </p:sp>
      <p:sp>
        <p:nvSpPr>
          <p:cNvPr id="5" name="角丸四角形 48">
            <a:extLst>
              <a:ext uri="{FF2B5EF4-FFF2-40B4-BE49-F238E27FC236}">
                <a16:creationId xmlns:a16="http://schemas.microsoft.com/office/drawing/2014/main" id="{079E65FC-6402-2769-CB64-4848984F7514}"/>
              </a:ext>
            </a:extLst>
          </p:cNvPr>
          <p:cNvSpPr/>
          <p:nvPr/>
        </p:nvSpPr>
        <p:spPr>
          <a:xfrm>
            <a:off x="360173" y="1526209"/>
            <a:ext cx="1621744" cy="318432"/>
          </a:xfrm>
          <a:prstGeom prst="roundRect">
            <a:avLst>
              <a:gd name="adj" fmla="val 17286"/>
            </a:avLst>
          </a:prstGeom>
          <a:solidFill>
            <a:schemeClr val="accent2"/>
          </a:solidFill>
        </p:spPr>
        <p:txBody>
          <a:bodyPr anchor="ctr"/>
          <a:lstStyle/>
          <a:p>
            <a:pPr algn="ctr" defTabSz="591055">
              <a:lnSpc>
                <a:spcPct val="130000"/>
              </a:lnSpc>
              <a:spcAft>
                <a:spcPts val="796"/>
              </a:spcAft>
            </a:pPr>
            <a:r>
              <a:rPr lang="ja-JP" altLang="en-US" sz="1077" b="1" spc="239" dirty="0">
                <a:solidFill>
                  <a:schemeClr val="bg1"/>
                </a:solidFill>
                <a:latin typeface="+mn-ea"/>
                <a:cs typeface="Noto Sans CJK JP DemiLight" charset="-128"/>
              </a:rPr>
              <a:t>基本診療料②</a:t>
            </a:r>
          </a:p>
        </p:txBody>
      </p:sp>
      <p:graphicFrame>
        <p:nvGraphicFramePr>
          <p:cNvPr id="6" name="表 4">
            <a:extLst>
              <a:ext uri="{FF2B5EF4-FFF2-40B4-BE49-F238E27FC236}">
                <a16:creationId xmlns:a16="http://schemas.microsoft.com/office/drawing/2014/main" id="{6758F833-CAEB-5078-560D-68A465B1335A}"/>
              </a:ext>
            </a:extLst>
          </p:cNvPr>
          <p:cNvGraphicFramePr>
            <a:graphicFrameLocks noGrp="1"/>
          </p:cNvGraphicFramePr>
          <p:nvPr>
            <p:extLst>
              <p:ext uri="{D42A27DB-BD31-4B8C-83A1-F6EECF244321}">
                <p14:modId xmlns:p14="http://schemas.microsoft.com/office/powerpoint/2010/main" val="742739577"/>
              </p:ext>
            </p:extLst>
          </p:nvPr>
        </p:nvGraphicFramePr>
        <p:xfrm>
          <a:off x="364807" y="1876665"/>
          <a:ext cx="9181020" cy="4788546"/>
        </p:xfrm>
        <a:graphic>
          <a:graphicData uri="http://schemas.openxmlformats.org/drawingml/2006/table">
            <a:tbl>
              <a:tblPr bandRow="1">
                <a:tableStyleId>{21E4AEA4-8DFA-4A89-87EB-49C32662AFE0}</a:tableStyleId>
              </a:tblPr>
              <a:tblGrid>
                <a:gridCol w="455547">
                  <a:extLst>
                    <a:ext uri="{9D8B030D-6E8A-4147-A177-3AD203B41FA5}">
                      <a16:colId xmlns:a16="http://schemas.microsoft.com/office/drawing/2014/main" val="1524999895"/>
                    </a:ext>
                  </a:extLst>
                </a:gridCol>
                <a:gridCol w="8725473">
                  <a:extLst>
                    <a:ext uri="{9D8B030D-6E8A-4147-A177-3AD203B41FA5}">
                      <a16:colId xmlns:a16="http://schemas.microsoft.com/office/drawing/2014/main" val="4139373743"/>
                    </a:ext>
                  </a:extLst>
                </a:gridCol>
              </a:tblGrid>
              <a:tr h="342039">
                <a:tc>
                  <a:txBody>
                    <a:bodyPr/>
                    <a:lstStyle/>
                    <a:p>
                      <a:pPr algn="ctr" fontAlgn="ctr"/>
                      <a:r>
                        <a:rPr lang="ja-JP" altLang="en-US" sz="1050" b="0" i="0" u="none" strike="noStrike" dirty="0">
                          <a:solidFill>
                            <a:srgbClr val="000000"/>
                          </a:solidFill>
                          <a:effectLst/>
                          <a:latin typeface="+mn-ea"/>
                          <a:ea typeface="+mn-ea"/>
                        </a:rPr>
                        <a:t>１５</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b="0" dirty="0"/>
                        <a:t>超急性期脳卒中加算（別添３の第３の１の（１）のイに該当する場合であって、令和７年６月１日以降に引き続き算定する場合に限る。）</a:t>
                      </a:r>
                      <a:endParaRPr lang="ja-JP" altLang="en-US" sz="1050" b="0" dirty="0">
                        <a:latin typeface="+mn-ea"/>
                        <a:ea typeface="+mn-ea"/>
                      </a:endParaRPr>
                    </a:p>
                  </a:txBody>
                  <a:tcPr marL="72000" marR="72000" marT="3449" marB="0" anchor="ctr"/>
                </a:tc>
                <a:extLst>
                  <a:ext uri="{0D108BD9-81ED-4DB2-BD59-A6C34878D82A}">
                    <a16:rowId xmlns:a16="http://schemas.microsoft.com/office/drawing/2014/main" val="3046844349"/>
                  </a:ext>
                </a:extLst>
              </a:tr>
              <a:tr h="342039">
                <a:tc>
                  <a:txBody>
                    <a:bodyPr/>
                    <a:lstStyle/>
                    <a:p>
                      <a:pPr algn="ctr" fontAlgn="ctr"/>
                      <a:r>
                        <a:rPr lang="ja-JP" altLang="en-US" sz="1050" b="0" i="0" u="none" strike="noStrike" dirty="0">
                          <a:solidFill>
                            <a:srgbClr val="000000"/>
                          </a:solidFill>
                          <a:effectLst/>
                          <a:latin typeface="+mn-ea"/>
                          <a:ea typeface="+mn-ea"/>
                        </a:rPr>
                        <a:t>１６</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r>
                        <a:rPr lang="ja-JP" altLang="en-US" sz="1050" b="0" dirty="0"/>
                        <a:t>急性期看護補助体制加算（急性期一般入院料６又は</a:t>
                      </a:r>
                      <a:r>
                        <a:rPr lang="en-US" altLang="ja-JP" sz="1050" b="0" dirty="0"/>
                        <a:t>10 </a:t>
                      </a:r>
                      <a:r>
                        <a:rPr lang="ja-JP" altLang="en-US" sz="1050" b="0" dirty="0"/>
                        <a:t>対１入院基本料に限る。）（令和６年</a:t>
                      </a:r>
                      <a:r>
                        <a:rPr lang="en-US" altLang="ja-JP" sz="1050" b="0" dirty="0">
                          <a:latin typeface="+mn-ea"/>
                          <a:ea typeface="+mn-ea"/>
                        </a:rPr>
                        <a:t>10</a:t>
                      </a:r>
                      <a:r>
                        <a:rPr lang="ja-JP" altLang="en-US" sz="1050" b="0" dirty="0"/>
                        <a:t>月１日以降に引き続き算定する場合に限る。） </a:t>
                      </a:r>
                      <a:endParaRPr lang="ja-JP" altLang="en-US" sz="1050" b="0" dirty="0">
                        <a:latin typeface="+mn-ea"/>
                        <a:ea typeface="+mn-ea"/>
                      </a:endParaRPr>
                    </a:p>
                  </a:txBody>
                  <a:tcPr marL="72000" marR="72000" marT="3449" marB="0" anchor="ctr"/>
                </a:tc>
                <a:extLst>
                  <a:ext uri="{0D108BD9-81ED-4DB2-BD59-A6C34878D82A}">
                    <a16:rowId xmlns:a16="http://schemas.microsoft.com/office/drawing/2014/main" val="1049185891"/>
                  </a:ext>
                </a:extLst>
              </a:tr>
              <a:tr h="342039">
                <a:tc>
                  <a:txBody>
                    <a:bodyPr/>
                    <a:lstStyle/>
                    <a:p>
                      <a:pPr algn="ctr" fontAlgn="ctr"/>
                      <a:r>
                        <a:rPr lang="ja-JP" altLang="en-US" sz="1050" b="0" i="0" u="none" strike="noStrike" dirty="0">
                          <a:solidFill>
                            <a:srgbClr val="000000"/>
                          </a:solidFill>
                          <a:effectLst/>
                          <a:latin typeface="+mn-ea"/>
                          <a:ea typeface="+mn-ea"/>
                        </a:rPr>
                        <a:t>１７</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r>
                        <a:rPr lang="ja-JP" altLang="en-US" sz="1050" b="0" dirty="0"/>
                        <a:t>看護職員夜間配置加算（急性期一般入院料６又は</a:t>
                      </a:r>
                      <a:r>
                        <a:rPr lang="en-US" altLang="ja-JP" sz="1050" b="0" dirty="0"/>
                        <a:t>10 </a:t>
                      </a:r>
                      <a:r>
                        <a:rPr lang="ja-JP" altLang="en-US" sz="1050" b="0" dirty="0"/>
                        <a:t>対１入院基本料に限る。）（令和６年</a:t>
                      </a:r>
                      <a:r>
                        <a:rPr lang="en-US" altLang="ja-JP" sz="1050" b="0" dirty="0">
                          <a:latin typeface="+mn-ea"/>
                          <a:ea typeface="+mn-ea"/>
                        </a:rPr>
                        <a:t>10</a:t>
                      </a:r>
                      <a:r>
                        <a:rPr lang="ja-JP" altLang="en-US" sz="1050" b="0" dirty="0"/>
                        <a:t>月１日以降に引き続き算定する場合に限る。） </a:t>
                      </a:r>
                      <a:endParaRPr lang="ja-JP" altLang="en-US" sz="1050" b="0" dirty="0">
                        <a:latin typeface="+mn-ea"/>
                        <a:ea typeface="+mn-ea"/>
                      </a:endParaRPr>
                    </a:p>
                  </a:txBody>
                  <a:tcPr marL="72000" marR="72000" marT="3449" marB="0" anchor="ctr"/>
                </a:tc>
                <a:extLst>
                  <a:ext uri="{0D108BD9-81ED-4DB2-BD59-A6C34878D82A}">
                    <a16:rowId xmlns:a16="http://schemas.microsoft.com/office/drawing/2014/main" val="1130060609"/>
                  </a:ext>
                </a:extLst>
              </a:tr>
              <a:tr h="342039">
                <a:tc>
                  <a:txBody>
                    <a:bodyPr/>
                    <a:lstStyle/>
                    <a:p>
                      <a:pPr algn="ctr" fontAlgn="ctr"/>
                      <a:r>
                        <a:rPr lang="ja-JP" altLang="en-US" sz="1050" b="0" i="0" u="none" strike="noStrike" dirty="0">
                          <a:solidFill>
                            <a:srgbClr val="000000"/>
                          </a:solidFill>
                          <a:effectLst/>
                          <a:latin typeface="+mn-ea"/>
                          <a:ea typeface="+mn-ea"/>
                        </a:rPr>
                        <a:t>１８</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r>
                        <a:rPr lang="ja-JP" altLang="en-US" sz="1050" b="0" dirty="0"/>
                        <a:t>看護補助加算１（地域一般入院料１若しくは地域一般入院料２又は</a:t>
                      </a:r>
                      <a:r>
                        <a:rPr lang="en-US" altLang="ja-JP" sz="1050" b="0" dirty="0"/>
                        <a:t>13 </a:t>
                      </a:r>
                      <a:r>
                        <a:rPr lang="ja-JP" altLang="en-US" sz="1050" b="0" dirty="0"/>
                        <a:t>対１入院基本料に係る届出を行っている保険医療機関に限る。）（令和６年</a:t>
                      </a:r>
                      <a:r>
                        <a:rPr lang="en-US" altLang="ja-JP" sz="1050" b="0" dirty="0">
                          <a:latin typeface="+mn-ea"/>
                          <a:ea typeface="+mn-ea"/>
                        </a:rPr>
                        <a:t>10</a:t>
                      </a:r>
                      <a:r>
                        <a:rPr lang="ja-JP" altLang="en-US" sz="1050" b="0" dirty="0"/>
                        <a:t>月１日以降に引き続き算定する場合に限る。） </a:t>
                      </a:r>
                      <a:endParaRPr lang="ja-JP" altLang="en-US" sz="1050" b="0" dirty="0">
                        <a:latin typeface="+mn-ea"/>
                        <a:ea typeface="+mn-ea"/>
                      </a:endParaRPr>
                    </a:p>
                  </a:txBody>
                  <a:tcPr marL="72000" marR="72000" marT="3449" marB="0" anchor="ctr"/>
                </a:tc>
                <a:extLst>
                  <a:ext uri="{0D108BD9-81ED-4DB2-BD59-A6C34878D82A}">
                    <a16:rowId xmlns:a16="http://schemas.microsoft.com/office/drawing/2014/main" val="2879801562"/>
                  </a:ext>
                </a:extLst>
              </a:tr>
              <a:tr h="342039">
                <a:tc>
                  <a:txBody>
                    <a:bodyPr/>
                    <a:lstStyle/>
                    <a:p>
                      <a:pPr algn="ctr" fontAlgn="ctr"/>
                      <a:r>
                        <a:rPr lang="ja-JP" altLang="en-US" sz="1050" b="0" i="0" u="none" strike="noStrike" dirty="0">
                          <a:solidFill>
                            <a:srgbClr val="000000"/>
                          </a:solidFill>
                          <a:effectLst/>
                          <a:latin typeface="+mn-ea"/>
                          <a:ea typeface="+mn-ea"/>
                        </a:rPr>
                        <a:t>１９</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r>
                        <a:rPr lang="ja-JP" altLang="en-US" sz="1050" b="0" dirty="0"/>
                        <a:t>感染対策向上加算（令和７年１月１日以降に引き続き算定する場合に限る。）</a:t>
                      </a:r>
                      <a:endParaRPr lang="ja-JP" altLang="en-US" sz="1050" b="0" dirty="0">
                        <a:latin typeface="+mn-ea"/>
                        <a:ea typeface="+mn-ea"/>
                      </a:endParaRPr>
                    </a:p>
                  </a:txBody>
                  <a:tcPr marL="72000" marR="72000" marT="3449" marB="0" anchor="ctr"/>
                </a:tc>
                <a:extLst>
                  <a:ext uri="{0D108BD9-81ED-4DB2-BD59-A6C34878D82A}">
                    <a16:rowId xmlns:a16="http://schemas.microsoft.com/office/drawing/2014/main" val="424539954"/>
                  </a:ext>
                </a:extLst>
              </a:tr>
              <a:tr h="342039">
                <a:tc>
                  <a:txBody>
                    <a:bodyPr/>
                    <a:lstStyle/>
                    <a:p>
                      <a:pPr algn="ctr" fontAlgn="ctr"/>
                      <a:r>
                        <a:rPr lang="ja-JP" altLang="en-US" sz="1050" b="0" i="0" u="none" strike="noStrike" dirty="0">
                          <a:solidFill>
                            <a:srgbClr val="000000"/>
                          </a:solidFill>
                          <a:effectLst/>
                          <a:latin typeface="+mn-ea"/>
                          <a:ea typeface="+mn-ea"/>
                        </a:rPr>
                        <a:t>２０</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r>
                        <a:rPr lang="ja-JP" altLang="en-US" sz="1050" b="0" dirty="0"/>
                        <a:t>入退院支援加算１（令和６年</a:t>
                      </a:r>
                      <a:r>
                        <a:rPr lang="en-US" altLang="ja-JP" sz="1050" b="0" dirty="0">
                          <a:latin typeface="+mn-ea"/>
                          <a:ea typeface="+mn-ea"/>
                        </a:rPr>
                        <a:t>10</a:t>
                      </a:r>
                      <a:r>
                        <a:rPr lang="ja-JP" altLang="en-US" sz="1050" b="0" dirty="0"/>
                        <a:t>月１日以降に引き続き算定する場合に限る。）</a:t>
                      </a:r>
                      <a:endParaRPr lang="ja-JP" altLang="en-US" sz="1050" b="0" dirty="0">
                        <a:latin typeface="+mn-ea"/>
                        <a:ea typeface="+mn-ea"/>
                      </a:endParaRPr>
                    </a:p>
                  </a:txBody>
                  <a:tcPr marL="72000" marR="72000" marT="3449" marB="0" anchor="ctr"/>
                </a:tc>
                <a:extLst>
                  <a:ext uri="{0D108BD9-81ED-4DB2-BD59-A6C34878D82A}">
                    <a16:rowId xmlns:a16="http://schemas.microsoft.com/office/drawing/2014/main" val="3777681952"/>
                  </a:ext>
                </a:extLst>
              </a:tr>
              <a:tr h="342039">
                <a:tc>
                  <a:txBody>
                    <a:bodyPr/>
                    <a:lstStyle/>
                    <a:p>
                      <a:pPr algn="ctr" fontAlgn="ctr"/>
                      <a:r>
                        <a:rPr lang="ja-JP" altLang="en-US" sz="1050" b="0" i="0" u="none" strike="noStrike" dirty="0">
                          <a:solidFill>
                            <a:srgbClr val="000000"/>
                          </a:solidFill>
                          <a:effectLst/>
                          <a:latin typeface="+mn-ea"/>
                          <a:ea typeface="+mn-ea"/>
                        </a:rPr>
                        <a:t>２１</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r>
                        <a:rPr lang="ja-JP" altLang="en-US" sz="1050" b="0" dirty="0"/>
                        <a:t>救命救急入院料１（令和７年６月１日以降に引き続き算定する場合に限る。） </a:t>
                      </a:r>
                      <a:endParaRPr lang="ja-JP" altLang="en-US" sz="1050" b="0" dirty="0">
                        <a:latin typeface="+mn-ea"/>
                        <a:ea typeface="+mn-ea"/>
                      </a:endParaRPr>
                    </a:p>
                  </a:txBody>
                  <a:tcPr marL="72000" marR="72000" marT="3449" marB="0" anchor="ctr"/>
                </a:tc>
                <a:extLst>
                  <a:ext uri="{0D108BD9-81ED-4DB2-BD59-A6C34878D82A}">
                    <a16:rowId xmlns:a16="http://schemas.microsoft.com/office/drawing/2014/main" val="3131377615"/>
                  </a:ext>
                </a:extLst>
              </a:tr>
              <a:tr h="342039">
                <a:tc>
                  <a:txBody>
                    <a:bodyPr/>
                    <a:lstStyle/>
                    <a:p>
                      <a:pPr algn="ctr" fontAlgn="ctr"/>
                      <a:r>
                        <a:rPr lang="ja-JP" altLang="en-US" sz="1050" b="0" i="0" u="none" strike="noStrike" dirty="0">
                          <a:solidFill>
                            <a:srgbClr val="000000"/>
                          </a:solidFill>
                          <a:effectLst/>
                          <a:latin typeface="+mn-ea"/>
                          <a:ea typeface="+mn-ea"/>
                        </a:rPr>
                        <a:t>２２</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r>
                        <a:rPr lang="ja-JP" altLang="en-US" sz="1050" b="0" dirty="0"/>
                        <a:t>救命救急入院料２（令和６年</a:t>
                      </a:r>
                      <a:r>
                        <a:rPr lang="en-US" altLang="ja-JP" sz="1050" b="0" dirty="0">
                          <a:latin typeface="+mn-ea"/>
                          <a:ea typeface="+mn-ea"/>
                        </a:rPr>
                        <a:t>10</a:t>
                      </a:r>
                      <a:r>
                        <a:rPr lang="ja-JP" altLang="en-US" sz="1050" b="0" dirty="0"/>
                        <a:t>月１日以降に引き続き算定する場合に限る。） </a:t>
                      </a:r>
                      <a:endParaRPr lang="ja-JP" altLang="en-US" sz="1050" b="0" dirty="0">
                        <a:latin typeface="+mn-ea"/>
                        <a:ea typeface="+mn-ea"/>
                      </a:endParaRPr>
                    </a:p>
                  </a:txBody>
                  <a:tcPr marL="72000" marR="72000" marT="3449" marB="0" anchor="ctr"/>
                </a:tc>
                <a:extLst>
                  <a:ext uri="{0D108BD9-81ED-4DB2-BD59-A6C34878D82A}">
                    <a16:rowId xmlns:a16="http://schemas.microsoft.com/office/drawing/2014/main" val="1527117075"/>
                  </a:ext>
                </a:extLst>
              </a:tr>
              <a:tr h="342039">
                <a:tc>
                  <a:txBody>
                    <a:bodyPr/>
                    <a:lstStyle/>
                    <a:p>
                      <a:pPr algn="ctr" fontAlgn="ctr"/>
                      <a:r>
                        <a:rPr lang="ja-JP" altLang="en-US" sz="1050" b="0" i="0" u="none" strike="noStrike" dirty="0">
                          <a:solidFill>
                            <a:srgbClr val="000000"/>
                          </a:solidFill>
                          <a:effectLst/>
                          <a:latin typeface="+mn-ea"/>
                          <a:ea typeface="+mn-ea"/>
                        </a:rPr>
                        <a:t>２３</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r>
                        <a:rPr lang="ja-JP" altLang="en-US" sz="1050" b="0" dirty="0"/>
                        <a:t>救命救急入院料３（令和７年６月１日以降に引き続き算定する場合に限る。）</a:t>
                      </a:r>
                      <a:endParaRPr lang="ja-JP" altLang="en-US" sz="1050" b="0" dirty="0">
                        <a:latin typeface="+mn-ea"/>
                        <a:ea typeface="+mn-ea"/>
                      </a:endParaRPr>
                    </a:p>
                  </a:txBody>
                  <a:tcPr marL="72000" marR="72000" marT="3449" marB="0" anchor="ctr"/>
                </a:tc>
                <a:extLst>
                  <a:ext uri="{0D108BD9-81ED-4DB2-BD59-A6C34878D82A}">
                    <a16:rowId xmlns:a16="http://schemas.microsoft.com/office/drawing/2014/main" val="441128718"/>
                  </a:ext>
                </a:extLst>
              </a:tr>
              <a:tr h="342039">
                <a:tc>
                  <a:txBody>
                    <a:bodyPr/>
                    <a:lstStyle/>
                    <a:p>
                      <a:pPr algn="ctr" fontAlgn="ctr"/>
                      <a:r>
                        <a:rPr lang="ja-JP" altLang="en-US" sz="1050" b="0" i="0" u="none" strike="noStrike" dirty="0">
                          <a:solidFill>
                            <a:srgbClr val="000000"/>
                          </a:solidFill>
                          <a:effectLst/>
                          <a:latin typeface="+mn-ea"/>
                          <a:ea typeface="+mn-ea"/>
                        </a:rPr>
                        <a:t>２４</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r>
                        <a:rPr lang="ja-JP" altLang="en-US" sz="1050" b="0" dirty="0"/>
                        <a:t>救命救急入院料４（令和６年</a:t>
                      </a:r>
                      <a:r>
                        <a:rPr lang="en-US" altLang="ja-JP" sz="1050" b="0" dirty="0">
                          <a:latin typeface="+mn-ea"/>
                          <a:ea typeface="+mn-ea"/>
                        </a:rPr>
                        <a:t>10</a:t>
                      </a:r>
                      <a:r>
                        <a:rPr lang="ja-JP" altLang="en-US" sz="1050" b="0" dirty="0"/>
                        <a:t>月１日以降に引き続き算定する場合に限る。） </a:t>
                      </a:r>
                      <a:endParaRPr lang="ja-JP" altLang="en-US" sz="1050" b="0" dirty="0">
                        <a:latin typeface="+mn-ea"/>
                        <a:ea typeface="+mn-ea"/>
                      </a:endParaRPr>
                    </a:p>
                  </a:txBody>
                  <a:tcPr marL="72000" marR="72000" marT="3449" marB="0" anchor="ctr"/>
                </a:tc>
                <a:extLst>
                  <a:ext uri="{0D108BD9-81ED-4DB2-BD59-A6C34878D82A}">
                    <a16:rowId xmlns:a16="http://schemas.microsoft.com/office/drawing/2014/main" val="1505290473"/>
                  </a:ext>
                </a:extLst>
              </a:tr>
              <a:tr h="342039">
                <a:tc>
                  <a:txBody>
                    <a:bodyPr/>
                    <a:lstStyle/>
                    <a:p>
                      <a:pPr algn="ctr" fontAlgn="ctr"/>
                      <a:r>
                        <a:rPr lang="ja-JP" altLang="en-US" sz="1050" b="0" i="0" u="none" strike="noStrike" dirty="0">
                          <a:solidFill>
                            <a:srgbClr val="000000"/>
                          </a:solidFill>
                          <a:effectLst/>
                          <a:latin typeface="+mn-ea"/>
                          <a:ea typeface="+mn-ea"/>
                        </a:rPr>
                        <a:t>２５</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r>
                        <a:rPr lang="ja-JP" altLang="en-US" sz="1050" b="0" dirty="0"/>
                        <a:t>特定集中治療室管理料１、２、３及び４（令和６年</a:t>
                      </a:r>
                      <a:r>
                        <a:rPr lang="en-US" altLang="ja-JP" sz="1050" b="0" dirty="0">
                          <a:latin typeface="+mn-ea"/>
                          <a:ea typeface="+mn-ea"/>
                        </a:rPr>
                        <a:t>10</a:t>
                      </a:r>
                      <a:r>
                        <a:rPr lang="ja-JP" altLang="en-US" sz="1050" b="0" dirty="0"/>
                        <a:t>月１日以降に引き続き算定する場合に限る。） </a:t>
                      </a:r>
                      <a:endParaRPr lang="ja-JP" altLang="en-US" sz="1050" b="0" dirty="0">
                        <a:latin typeface="+mn-ea"/>
                        <a:ea typeface="+mn-ea"/>
                      </a:endParaRPr>
                    </a:p>
                  </a:txBody>
                  <a:tcPr marL="72000" marR="72000" marT="3449" marB="0" anchor="ctr"/>
                </a:tc>
                <a:extLst>
                  <a:ext uri="{0D108BD9-81ED-4DB2-BD59-A6C34878D82A}">
                    <a16:rowId xmlns:a16="http://schemas.microsoft.com/office/drawing/2014/main" val="36792594"/>
                  </a:ext>
                </a:extLst>
              </a:tr>
              <a:tr h="342039">
                <a:tc>
                  <a:txBody>
                    <a:bodyPr/>
                    <a:lstStyle/>
                    <a:p>
                      <a:pPr algn="ctr" fontAlgn="ctr"/>
                      <a:r>
                        <a:rPr lang="ja-JP" altLang="en-US" sz="1050" b="0" i="0" u="none" strike="noStrike" dirty="0">
                          <a:solidFill>
                            <a:srgbClr val="000000"/>
                          </a:solidFill>
                          <a:effectLst/>
                          <a:latin typeface="+mn-ea"/>
                          <a:ea typeface="+mn-ea"/>
                        </a:rPr>
                        <a:t>２６</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r>
                        <a:rPr lang="ja-JP" altLang="en-US" sz="1050" b="0" dirty="0"/>
                        <a:t>ハイケアユニット入院医療管理料１及び２（令和６年</a:t>
                      </a:r>
                      <a:r>
                        <a:rPr lang="en-US" altLang="ja-JP" sz="1050" b="0" dirty="0">
                          <a:latin typeface="+mn-ea"/>
                          <a:ea typeface="+mn-ea"/>
                        </a:rPr>
                        <a:t>10</a:t>
                      </a:r>
                      <a:r>
                        <a:rPr lang="ja-JP" altLang="en-US" sz="1050" b="0" dirty="0"/>
                        <a:t>月１日以降に引き続き算定する場合に限る。） </a:t>
                      </a:r>
                      <a:endParaRPr lang="ja-JP" altLang="en-US" sz="1050" b="0" dirty="0">
                        <a:latin typeface="+mn-ea"/>
                        <a:ea typeface="+mn-ea"/>
                      </a:endParaRPr>
                    </a:p>
                  </a:txBody>
                  <a:tcPr marL="72000" marR="72000" marT="3449" marB="0" anchor="ctr"/>
                </a:tc>
                <a:extLst>
                  <a:ext uri="{0D108BD9-81ED-4DB2-BD59-A6C34878D82A}">
                    <a16:rowId xmlns:a16="http://schemas.microsoft.com/office/drawing/2014/main" val="3971220489"/>
                  </a:ext>
                </a:extLst>
              </a:tr>
              <a:tr h="342039">
                <a:tc>
                  <a:txBody>
                    <a:bodyPr/>
                    <a:lstStyle/>
                    <a:p>
                      <a:pPr algn="ctr" fontAlgn="ctr"/>
                      <a:r>
                        <a:rPr lang="ja-JP" altLang="en-US" sz="1050" b="0" i="0" u="none" strike="noStrike" dirty="0">
                          <a:solidFill>
                            <a:srgbClr val="000000"/>
                          </a:solidFill>
                          <a:effectLst/>
                          <a:latin typeface="+mn-ea"/>
                          <a:ea typeface="+mn-ea"/>
                        </a:rPr>
                        <a:t>２７</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r>
                        <a:rPr lang="ja-JP" altLang="en-US" sz="1050" b="0" dirty="0"/>
                        <a:t>脳卒中ケアユニット入院医療管理料（令和７年６月１日以降に引き続き算定する場合に限る。） </a:t>
                      </a:r>
                      <a:endParaRPr lang="ja-JP" altLang="en-US" sz="1050" b="0" dirty="0">
                        <a:latin typeface="+mn-ea"/>
                        <a:ea typeface="+mn-ea"/>
                      </a:endParaRPr>
                    </a:p>
                  </a:txBody>
                  <a:tcPr marL="72000" marR="72000" marT="3449" marB="0" anchor="ctr"/>
                </a:tc>
                <a:extLst>
                  <a:ext uri="{0D108BD9-81ED-4DB2-BD59-A6C34878D82A}">
                    <a16:rowId xmlns:a16="http://schemas.microsoft.com/office/drawing/2014/main" val="4170508231"/>
                  </a:ext>
                </a:extLst>
              </a:tr>
              <a:tr h="342039">
                <a:tc>
                  <a:txBody>
                    <a:bodyPr/>
                    <a:lstStyle/>
                    <a:p>
                      <a:pPr algn="ctr" fontAlgn="ctr"/>
                      <a:r>
                        <a:rPr lang="ja-JP" altLang="en-US" sz="1050" b="0" i="0" u="none" strike="noStrike" dirty="0">
                          <a:solidFill>
                            <a:srgbClr val="000000"/>
                          </a:solidFill>
                          <a:effectLst/>
                          <a:latin typeface="+mn-ea"/>
                          <a:ea typeface="+mn-ea"/>
                        </a:rPr>
                        <a:t>２８</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r>
                        <a:rPr lang="ja-JP" altLang="en-US" sz="1050" b="0" dirty="0"/>
                        <a:t>小児特定集中治療室管理料（令和７年６月１日以降に引き続き算定する場合に限る。） </a:t>
                      </a:r>
                      <a:endParaRPr lang="ja-JP" altLang="en-US" sz="1050" b="0" dirty="0">
                        <a:latin typeface="+mn-ea"/>
                        <a:ea typeface="+mn-ea"/>
                      </a:endParaRPr>
                    </a:p>
                  </a:txBody>
                  <a:tcPr marL="72000" marR="72000" marT="3449" marB="0" anchor="ctr"/>
                </a:tc>
                <a:extLst>
                  <a:ext uri="{0D108BD9-81ED-4DB2-BD59-A6C34878D82A}">
                    <a16:rowId xmlns:a16="http://schemas.microsoft.com/office/drawing/2014/main" val="1857484664"/>
                  </a:ext>
                </a:extLst>
              </a:tr>
            </a:tbl>
          </a:graphicData>
        </a:graphic>
      </p:graphicFrame>
      <p:sp>
        <p:nvSpPr>
          <p:cNvPr id="7" name="正方形/長方形 6">
            <a:extLst>
              <a:ext uri="{FF2B5EF4-FFF2-40B4-BE49-F238E27FC236}">
                <a16:creationId xmlns:a16="http://schemas.microsoft.com/office/drawing/2014/main" id="{0B64CAF6-1264-F79E-0548-068B8652537C}"/>
              </a:ext>
            </a:extLst>
          </p:cNvPr>
          <p:cNvSpPr/>
          <p:nvPr/>
        </p:nvSpPr>
        <p:spPr>
          <a:xfrm>
            <a:off x="364807" y="895561"/>
            <a:ext cx="6984776" cy="219422"/>
          </a:xfrm>
          <a:prstGeom prst="rect">
            <a:avLst/>
          </a:prstGeom>
        </p:spPr>
        <p:txBody>
          <a:bodyPr wrap="square" lIns="57280" tIns="28640" rIns="57280" bIns="28640">
            <a:spAutoFit/>
          </a:bodyPr>
          <a:lstStyle/>
          <a:p>
            <a:pPr algn="just">
              <a:spcAft>
                <a:spcPts val="400"/>
              </a:spcAft>
            </a:pPr>
            <a:r>
              <a:rPr lang="en-US" altLang="ja-JP" sz="1050" b="1" dirty="0">
                <a:solidFill>
                  <a:srgbClr val="FF0000"/>
                </a:solidFill>
                <a:latin typeface="Meiryo" panose="020B0604030504040204" pitchFamily="34" charset="-128"/>
                <a:ea typeface="Meiryo" panose="020B0604030504040204" pitchFamily="34" charset="-128"/>
              </a:rPr>
              <a:t>※</a:t>
            </a:r>
            <a:r>
              <a:rPr lang="ja-JP" altLang="en-US" sz="1050" b="1" dirty="0">
                <a:solidFill>
                  <a:srgbClr val="FF0000"/>
                </a:solidFill>
                <a:latin typeface="Meiryo" panose="020B0604030504040204" pitchFamily="34" charset="-128"/>
                <a:ea typeface="Meiryo" panose="020B0604030504040204" pitchFamily="34" charset="-128"/>
              </a:rPr>
              <a:t>表１、表２、表３及び表４については、訂正を行う場合がありますので今後の訂正通知等を必ずご確認ください。</a:t>
            </a:r>
          </a:p>
        </p:txBody>
      </p:sp>
      <p:sp>
        <p:nvSpPr>
          <p:cNvPr id="8" name="正方形/長方形 7">
            <a:extLst>
              <a:ext uri="{FF2B5EF4-FFF2-40B4-BE49-F238E27FC236}">
                <a16:creationId xmlns:a16="http://schemas.microsoft.com/office/drawing/2014/main" id="{00B6E821-2D86-FFD6-8B24-89F9182E7005}"/>
              </a:ext>
            </a:extLst>
          </p:cNvPr>
          <p:cNvSpPr/>
          <p:nvPr/>
        </p:nvSpPr>
        <p:spPr>
          <a:xfrm>
            <a:off x="360173" y="1114983"/>
            <a:ext cx="8625275" cy="432301"/>
          </a:xfrm>
          <a:prstGeom prst="rect">
            <a:avLst/>
          </a:prstGeom>
        </p:spPr>
        <p:txBody>
          <a:bodyPr wrap="square" lIns="57280" tIns="28640" rIns="57280" bIns="28640">
            <a:spAutoFit/>
          </a:bodyPr>
          <a:lstStyle/>
          <a:p>
            <a:pPr algn="just">
              <a:spcAft>
                <a:spcPts val="400"/>
              </a:spcAft>
            </a:pPr>
            <a:r>
              <a:rPr lang="en-US" altLang="ja-JP" sz="1050" b="1" dirty="0">
                <a:solidFill>
                  <a:srgbClr val="FF0000"/>
                </a:solidFill>
                <a:latin typeface="Meiryo" panose="020B0604030504040204" pitchFamily="34" charset="-128"/>
                <a:ea typeface="Meiryo" panose="020B0604030504040204" pitchFamily="34" charset="-128"/>
              </a:rPr>
              <a:t>※</a:t>
            </a:r>
            <a:r>
              <a:rPr lang="ja-JP" altLang="en-US" sz="1050" b="1" dirty="0">
                <a:solidFill>
                  <a:srgbClr val="FF0000"/>
                </a:solidFill>
                <a:latin typeface="Meiryo" panose="020B0604030504040204" pitchFamily="34" charset="-128"/>
                <a:ea typeface="Meiryo" panose="020B0604030504040204" pitchFamily="34" charset="-128"/>
              </a:rPr>
              <a:t>表２における経過措置期間については、令和６年３月</a:t>
            </a:r>
            <a:r>
              <a:rPr lang="en-US" altLang="ja-JP" sz="1050" b="1" dirty="0">
                <a:solidFill>
                  <a:srgbClr val="FF0000"/>
                </a:solidFill>
                <a:latin typeface="Meiryo" panose="020B0604030504040204" pitchFamily="34" charset="-128"/>
                <a:ea typeface="Meiryo" panose="020B0604030504040204" pitchFamily="34" charset="-128"/>
              </a:rPr>
              <a:t>31</a:t>
            </a:r>
            <a:r>
              <a:rPr lang="ja-JP" altLang="en-US" sz="1050" b="1" dirty="0">
                <a:solidFill>
                  <a:srgbClr val="FF0000"/>
                </a:solidFill>
                <a:latin typeface="Meiryo" panose="020B0604030504040204" pitchFamily="34" charset="-128"/>
                <a:ea typeface="Meiryo" panose="020B0604030504040204" pitchFamily="34" charset="-128"/>
              </a:rPr>
              <a:t>日時点で改正前の当該入院基本料等の届出を行っている保険医療機関についてのみ</a:t>
            </a:r>
            <a:endParaRPr lang="en-US" altLang="ja-JP" sz="1050" b="1" dirty="0">
              <a:solidFill>
                <a:srgbClr val="FF0000"/>
              </a:solidFill>
              <a:latin typeface="Meiryo" panose="020B0604030504040204" pitchFamily="34" charset="-128"/>
              <a:ea typeface="Meiryo" panose="020B0604030504040204" pitchFamily="34" charset="-128"/>
            </a:endParaRPr>
          </a:p>
          <a:p>
            <a:pPr algn="just">
              <a:spcAft>
                <a:spcPts val="400"/>
              </a:spcAft>
            </a:pPr>
            <a:r>
              <a:rPr lang="ja-JP" altLang="en-US" sz="1050" b="1" dirty="0">
                <a:solidFill>
                  <a:srgbClr val="FF0000"/>
                </a:solidFill>
                <a:latin typeface="Meiryo" panose="020B0604030504040204" pitchFamily="34" charset="-128"/>
                <a:ea typeface="Meiryo" panose="020B0604030504040204" pitchFamily="34" charset="-128"/>
              </a:rPr>
              <a:t>　適用されますのでご留意ください。</a:t>
            </a:r>
          </a:p>
        </p:txBody>
      </p:sp>
    </p:spTree>
    <p:extLst>
      <p:ext uri="{BB962C8B-B14F-4D97-AF65-F5344CB8AC3E}">
        <p14:creationId xmlns:p14="http://schemas.microsoft.com/office/powerpoint/2010/main" val="3340555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7C9A60-A5D5-6940-BD43-AAF93008732A}"/>
              </a:ext>
            </a:extLst>
          </p:cNvPr>
          <p:cNvSpPr>
            <a:spLocks noGrp="1"/>
          </p:cNvSpPr>
          <p:nvPr>
            <p:ph type="title"/>
          </p:nvPr>
        </p:nvSpPr>
        <p:spPr>
          <a:xfrm>
            <a:off x="0" y="-1"/>
            <a:ext cx="9906000" cy="908721"/>
          </a:xfrm>
        </p:spPr>
        <p:txBody>
          <a:bodyPr/>
          <a:lstStyle/>
          <a:p>
            <a:r>
              <a:rPr lang="ja-JP" altLang="en-US" sz="1400" dirty="0"/>
              <a:t>（表２）施設基準の改正により、令和６年５月</a:t>
            </a:r>
            <a:r>
              <a:rPr lang="en-US" altLang="ja-JP" sz="1400" dirty="0">
                <a:latin typeface="+mn-ea"/>
              </a:rPr>
              <a:t>31</a:t>
            </a:r>
            <a:r>
              <a:rPr lang="ja-JP" altLang="en-US" sz="1400" dirty="0"/>
              <a:t>日において現に当該点数を算定していた</a:t>
            </a:r>
            <a:br>
              <a:rPr lang="en-US" altLang="ja-JP" sz="1400" dirty="0"/>
            </a:br>
            <a:r>
              <a:rPr lang="ja-JP" altLang="en-US" sz="1400" dirty="0"/>
              <a:t>　　　　保険医療機関であっても、令和６年６月以降において当該点数を算定するに当たり</a:t>
            </a:r>
            <a:br>
              <a:rPr lang="en-US" altLang="ja-JP" sz="1400" dirty="0"/>
            </a:br>
            <a:r>
              <a:rPr lang="ja-JP" altLang="en-US" sz="1400" dirty="0"/>
              <a:t>　　　　届出の必要なもの</a:t>
            </a:r>
          </a:p>
        </p:txBody>
      </p:sp>
      <p:sp>
        <p:nvSpPr>
          <p:cNvPr id="4" name="スライド番号プレースホルダー 3"/>
          <p:cNvSpPr>
            <a:spLocks noGrp="1"/>
          </p:cNvSpPr>
          <p:nvPr>
            <p:ph type="sldNum" sz="quarter" idx="4"/>
          </p:nvPr>
        </p:nvSpPr>
        <p:spPr>
          <a:xfrm>
            <a:off x="8915314" y="6678971"/>
            <a:ext cx="630513" cy="278421"/>
          </a:xfrm>
        </p:spPr>
        <p:txBody>
          <a:bodyPr/>
          <a:lstStyle/>
          <a:p>
            <a:fld id="{48F63A3B-78C7-47BE-AE5E-E10140E04643}" type="slidenum">
              <a:rPr lang="en-US" smtClean="0"/>
              <a:pPr/>
              <a:t>25</a:t>
            </a:fld>
            <a:endParaRPr lang="en-US" dirty="0"/>
          </a:p>
        </p:txBody>
      </p:sp>
      <p:sp>
        <p:nvSpPr>
          <p:cNvPr id="5" name="角丸四角形 48">
            <a:extLst>
              <a:ext uri="{FF2B5EF4-FFF2-40B4-BE49-F238E27FC236}">
                <a16:creationId xmlns:a16="http://schemas.microsoft.com/office/drawing/2014/main" id="{079E65FC-6402-2769-CB64-4848984F7514}"/>
              </a:ext>
            </a:extLst>
          </p:cNvPr>
          <p:cNvSpPr/>
          <p:nvPr/>
        </p:nvSpPr>
        <p:spPr>
          <a:xfrm>
            <a:off x="390815" y="1679790"/>
            <a:ext cx="1621744" cy="318432"/>
          </a:xfrm>
          <a:prstGeom prst="roundRect">
            <a:avLst>
              <a:gd name="adj" fmla="val 17286"/>
            </a:avLst>
          </a:prstGeom>
          <a:solidFill>
            <a:schemeClr val="accent2"/>
          </a:solidFill>
        </p:spPr>
        <p:txBody>
          <a:bodyPr anchor="ctr"/>
          <a:lstStyle/>
          <a:p>
            <a:pPr algn="ctr" defTabSz="591055">
              <a:lnSpc>
                <a:spcPct val="130000"/>
              </a:lnSpc>
              <a:spcAft>
                <a:spcPts val="796"/>
              </a:spcAft>
            </a:pPr>
            <a:r>
              <a:rPr lang="ja-JP" altLang="en-US" sz="1077" b="1" spc="239" dirty="0">
                <a:solidFill>
                  <a:schemeClr val="bg1"/>
                </a:solidFill>
                <a:latin typeface="+mn-ea"/>
                <a:cs typeface="Noto Sans CJK JP DemiLight" charset="-128"/>
              </a:rPr>
              <a:t>基本診療料③</a:t>
            </a:r>
          </a:p>
        </p:txBody>
      </p:sp>
      <p:graphicFrame>
        <p:nvGraphicFramePr>
          <p:cNvPr id="6" name="表 4">
            <a:extLst>
              <a:ext uri="{FF2B5EF4-FFF2-40B4-BE49-F238E27FC236}">
                <a16:creationId xmlns:a16="http://schemas.microsoft.com/office/drawing/2014/main" id="{6758F833-CAEB-5078-560D-68A465B1335A}"/>
              </a:ext>
            </a:extLst>
          </p:cNvPr>
          <p:cNvGraphicFramePr>
            <a:graphicFrameLocks noGrp="1"/>
          </p:cNvGraphicFramePr>
          <p:nvPr>
            <p:extLst>
              <p:ext uri="{D42A27DB-BD31-4B8C-83A1-F6EECF244321}">
                <p14:modId xmlns:p14="http://schemas.microsoft.com/office/powerpoint/2010/main" val="1257160915"/>
              </p:ext>
            </p:extLst>
          </p:nvPr>
        </p:nvGraphicFramePr>
        <p:xfrm>
          <a:off x="379391" y="2132856"/>
          <a:ext cx="9181020" cy="3420390"/>
        </p:xfrm>
        <a:graphic>
          <a:graphicData uri="http://schemas.openxmlformats.org/drawingml/2006/table">
            <a:tbl>
              <a:tblPr bandRow="1">
                <a:tableStyleId>{21E4AEA4-8DFA-4A89-87EB-49C32662AFE0}</a:tableStyleId>
              </a:tblPr>
              <a:tblGrid>
                <a:gridCol w="455547">
                  <a:extLst>
                    <a:ext uri="{9D8B030D-6E8A-4147-A177-3AD203B41FA5}">
                      <a16:colId xmlns:a16="http://schemas.microsoft.com/office/drawing/2014/main" val="1524999895"/>
                    </a:ext>
                  </a:extLst>
                </a:gridCol>
                <a:gridCol w="8725473">
                  <a:extLst>
                    <a:ext uri="{9D8B030D-6E8A-4147-A177-3AD203B41FA5}">
                      <a16:colId xmlns:a16="http://schemas.microsoft.com/office/drawing/2014/main" val="4139373743"/>
                    </a:ext>
                  </a:extLst>
                </a:gridCol>
              </a:tblGrid>
              <a:tr h="342039">
                <a:tc>
                  <a:txBody>
                    <a:bodyPr/>
                    <a:lstStyle/>
                    <a:p>
                      <a:pPr algn="ctr" fontAlgn="ctr"/>
                      <a:r>
                        <a:rPr lang="ja-JP" altLang="en-US" sz="1050" b="0" i="0" u="none" strike="noStrike" dirty="0">
                          <a:solidFill>
                            <a:srgbClr val="000000"/>
                          </a:solidFill>
                          <a:effectLst/>
                          <a:latin typeface="+mn-ea"/>
                          <a:ea typeface="+mn-ea"/>
                        </a:rPr>
                        <a:t>２９</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b="0" dirty="0"/>
                        <a:t>新生児特定集中治療室管理料（令和７年６月１日以降に引き続き算定する場合に限る。）</a:t>
                      </a:r>
                      <a:endParaRPr lang="ja-JP" altLang="en-US" sz="1050" b="0" dirty="0">
                        <a:latin typeface="+mn-ea"/>
                        <a:ea typeface="+mn-ea"/>
                      </a:endParaRPr>
                    </a:p>
                  </a:txBody>
                  <a:tcPr marL="72000" marR="72000" marT="3449" marB="0" anchor="ctr"/>
                </a:tc>
                <a:extLst>
                  <a:ext uri="{0D108BD9-81ED-4DB2-BD59-A6C34878D82A}">
                    <a16:rowId xmlns:a16="http://schemas.microsoft.com/office/drawing/2014/main" val="4238834297"/>
                  </a:ext>
                </a:extLst>
              </a:tr>
              <a:tr h="342039">
                <a:tc>
                  <a:txBody>
                    <a:bodyPr/>
                    <a:lstStyle/>
                    <a:p>
                      <a:pPr algn="ctr" fontAlgn="ctr"/>
                      <a:r>
                        <a:rPr lang="ja-JP" altLang="en-US" sz="1050" b="0" i="0" u="none" strike="noStrike" dirty="0">
                          <a:solidFill>
                            <a:srgbClr val="000000"/>
                          </a:solidFill>
                          <a:effectLst/>
                          <a:latin typeface="+mn-ea"/>
                          <a:ea typeface="+mn-ea"/>
                        </a:rPr>
                        <a:t>３０</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b="0" dirty="0"/>
                        <a:t>総合周産期特定集中治療室管理料（令和７年６月１日以降に引き続き算定する場合に限る。） </a:t>
                      </a:r>
                      <a:endParaRPr lang="ja-JP" altLang="en-US" sz="1050" b="0" dirty="0">
                        <a:latin typeface="+mn-ea"/>
                        <a:ea typeface="+mn-ea"/>
                      </a:endParaRPr>
                    </a:p>
                  </a:txBody>
                  <a:tcPr marL="72000" marR="72000" marT="3449" marB="0" anchor="ctr"/>
                </a:tc>
                <a:extLst>
                  <a:ext uri="{0D108BD9-81ED-4DB2-BD59-A6C34878D82A}">
                    <a16:rowId xmlns:a16="http://schemas.microsoft.com/office/drawing/2014/main" val="978635434"/>
                  </a:ext>
                </a:extLst>
              </a:tr>
              <a:tr h="342039">
                <a:tc>
                  <a:txBody>
                    <a:bodyPr/>
                    <a:lstStyle/>
                    <a:p>
                      <a:pPr algn="ctr" fontAlgn="ctr"/>
                      <a:r>
                        <a:rPr lang="ja-JP" altLang="en-US" sz="1050" b="0" i="0" u="none" strike="noStrike" dirty="0">
                          <a:solidFill>
                            <a:srgbClr val="000000"/>
                          </a:solidFill>
                          <a:effectLst/>
                          <a:latin typeface="+mn-ea"/>
                          <a:ea typeface="+mn-ea"/>
                        </a:rPr>
                        <a:t>３１</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r>
                        <a:rPr lang="ja-JP" altLang="en-US" sz="1050" b="0" dirty="0"/>
                        <a:t>回復期リハビリテーション病棟入院料１（令和６年</a:t>
                      </a:r>
                      <a:r>
                        <a:rPr lang="en-US" altLang="ja-JP" sz="1050" b="0" dirty="0">
                          <a:latin typeface="+mn-ea"/>
                          <a:ea typeface="+mn-ea"/>
                        </a:rPr>
                        <a:t>10</a:t>
                      </a:r>
                      <a:r>
                        <a:rPr lang="ja-JP" altLang="en-US" sz="1050" b="0" dirty="0"/>
                        <a:t>月１日以降に引き続き算定する場合に限 る。）</a:t>
                      </a:r>
                      <a:endParaRPr lang="ja-JP" altLang="en-US" sz="1050" b="0" dirty="0">
                        <a:latin typeface="+mn-ea"/>
                        <a:ea typeface="+mn-ea"/>
                      </a:endParaRPr>
                    </a:p>
                  </a:txBody>
                  <a:tcPr marL="72000" marR="72000" marT="3449" marB="0" anchor="ctr"/>
                </a:tc>
                <a:extLst>
                  <a:ext uri="{0D108BD9-81ED-4DB2-BD59-A6C34878D82A}">
                    <a16:rowId xmlns:a16="http://schemas.microsoft.com/office/drawing/2014/main" val="1049185891"/>
                  </a:ext>
                </a:extLst>
              </a:tr>
              <a:tr h="342039">
                <a:tc>
                  <a:txBody>
                    <a:bodyPr/>
                    <a:lstStyle/>
                    <a:p>
                      <a:pPr algn="ctr" fontAlgn="ctr"/>
                      <a:r>
                        <a:rPr lang="ja-JP" altLang="en-US" sz="1050" b="0" i="0" u="none" strike="noStrike" dirty="0">
                          <a:solidFill>
                            <a:srgbClr val="000000"/>
                          </a:solidFill>
                          <a:effectLst/>
                          <a:latin typeface="+mn-ea"/>
                          <a:ea typeface="+mn-ea"/>
                        </a:rPr>
                        <a:t>３２</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r>
                        <a:rPr lang="ja-JP" altLang="en-US" sz="1050" b="0" dirty="0"/>
                        <a:t>回復期リハビリテーション病棟入院料２（令和７年６月１日以降 に引き続き算定する場合に 限る。） </a:t>
                      </a:r>
                      <a:endParaRPr lang="ja-JP" altLang="en-US" sz="1050" b="0" dirty="0">
                        <a:latin typeface="+mn-ea"/>
                        <a:ea typeface="+mn-ea"/>
                      </a:endParaRPr>
                    </a:p>
                  </a:txBody>
                  <a:tcPr marL="72000" marR="72000" marT="3449" marB="0" anchor="ctr"/>
                </a:tc>
                <a:extLst>
                  <a:ext uri="{0D108BD9-81ED-4DB2-BD59-A6C34878D82A}">
                    <a16:rowId xmlns:a16="http://schemas.microsoft.com/office/drawing/2014/main" val="1130060609"/>
                  </a:ext>
                </a:extLst>
              </a:tr>
              <a:tr h="342039">
                <a:tc>
                  <a:txBody>
                    <a:bodyPr/>
                    <a:lstStyle/>
                    <a:p>
                      <a:pPr algn="ctr" fontAlgn="ctr"/>
                      <a:r>
                        <a:rPr lang="ja-JP" altLang="en-US" sz="1050" b="0" i="0" u="none" strike="noStrike" dirty="0">
                          <a:solidFill>
                            <a:srgbClr val="000000"/>
                          </a:solidFill>
                          <a:effectLst/>
                          <a:latin typeface="+mn-ea"/>
                          <a:ea typeface="+mn-ea"/>
                        </a:rPr>
                        <a:t>３３</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r>
                        <a:rPr lang="ja-JP" altLang="en-US" sz="1050" b="0" dirty="0"/>
                        <a:t>回復期リハビリテーション病棟入院料３（令和６年</a:t>
                      </a:r>
                      <a:r>
                        <a:rPr lang="en-US" altLang="ja-JP" sz="1050" b="0" dirty="0">
                          <a:latin typeface="+mn-ea"/>
                          <a:ea typeface="+mn-ea"/>
                        </a:rPr>
                        <a:t>10</a:t>
                      </a:r>
                      <a:r>
                        <a:rPr lang="ja-JP" altLang="en-US" sz="1050" b="0" dirty="0"/>
                        <a:t>月１日以降 に引き続き算定する場合に 限る。） </a:t>
                      </a:r>
                      <a:endParaRPr lang="ja-JP" altLang="en-US" sz="1050" b="0" dirty="0">
                        <a:latin typeface="+mn-ea"/>
                        <a:ea typeface="+mn-ea"/>
                      </a:endParaRPr>
                    </a:p>
                  </a:txBody>
                  <a:tcPr marL="72000" marR="72000" marT="3449" marB="0" anchor="ctr"/>
                </a:tc>
                <a:extLst>
                  <a:ext uri="{0D108BD9-81ED-4DB2-BD59-A6C34878D82A}">
                    <a16:rowId xmlns:a16="http://schemas.microsoft.com/office/drawing/2014/main" val="2879801562"/>
                  </a:ext>
                </a:extLst>
              </a:tr>
              <a:tr h="342039">
                <a:tc>
                  <a:txBody>
                    <a:bodyPr/>
                    <a:lstStyle/>
                    <a:p>
                      <a:pPr algn="ctr" fontAlgn="ctr"/>
                      <a:r>
                        <a:rPr lang="ja-JP" altLang="en-US" sz="1050" b="0" i="0" u="none" strike="noStrike" dirty="0">
                          <a:solidFill>
                            <a:srgbClr val="000000"/>
                          </a:solidFill>
                          <a:effectLst/>
                          <a:latin typeface="+mn-ea"/>
                          <a:ea typeface="+mn-ea"/>
                        </a:rPr>
                        <a:t>３４</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r>
                        <a:rPr lang="ja-JP" altLang="en-US" sz="1050" b="0" dirty="0"/>
                        <a:t>地域包括ケア病棟入院料（令和６年</a:t>
                      </a:r>
                      <a:r>
                        <a:rPr lang="en-US" altLang="ja-JP" sz="1050" b="0" dirty="0">
                          <a:latin typeface="+mn-ea"/>
                          <a:ea typeface="+mn-ea"/>
                        </a:rPr>
                        <a:t>10</a:t>
                      </a:r>
                      <a:r>
                        <a:rPr lang="ja-JP" altLang="en-US" sz="1050" b="0" dirty="0"/>
                        <a:t>月１日以降に引き続き算定する場合に限る。） </a:t>
                      </a:r>
                      <a:endParaRPr lang="ja-JP" altLang="en-US" sz="1050" b="0" dirty="0">
                        <a:latin typeface="+mn-ea"/>
                        <a:ea typeface="+mn-ea"/>
                      </a:endParaRPr>
                    </a:p>
                  </a:txBody>
                  <a:tcPr marL="72000" marR="72000" marT="3449" marB="0" anchor="ctr"/>
                </a:tc>
                <a:extLst>
                  <a:ext uri="{0D108BD9-81ED-4DB2-BD59-A6C34878D82A}">
                    <a16:rowId xmlns:a16="http://schemas.microsoft.com/office/drawing/2014/main" val="424539954"/>
                  </a:ext>
                </a:extLst>
              </a:tr>
              <a:tr h="342039">
                <a:tc>
                  <a:txBody>
                    <a:bodyPr/>
                    <a:lstStyle/>
                    <a:p>
                      <a:pPr algn="ctr" fontAlgn="ctr"/>
                      <a:r>
                        <a:rPr lang="ja-JP" altLang="en-US" sz="1050" b="0" i="0" u="none" strike="noStrike" dirty="0">
                          <a:solidFill>
                            <a:srgbClr val="000000"/>
                          </a:solidFill>
                          <a:effectLst/>
                          <a:latin typeface="+mn-ea"/>
                          <a:ea typeface="+mn-ea"/>
                        </a:rPr>
                        <a:t>３５</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r>
                        <a:rPr lang="ja-JP" altLang="en-US" sz="1050" b="0" dirty="0"/>
                        <a:t>地域包括ケア入院医療管理料（令和６年</a:t>
                      </a:r>
                      <a:r>
                        <a:rPr lang="en-US" altLang="ja-JP" sz="1050" b="0" dirty="0">
                          <a:latin typeface="+mn-ea"/>
                          <a:ea typeface="+mn-ea"/>
                        </a:rPr>
                        <a:t>10</a:t>
                      </a:r>
                      <a:r>
                        <a:rPr lang="ja-JP" altLang="en-US" sz="1050" b="0" dirty="0"/>
                        <a:t>月１日以降に引き続き算定する場合に限る。） </a:t>
                      </a:r>
                      <a:endParaRPr lang="ja-JP" altLang="en-US" sz="1050" b="0" dirty="0">
                        <a:latin typeface="+mn-ea"/>
                        <a:ea typeface="+mn-ea"/>
                      </a:endParaRPr>
                    </a:p>
                  </a:txBody>
                  <a:tcPr marL="72000" marR="72000" marT="3449" marB="0" anchor="ctr"/>
                </a:tc>
                <a:extLst>
                  <a:ext uri="{0D108BD9-81ED-4DB2-BD59-A6C34878D82A}">
                    <a16:rowId xmlns:a16="http://schemas.microsoft.com/office/drawing/2014/main" val="3777681952"/>
                  </a:ext>
                </a:extLst>
              </a:tr>
              <a:tr h="342039">
                <a:tc>
                  <a:txBody>
                    <a:bodyPr/>
                    <a:lstStyle/>
                    <a:p>
                      <a:pPr algn="ctr" fontAlgn="ctr"/>
                      <a:r>
                        <a:rPr lang="ja-JP" altLang="en-US" sz="1050" b="0" i="0" u="none" strike="noStrike" dirty="0">
                          <a:solidFill>
                            <a:srgbClr val="000000"/>
                          </a:solidFill>
                          <a:effectLst/>
                          <a:latin typeface="+mn-ea"/>
                          <a:ea typeface="+mn-ea"/>
                        </a:rPr>
                        <a:t>３６</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r>
                        <a:rPr lang="ja-JP" altLang="en-US" sz="1050" b="0" dirty="0"/>
                        <a:t>精神科急性期治療病棟入院料（令和８年６月１日以降に引き続き算定する場合に限る。）</a:t>
                      </a:r>
                      <a:endParaRPr lang="ja-JP" altLang="en-US" sz="1050" b="0" dirty="0">
                        <a:latin typeface="+mn-ea"/>
                        <a:ea typeface="+mn-ea"/>
                      </a:endParaRPr>
                    </a:p>
                  </a:txBody>
                  <a:tcPr marL="72000" marR="72000" marT="3449" marB="0" anchor="ctr"/>
                </a:tc>
                <a:extLst>
                  <a:ext uri="{0D108BD9-81ED-4DB2-BD59-A6C34878D82A}">
                    <a16:rowId xmlns:a16="http://schemas.microsoft.com/office/drawing/2014/main" val="3131377615"/>
                  </a:ext>
                </a:extLst>
              </a:tr>
              <a:tr h="342039">
                <a:tc>
                  <a:txBody>
                    <a:bodyPr/>
                    <a:lstStyle/>
                    <a:p>
                      <a:pPr algn="ctr" fontAlgn="ctr"/>
                      <a:r>
                        <a:rPr lang="ja-JP" altLang="en-US" sz="1050" b="0" i="0" u="none" strike="noStrike" dirty="0">
                          <a:solidFill>
                            <a:srgbClr val="000000"/>
                          </a:solidFill>
                          <a:effectLst/>
                          <a:latin typeface="+mn-ea"/>
                          <a:ea typeface="+mn-ea"/>
                        </a:rPr>
                        <a:t>３７</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r>
                        <a:rPr lang="ja-JP" altLang="en-US" sz="1050" b="0" dirty="0"/>
                        <a:t>児童・思春期精神科入院医療管理料（令和８年６月１日以降に引き続き算定する場合に限る。） </a:t>
                      </a:r>
                      <a:endParaRPr lang="ja-JP" altLang="en-US" sz="1050" b="0" dirty="0">
                        <a:latin typeface="+mn-ea"/>
                        <a:ea typeface="+mn-ea"/>
                      </a:endParaRPr>
                    </a:p>
                  </a:txBody>
                  <a:tcPr marL="72000" marR="72000" marT="3449" marB="0" anchor="ctr"/>
                </a:tc>
                <a:extLst>
                  <a:ext uri="{0D108BD9-81ED-4DB2-BD59-A6C34878D82A}">
                    <a16:rowId xmlns:a16="http://schemas.microsoft.com/office/drawing/2014/main" val="1527117075"/>
                  </a:ext>
                </a:extLst>
              </a:tr>
              <a:tr h="342039">
                <a:tc>
                  <a:txBody>
                    <a:bodyPr/>
                    <a:lstStyle/>
                    <a:p>
                      <a:pPr algn="ctr" fontAlgn="ctr"/>
                      <a:r>
                        <a:rPr lang="ja-JP" altLang="en-US" sz="1050" b="0" i="0" u="none" strike="noStrike" dirty="0">
                          <a:solidFill>
                            <a:srgbClr val="000000"/>
                          </a:solidFill>
                          <a:effectLst/>
                          <a:latin typeface="+mn-ea"/>
                          <a:ea typeface="+mn-ea"/>
                        </a:rPr>
                        <a:t>３８</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r>
                        <a:rPr lang="ja-JP" altLang="en-US" sz="1050" b="0" dirty="0"/>
                        <a:t>特定一般病棟入院料（地域包括ケア１、地域包括ケア２及び地域包括ケア３）（令和６年</a:t>
                      </a:r>
                      <a:r>
                        <a:rPr lang="en-US" altLang="ja-JP" sz="1050" b="0" dirty="0">
                          <a:latin typeface="+mn-ea"/>
                          <a:ea typeface="+mn-ea"/>
                        </a:rPr>
                        <a:t>10</a:t>
                      </a:r>
                      <a:r>
                        <a:rPr lang="ja-JP" altLang="en-US" sz="1050" b="0" dirty="0"/>
                        <a:t>月１日以降に引き続き算定する場合に限る。）</a:t>
                      </a:r>
                      <a:endParaRPr lang="ja-JP" altLang="en-US" sz="1050" b="0" dirty="0">
                        <a:latin typeface="+mn-ea"/>
                        <a:ea typeface="+mn-ea"/>
                      </a:endParaRPr>
                    </a:p>
                  </a:txBody>
                  <a:tcPr marL="72000" marR="72000" marT="3449" marB="0" anchor="ctr"/>
                </a:tc>
                <a:extLst>
                  <a:ext uri="{0D108BD9-81ED-4DB2-BD59-A6C34878D82A}">
                    <a16:rowId xmlns:a16="http://schemas.microsoft.com/office/drawing/2014/main" val="441128718"/>
                  </a:ext>
                </a:extLst>
              </a:tr>
            </a:tbl>
          </a:graphicData>
        </a:graphic>
      </p:graphicFrame>
      <p:sp>
        <p:nvSpPr>
          <p:cNvPr id="9" name="正方形/長方形 8">
            <a:extLst>
              <a:ext uri="{FF2B5EF4-FFF2-40B4-BE49-F238E27FC236}">
                <a16:creationId xmlns:a16="http://schemas.microsoft.com/office/drawing/2014/main" id="{6AD826A1-44E1-FBE5-64AF-CB6D7E2E727D}"/>
              </a:ext>
            </a:extLst>
          </p:cNvPr>
          <p:cNvSpPr/>
          <p:nvPr/>
        </p:nvSpPr>
        <p:spPr>
          <a:xfrm>
            <a:off x="379391" y="946994"/>
            <a:ext cx="6984776" cy="219422"/>
          </a:xfrm>
          <a:prstGeom prst="rect">
            <a:avLst/>
          </a:prstGeom>
        </p:spPr>
        <p:txBody>
          <a:bodyPr wrap="square" lIns="57280" tIns="28640" rIns="57280" bIns="28640">
            <a:spAutoFit/>
          </a:bodyPr>
          <a:lstStyle/>
          <a:p>
            <a:pPr algn="just">
              <a:spcAft>
                <a:spcPts val="400"/>
              </a:spcAft>
            </a:pPr>
            <a:r>
              <a:rPr lang="en-US" altLang="ja-JP" sz="1050" b="1" dirty="0">
                <a:solidFill>
                  <a:srgbClr val="FF0000"/>
                </a:solidFill>
                <a:latin typeface="Meiryo" panose="020B0604030504040204" pitchFamily="34" charset="-128"/>
                <a:ea typeface="Meiryo" panose="020B0604030504040204" pitchFamily="34" charset="-128"/>
              </a:rPr>
              <a:t>※</a:t>
            </a:r>
            <a:r>
              <a:rPr lang="ja-JP" altLang="en-US" sz="1050" b="1" dirty="0">
                <a:solidFill>
                  <a:srgbClr val="FF0000"/>
                </a:solidFill>
                <a:latin typeface="Meiryo" panose="020B0604030504040204" pitchFamily="34" charset="-128"/>
                <a:ea typeface="Meiryo" panose="020B0604030504040204" pitchFamily="34" charset="-128"/>
              </a:rPr>
              <a:t>表１、表２、表３及び表４については、訂正を行う場合がありますので今後の訂正通知等を必ずご確認ください。</a:t>
            </a:r>
          </a:p>
        </p:txBody>
      </p:sp>
      <p:sp>
        <p:nvSpPr>
          <p:cNvPr id="3" name="正方形/長方形 2">
            <a:extLst>
              <a:ext uri="{FF2B5EF4-FFF2-40B4-BE49-F238E27FC236}">
                <a16:creationId xmlns:a16="http://schemas.microsoft.com/office/drawing/2014/main" id="{9C79247B-6660-ED29-C240-352A717667AF}"/>
              </a:ext>
            </a:extLst>
          </p:cNvPr>
          <p:cNvSpPr/>
          <p:nvPr/>
        </p:nvSpPr>
        <p:spPr>
          <a:xfrm>
            <a:off x="379391" y="1195819"/>
            <a:ext cx="9052689" cy="432301"/>
          </a:xfrm>
          <a:prstGeom prst="rect">
            <a:avLst/>
          </a:prstGeom>
        </p:spPr>
        <p:txBody>
          <a:bodyPr wrap="square" lIns="57280" tIns="28640" rIns="57280" bIns="28640">
            <a:spAutoFit/>
          </a:bodyPr>
          <a:lstStyle/>
          <a:p>
            <a:pPr algn="just">
              <a:spcAft>
                <a:spcPts val="400"/>
              </a:spcAft>
            </a:pPr>
            <a:r>
              <a:rPr lang="en-US" altLang="ja-JP" sz="1050" b="1" dirty="0">
                <a:solidFill>
                  <a:srgbClr val="FF0000"/>
                </a:solidFill>
                <a:latin typeface="Meiryo" panose="020B0604030504040204" pitchFamily="34" charset="-128"/>
                <a:ea typeface="Meiryo" panose="020B0604030504040204" pitchFamily="34" charset="-128"/>
              </a:rPr>
              <a:t>※</a:t>
            </a:r>
            <a:r>
              <a:rPr lang="ja-JP" altLang="en-US" sz="1050" b="1" dirty="0">
                <a:solidFill>
                  <a:srgbClr val="FF0000"/>
                </a:solidFill>
                <a:latin typeface="Meiryo" panose="020B0604030504040204" pitchFamily="34" charset="-128"/>
                <a:ea typeface="Meiryo" panose="020B0604030504040204" pitchFamily="34" charset="-128"/>
              </a:rPr>
              <a:t>表２における経過措置期間については、令和６年３月</a:t>
            </a:r>
            <a:r>
              <a:rPr lang="en-US" altLang="ja-JP" sz="1050" b="1" dirty="0">
                <a:solidFill>
                  <a:srgbClr val="FF0000"/>
                </a:solidFill>
                <a:latin typeface="Meiryo" panose="020B0604030504040204" pitchFamily="34" charset="-128"/>
                <a:ea typeface="Meiryo" panose="020B0604030504040204" pitchFamily="34" charset="-128"/>
              </a:rPr>
              <a:t>31</a:t>
            </a:r>
            <a:r>
              <a:rPr lang="ja-JP" altLang="en-US" sz="1050" b="1" dirty="0">
                <a:solidFill>
                  <a:srgbClr val="FF0000"/>
                </a:solidFill>
                <a:latin typeface="Meiryo" panose="020B0604030504040204" pitchFamily="34" charset="-128"/>
                <a:ea typeface="Meiryo" panose="020B0604030504040204" pitchFamily="34" charset="-128"/>
              </a:rPr>
              <a:t>日時点で改正前の当該入院基本料等の届出を行っている保険医療機関についてのみ</a:t>
            </a:r>
            <a:endParaRPr lang="en-US" altLang="ja-JP" sz="1050" b="1" dirty="0">
              <a:solidFill>
                <a:srgbClr val="FF0000"/>
              </a:solidFill>
              <a:latin typeface="Meiryo" panose="020B0604030504040204" pitchFamily="34" charset="-128"/>
              <a:ea typeface="Meiryo" panose="020B0604030504040204" pitchFamily="34" charset="-128"/>
            </a:endParaRPr>
          </a:p>
          <a:p>
            <a:pPr algn="just">
              <a:spcAft>
                <a:spcPts val="400"/>
              </a:spcAft>
            </a:pPr>
            <a:r>
              <a:rPr lang="ja-JP" altLang="en-US" sz="1050" b="1" dirty="0">
                <a:solidFill>
                  <a:srgbClr val="FF0000"/>
                </a:solidFill>
                <a:latin typeface="Meiryo" panose="020B0604030504040204" pitchFamily="34" charset="-128"/>
                <a:ea typeface="Meiryo" panose="020B0604030504040204" pitchFamily="34" charset="-128"/>
              </a:rPr>
              <a:t>　適用されますのでご留意ください。</a:t>
            </a:r>
          </a:p>
        </p:txBody>
      </p:sp>
    </p:spTree>
    <p:extLst>
      <p:ext uri="{BB962C8B-B14F-4D97-AF65-F5344CB8AC3E}">
        <p14:creationId xmlns:p14="http://schemas.microsoft.com/office/powerpoint/2010/main" val="2009659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7C9A60-A5D5-6940-BD43-AAF93008732A}"/>
              </a:ext>
            </a:extLst>
          </p:cNvPr>
          <p:cNvSpPr>
            <a:spLocks noGrp="1"/>
          </p:cNvSpPr>
          <p:nvPr>
            <p:ph type="title"/>
          </p:nvPr>
        </p:nvSpPr>
        <p:spPr>
          <a:xfrm>
            <a:off x="0" y="-1"/>
            <a:ext cx="9906000" cy="908721"/>
          </a:xfrm>
        </p:spPr>
        <p:txBody>
          <a:bodyPr/>
          <a:lstStyle/>
          <a:p>
            <a:r>
              <a:rPr lang="ja-JP" altLang="en-US" sz="1400" dirty="0"/>
              <a:t>（表２）施設基準の改正により、令和６年５月</a:t>
            </a:r>
            <a:r>
              <a:rPr lang="en-US" altLang="ja-JP" sz="1400" dirty="0">
                <a:latin typeface="+mn-ea"/>
              </a:rPr>
              <a:t>31</a:t>
            </a:r>
            <a:r>
              <a:rPr lang="ja-JP" altLang="en-US" sz="1400" dirty="0"/>
              <a:t>日において現に当該点数を算定していた</a:t>
            </a:r>
            <a:br>
              <a:rPr lang="en-US" altLang="ja-JP" sz="1400" dirty="0"/>
            </a:br>
            <a:r>
              <a:rPr lang="ja-JP" altLang="en-US" sz="1400" dirty="0"/>
              <a:t>　　　　保険医療機関であっても、令和６年６月以降において当該点数を算定するに当たり</a:t>
            </a:r>
            <a:br>
              <a:rPr lang="en-US" altLang="ja-JP" sz="1400" dirty="0"/>
            </a:br>
            <a:r>
              <a:rPr lang="ja-JP" altLang="en-US" sz="1400" dirty="0"/>
              <a:t>　　　　届出の必要なもの</a:t>
            </a:r>
          </a:p>
        </p:txBody>
      </p:sp>
      <p:sp>
        <p:nvSpPr>
          <p:cNvPr id="4" name="スライド番号プレースホルダー 3"/>
          <p:cNvSpPr>
            <a:spLocks noGrp="1"/>
          </p:cNvSpPr>
          <p:nvPr>
            <p:ph type="sldNum" sz="quarter" idx="4"/>
          </p:nvPr>
        </p:nvSpPr>
        <p:spPr>
          <a:xfrm>
            <a:off x="8915314" y="6678971"/>
            <a:ext cx="630513" cy="278421"/>
          </a:xfrm>
        </p:spPr>
        <p:txBody>
          <a:bodyPr/>
          <a:lstStyle/>
          <a:p>
            <a:fld id="{48F63A3B-78C7-47BE-AE5E-E10140E04643}" type="slidenum">
              <a:rPr lang="en-US" smtClean="0"/>
              <a:pPr/>
              <a:t>26</a:t>
            </a:fld>
            <a:endParaRPr lang="en-US" dirty="0"/>
          </a:p>
        </p:txBody>
      </p:sp>
      <p:sp>
        <p:nvSpPr>
          <p:cNvPr id="7" name="角丸四角形 48">
            <a:extLst>
              <a:ext uri="{FF2B5EF4-FFF2-40B4-BE49-F238E27FC236}">
                <a16:creationId xmlns:a16="http://schemas.microsoft.com/office/drawing/2014/main" id="{6EE4C8BF-8A15-CA69-CD71-6EC14EE21767}"/>
              </a:ext>
            </a:extLst>
          </p:cNvPr>
          <p:cNvSpPr/>
          <p:nvPr/>
        </p:nvSpPr>
        <p:spPr>
          <a:xfrm>
            <a:off x="379391" y="1756003"/>
            <a:ext cx="1621744" cy="318432"/>
          </a:xfrm>
          <a:prstGeom prst="roundRect">
            <a:avLst>
              <a:gd name="adj" fmla="val 17286"/>
            </a:avLst>
          </a:prstGeom>
          <a:solidFill>
            <a:schemeClr val="accent2"/>
          </a:solidFill>
        </p:spPr>
        <p:txBody>
          <a:bodyPr anchor="ctr"/>
          <a:lstStyle/>
          <a:p>
            <a:pPr algn="ctr" defTabSz="591055">
              <a:lnSpc>
                <a:spcPct val="130000"/>
              </a:lnSpc>
              <a:spcAft>
                <a:spcPts val="796"/>
              </a:spcAft>
            </a:pPr>
            <a:r>
              <a:rPr lang="ja-JP" altLang="en-US" sz="1077" b="1" spc="239" dirty="0">
                <a:solidFill>
                  <a:schemeClr val="bg1"/>
                </a:solidFill>
                <a:latin typeface="+mn-ea"/>
                <a:cs typeface="Noto Sans CJK JP DemiLight" charset="-128"/>
              </a:rPr>
              <a:t>特掲診療料</a:t>
            </a:r>
          </a:p>
        </p:txBody>
      </p:sp>
      <p:graphicFrame>
        <p:nvGraphicFramePr>
          <p:cNvPr id="8" name="表 4">
            <a:extLst>
              <a:ext uri="{FF2B5EF4-FFF2-40B4-BE49-F238E27FC236}">
                <a16:creationId xmlns:a16="http://schemas.microsoft.com/office/drawing/2014/main" id="{3BDF23A9-4BD9-B21E-92AE-03F2EE6948B8}"/>
              </a:ext>
            </a:extLst>
          </p:cNvPr>
          <p:cNvGraphicFramePr>
            <a:graphicFrameLocks noGrp="1"/>
          </p:cNvGraphicFramePr>
          <p:nvPr>
            <p:extLst>
              <p:ext uri="{D42A27DB-BD31-4B8C-83A1-F6EECF244321}">
                <p14:modId xmlns:p14="http://schemas.microsoft.com/office/powerpoint/2010/main" val="3366105029"/>
              </p:ext>
            </p:extLst>
          </p:nvPr>
        </p:nvGraphicFramePr>
        <p:xfrm>
          <a:off x="364807" y="2202318"/>
          <a:ext cx="9181020" cy="1656184"/>
        </p:xfrm>
        <a:graphic>
          <a:graphicData uri="http://schemas.openxmlformats.org/drawingml/2006/table">
            <a:tbl>
              <a:tblPr bandRow="1">
                <a:tableStyleId>{21E4AEA4-8DFA-4A89-87EB-49C32662AFE0}</a:tableStyleId>
              </a:tblPr>
              <a:tblGrid>
                <a:gridCol w="455547">
                  <a:extLst>
                    <a:ext uri="{9D8B030D-6E8A-4147-A177-3AD203B41FA5}">
                      <a16:colId xmlns:a16="http://schemas.microsoft.com/office/drawing/2014/main" val="1524999895"/>
                    </a:ext>
                  </a:extLst>
                </a:gridCol>
                <a:gridCol w="8725473">
                  <a:extLst>
                    <a:ext uri="{9D8B030D-6E8A-4147-A177-3AD203B41FA5}">
                      <a16:colId xmlns:a16="http://schemas.microsoft.com/office/drawing/2014/main" val="4139373743"/>
                    </a:ext>
                  </a:extLst>
                </a:gridCol>
              </a:tblGrid>
              <a:tr h="342039">
                <a:tc>
                  <a:txBody>
                    <a:bodyPr/>
                    <a:lstStyle/>
                    <a:p>
                      <a:pPr algn="ctr" fontAlgn="ctr"/>
                      <a:r>
                        <a:rPr lang="ja-JP" altLang="en-US" sz="1050" b="0" i="0" u="none" strike="noStrike" dirty="0">
                          <a:solidFill>
                            <a:srgbClr val="000000"/>
                          </a:solidFill>
                          <a:effectLst/>
                          <a:latin typeface="+mn-ea"/>
                          <a:ea typeface="+mn-ea"/>
                        </a:rPr>
                        <a:t>１</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r>
                        <a:rPr lang="ja-JP" altLang="en-US" sz="1050" b="0" dirty="0"/>
                        <a:t>地域包括診療料（令和６年</a:t>
                      </a:r>
                      <a:r>
                        <a:rPr lang="en-US" altLang="ja-JP" sz="1050" b="0" dirty="0">
                          <a:latin typeface="+mn-ea"/>
                          <a:ea typeface="+mn-ea"/>
                        </a:rPr>
                        <a:t>10</a:t>
                      </a:r>
                      <a:r>
                        <a:rPr lang="ja-JP" altLang="en-US" sz="1050" b="0" dirty="0"/>
                        <a:t>月以降に引き続き算定する場合に限る。） </a:t>
                      </a:r>
                      <a:endParaRPr lang="ja-JP" altLang="en-US" sz="1050" b="0" dirty="0">
                        <a:latin typeface="+mn-ea"/>
                        <a:ea typeface="+mn-ea"/>
                      </a:endParaRPr>
                    </a:p>
                  </a:txBody>
                  <a:tcPr marL="72000" marR="72000" marT="3449" marB="0" anchor="ctr"/>
                </a:tc>
                <a:extLst>
                  <a:ext uri="{0D108BD9-81ED-4DB2-BD59-A6C34878D82A}">
                    <a16:rowId xmlns:a16="http://schemas.microsoft.com/office/drawing/2014/main" val="1049185891"/>
                  </a:ext>
                </a:extLst>
              </a:tr>
              <a:tr h="306033">
                <a:tc>
                  <a:txBody>
                    <a:bodyPr/>
                    <a:lstStyle/>
                    <a:p>
                      <a:pPr algn="ctr" fontAlgn="ctr"/>
                      <a:r>
                        <a:rPr lang="ja-JP" altLang="en-US" sz="1050" b="0" i="0" u="none" strike="noStrike" dirty="0">
                          <a:solidFill>
                            <a:srgbClr val="000000"/>
                          </a:solidFill>
                          <a:effectLst/>
                          <a:latin typeface="+mn-ea"/>
                          <a:ea typeface="+mn-ea"/>
                        </a:rPr>
                        <a:t>２</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r>
                        <a:rPr lang="ja-JP" altLang="en-US" sz="1050" b="0" dirty="0"/>
                        <a:t>外来腫瘍化学療法診療料１（令和６年</a:t>
                      </a:r>
                      <a:r>
                        <a:rPr lang="en-US" altLang="ja-JP" sz="1050" b="0" dirty="0">
                          <a:latin typeface="+mn-ea"/>
                          <a:ea typeface="+mn-ea"/>
                        </a:rPr>
                        <a:t>10</a:t>
                      </a:r>
                      <a:r>
                        <a:rPr lang="ja-JP" altLang="en-US" sz="1050" b="0" dirty="0"/>
                        <a:t>月以降に引き続き算定する場合に限る。）</a:t>
                      </a:r>
                      <a:endParaRPr lang="ja-JP" altLang="en-US" sz="1050" b="0" dirty="0">
                        <a:latin typeface="+mn-ea"/>
                        <a:ea typeface="+mn-ea"/>
                      </a:endParaRPr>
                    </a:p>
                  </a:txBody>
                  <a:tcPr marL="72000" marR="72000" marT="3449" marB="0" anchor="ctr"/>
                </a:tc>
                <a:extLst>
                  <a:ext uri="{0D108BD9-81ED-4DB2-BD59-A6C34878D82A}">
                    <a16:rowId xmlns:a16="http://schemas.microsoft.com/office/drawing/2014/main" val="1130060609"/>
                  </a:ext>
                </a:extLst>
              </a:tr>
              <a:tr h="504056">
                <a:tc>
                  <a:txBody>
                    <a:bodyPr/>
                    <a:lstStyle/>
                    <a:p>
                      <a:pPr algn="ctr" fontAlgn="ctr"/>
                      <a:r>
                        <a:rPr lang="ja-JP" altLang="en-US" sz="1050" b="0" i="0" u="none" strike="noStrike" dirty="0">
                          <a:solidFill>
                            <a:srgbClr val="000000"/>
                          </a:solidFill>
                          <a:effectLst/>
                          <a:latin typeface="+mn-ea"/>
                          <a:ea typeface="+mn-ea"/>
                        </a:rPr>
                        <a:t>３</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r>
                        <a:rPr lang="ja-JP" altLang="en-US" sz="1050" b="0" dirty="0"/>
                        <a:t>医科点数表第２章第９部処置の通則の５に掲げる処置の休日加算１、時間外加算１及び深夜加算１（令和８年６月１日以降に引き続き算定する場合に限る。）</a:t>
                      </a:r>
                      <a:endParaRPr lang="en-US" altLang="ja-JP" sz="1050" b="0" dirty="0"/>
                    </a:p>
                  </a:txBody>
                  <a:tcPr marL="72000" marR="72000" marT="3449" marB="0" anchor="ctr"/>
                </a:tc>
                <a:extLst>
                  <a:ext uri="{0D108BD9-81ED-4DB2-BD59-A6C34878D82A}">
                    <a16:rowId xmlns:a16="http://schemas.microsoft.com/office/drawing/2014/main" val="2879801562"/>
                  </a:ext>
                </a:extLst>
              </a:tr>
              <a:tr h="504056">
                <a:tc>
                  <a:txBody>
                    <a:bodyPr/>
                    <a:lstStyle/>
                    <a:p>
                      <a:pPr algn="ctr" fontAlgn="ctr"/>
                      <a:r>
                        <a:rPr lang="ja-JP" altLang="en-US" sz="1050" b="0" i="0" u="none" strike="noStrike" dirty="0">
                          <a:solidFill>
                            <a:srgbClr val="000000"/>
                          </a:solidFill>
                          <a:effectLst/>
                          <a:latin typeface="+mn-ea"/>
                          <a:ea typeface="+mn-ea"/>
                        </a:rPr>
                        <a:t>４</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r>
                        <a:rPr lang="ja-JP" altLang="en-US" sz="1050" b="0" dirty="0"/>
                        <a:t>在宅時医学総合管理料の注 </a:t>
                      </a:r>
                      <a:r>
                        <a:rPr lang="en-US" altLang="ja-JP" sz="1050" b="0" dirty="0"/>
                        <a:t>14</a:t>
                      </a:r>
                      <a:r>
                        <a:rPr lang="ja-JP" altLang="en-US" sz="1050" b="0" dirty="0"/>
                        <a:t>（施設入居時等医学総合管理料の注５の規定により準用する場合を含む。）に規定する基準（令和６年</a:t>
                      </a:r>
                      <a:r>
                        <a:rPr lang="en-US" altLang="ja-JP" sz="1050" b="0" dirty="0"/>
                        <a:t>10 </a:t>
                      </a:r>
                      <a:r>
                        <a:rPr lang="ja-JP" altLang="en-US" sz="1050" b="0" dirty="0"/>
                        <a:t>月以降に算定する場合に限る。）</a:t>
                      </a:r>
                      <a:endParaRPr lang="en-US" altLang="ja-JP" sz="1050" b="0" dirty="0"/>
                    </a:p>
                  </a:txBody>
                  <a:tcPr marL="72000" marR="72000" marT="3449" marB="0" anchor="ctr"/>
                </a:tc>
                <a:extLst>
                  <a:ext uri="{0D108BD9-81ED-4DB2-BD59-A6C34878D82A}">
                    <a16:rowId xmlns:a16="http://schemas.microsoft.com/office/drawing/2014/main" val="2086920709"/>
                  </a:ext>
                </a:extLst>
              </a:tr>
            </a:tbl>
          </a:graphicData>
        </a:graphic>
      </p:graphicFrame>
      <p:sp>
        <p:nvSpPr>
          <p:cNvPr id="9" name="正方形/長方形 8">
            <a:extLst>
              <a:ext uri="{FF2B5EF4-FFF2-40B4-BE49-F238E27FC236}">
                <a16:creationId xmlns:a16="http://schemas.microsoft.com/office/drawing/2014/main" id="{6AD826A1-44E1-FBE5-64AF-CB6D7E2E727D}"/>
              </a:ext>
            </a:extLst>
          </p:cNvPr>
          <p:cNvSpPr/>
          <p:nvPr/>
        </p:nvSpPr>
        <p:spPr>
          <a:xfrm>
            <a:off x="379391" y="946994"/>
            <a:ext cx="6984776" cy="219422"/>
          </a:xfrm>
          <a:prstGeom prst="rect">
            <a:avLst/>
          </a:prstGeom>
        </p:spPr>
        <p:txBody>
          <a:bodyPr wrap="square" lIns="57280" tIns="28640" rIns="57280" bIns="28640">
            <a:spAutoFit/>
          </a:bodyPr>
          <a:lstStyle/>
          <a:p>
            <a:pPr algn="just">
              <a:spcAft>
                <a:spcPts val="400"/>
              </a:spcAft>
            </a:pPr>
            <a:r>
              <a:rPr lang="en-US" altLang="ja-JP" sz="1050" b="1" dirty="0">
                <a:solidFill>
                  <a:srgbClr val="FF0000"/>
                </a:solidFill>
                <a:latin typeface="Meiryo" panose="020B0604030504040204" pitchFamily="34" charset="-128"/>
                <a:ea typeface="Meiryo" panose="020B0604030504040204" pitchFamily="34" charset="-128"/>
              </a:rPr>
              <a:t>※</a:t>
            </a:r>
            <a:r>
              <a:rPr lang="ja-JP" altLang="en-US" sz="1050" b="1" dirty="0">
                <a:solidFill>
                  <a:srgbClr val="FF0000"/>
                </a:solidFill>
                <a:latin typeface="Meiryo" panose="020B0604030504040204" pitchFamily="34" charset="-128"/>
                <a:ea typeface="Meiryo" panose="020B0604030504040204" pitchFamily="34" charset="-128"/>
              </a:rPr>
              <a:t>表１、表２、表３及び表４については、訂正を行う場合がありますので今後の訂正通知等を必ずご確認ください。</a:t>
            </a:r>
          </a:p>
        </p:txBody>
      </p:sp>
      <p:sp>
        <p:nvSpPr>
          <p:cNvPr id="3" name="正方形/長方形 2">
            <a:extLst>
              <a:ext uri="{FF2B5EF4-FFF2-40B4-BE49-F238E27FC236}">
                <a16:creationId xmlns:a16="http://schemas.microsoft.com/office/drawing/2014/main" id="{9C79247B-6660-ED29-C240-352A717667AF}"/>
              </a:ext>
            </a:extLst>
          </p:cNvPr>
          <p:cNvSpPr/>
          <p:nvPr/>
        </p:nvSpPr>
        <p:spPr>
          <a:xfrm>
            <a:off x="379391" y="1195819"/>
            <a:ext cx="9052689" cy="432301"/>
          </a:xfrm>
          <a:prstGeom prst="rect">
            <a:avLst/>
          </a:prstGeom>
        </p:spPr>
        <p:txBody>
          <a:bodyPr wrap="square" lIns="57280" tIns="28640" rIns="57280" bIns="28640">
            <a:spAutoFit/>
          </a:bodyPr>
          <a:lstStyle/>
          <a:p>
            <a:pPr algn="just">
              <a:spcAft>
                <a:spcPts val="400"/>
              </a:spcAft>
            </a:pPr>
            <a:r>
              <a:rPr lang="en-US" altLang="ja-JP" sz="1050" b="1" dirty="0">
                <a:solidFill>
                  <a:srgbClr val="FF0000"/>
                </a:solidFill>
                <a:latin typeface="Meiryo" panose="020B0604030504040204" pitchFamily="34" charset="-128"/>
                <a:ea typeface="Meiryo" panose="020B0604030504040204" pitchFamily="34" charset="-128"/>
              </a:rPr>
              <a:t>※</a:t>
            </a:r>
            <a:r>
              <a:rPr lang="ja-JP" altLang="en-US" sz="1050" b="1" dirty="0">
                <a:solidFill>
                  <a:srgbClr val="FF0000"/>
                </a:solidFill>
                <a:latin typeface="Meiryo" panose="020B0604030504040204" pitchFamily="34" charset="-128"/>
                <a:ea typeface="Meiryo" panose="020B0604030504040204" pitchFamily="34" charset="-128"/>
              </a:rPr>
              <a:t>表２における経過措置期間については、令和６年３月</a:t>
            </a:r>
            <a:r>
              <a:rPr lang="en-US" altLang="ja-JP" sz="1050" b="1" dirty="0">
                <a:solidFill>
                  <a:srgbClr val="FF0000"/>
                </a:solidFill>
                <a:latin typeface="Meiryo" panose="020B0604030504040204" pitchFamily="34" charset="-128"/>
                <a:ea typeface="Meiryo" panose="020B0604030504040204" pitchFamily="34" charset="-128"/>
              </a:rPr>
              <a:t>31</a:t>
            </a:r>
            <a:r>
              <a:rPr lang="ja-JP" altLang="en-US" sz="1050" b="1" dirty="0">
                <a:solidFill>
                  <a:srgbClr val="FF0000"/>
                </a:solidFill>
                <a:latin typeface="Meiryo" panose="020B0604030504040204" pitchFamily="34" charset="-128"/>
                <a:ea typeface="Meiryo" panose="020B0604030504040204" pitchFamily="34" charset="-128"/>
              </a:rPr>
              <a:t>日時点で改正前の特掲診療料の届出を行っている保険医療機関についてのみ</a:t>
            </a:r>
            <a:endParaRPr lang="en-US" altLang="ja-JP" sz="1050" b="1" dirty="0">
              <a:solidFill>
                <a:srgbClr val="FF0000"/>
              </a:solidFill>
              <a:latin typeface="Meiryo" panose="020B0604030504040204" pitchFamily="34" charset="-128"/>
              <a:ea typeface="Meiryo" panose="020B0604030504040204" pitchFamily="34" charset="-128"/>
            </a:endParaRPr>
          </a:p>
          <a:p>
            <a:pPr algn="just">
              <a:spcAft>
                <a:spcPts val="400"/>
              </a:spcAft>
            </a:pPr>
            <a:r>
              <a:rPr lang="ja-JP" altLang="en-US" sz="1050" b="1" dirty="0">
                <a:solidFill>
                  <a:srgbClr val="FF0000"/>
                </a:solidFill>
                <a:latin typeface="Meiryo" panose="020B0604030504040204" pitchFamily="34" charset="-128"/>
                <a:ea typeface="Meiryo" panose="020B0604030504040204" pitchFamily="34" charset="-128"/>
              </a:rPr>
              <a:t>　適用されますのでご留意ください。</a:t>
            </a:r>
          </a:p>
        </p:txBody>
      </p:sp>
    </p:spTree>
    <p:extLst>
      <p:ext uri="{BB962C8B-B14F-4D97-AF65-F5344CB8AC3E}">
        <p14:creationId xmlns:p14="http://schemas.microsoft.com/office/powerpoint/2010/main" val="30863120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7C9A60-A5D5-6940-BD43-AAF93008732A}"/>
              </a:ext>
            </a:extLst>
          </p:cNvPr>
          <p:cNvSpPr>
            <a:spLocks noGrp="1"/>
          </p:cNvSpPr>
          <p:nvPr>
            <p:ph type="title"/>
          </p:nvPr>
        </p:nvSpPr>
        <p:spPr/>
        <p:txBody>
          <a:bodyPr bIns="72000"/>
          <a:lstStyle/>
          <a:p>
            <a:r>
              <a:rPr lang="ja-JP" altLang="en-US" sz="1400" dirty="0"/>
              <a:t>（表３）施設基準が改正されたが、令和６年５月</a:t>
            </a:r>
            <a:r>
              <a:rPr lang="en-US" altLang="ja-JP" sz="1400" dirty="0">
                <a:latin typeface="+mn-ea"/>
              </a:rPr>
              <a:t>31</a:t>
            </a:r>
            <a:r>
              <a:rPr lang="ja-JP" altLang="en-US" sz="1400" dirty="0"/>
              <a:t>日において現に当該点数を算定</a:t>
            </a:r>
            <a:br>
              <a:rPr lang="en-US" altLang="ja-JP" sz="1400" dirty="0"/>
            </a:br>
            <a:r>
              <a:rPr lang="ja-JP" altLang="en-US" sz="1400" dirty="0"/>
              <a:t>　　　　していた保険医療機関において、引き続き当該点数を算定する場合には、</a:t>
            </a:r>
            <a:br>
              <a:rPr lang="en-US" altLang="ja-JP" sz="1400" dirty="0"/>
            </a:br>
            <a:r>
              <a:rPr lang="ja-JP" altLang="en-US" sz="1400" dirty="0"/>
              <a:t>　　　　届出が必要でないもの</a:t>
            </a:r>
          </a:p>
        </p:txBody>
      </p:sp>
      <p:sp>
        <p:nvSpPr>
          <p:cNvPr id="4" name="スライド番号プレースホルダー 3"/>
          <p:cNvSpPr>
            <a:spLocks noGrp="1"/>
          </p:cNvSpPr>
          <p:nvPr>
            <p:ph type="sldNum" sz="quarter" idx="4"/>
          </p:nvPr>
        </p:nvSpPr>
        <p:spPr>
          <a:xfrm>
            <a:off x="8915314" y="6678971"/>
            <a:ext cx="630513" cy="278421"/>
          </a:xfrm>
        </p:spPr>
        <p:txBody>
          <a:bodyPr/>
          <a:lstStyle/>
          <a:p>
            <a:fld id="{48F63A3B-78C7-47BE-AE5E-E10140E04643}" type="slidenum">
              <a:rPr lang="en-US" smtClean="0"/>
              <a:pPr/>
              <a:t>27</a:t>
            </a:fld>
            <a:endParaRPr lang="en-US" dirty="0"/>
          </a:p>
        </p:txBody>
      </p:sp>
      <p:sp>
        <p:nvSpPr>
          <p:cNvPr id="5" name="角丸四角形 48">
            <a:extLst>
              <a:ext uri="{FF2B5EF4-FFF2-40B4-BE49-F238E27FC236}">
                <a16:creationId xmlns:a16="http://schemas.microsoft.com/office/drawing/2014/main" id="{079E65FC-6402-2769-CB64-4848984F7514}"/>
              </a:ext>
            </a:extLst>
          </p:cNvPr>
          <p:cNvSpPr/>
          <p:nvPr/>
        </p:nvSpPr>
        <p:spPr>
          <a:xfrm>
            <a:off x="364807" y="1164085"/>
            <a:ext cx="1621744" cy="318432"/>
          </a:xfrm>
          <a:prstGeom prst="roundRect">
            <a:avLst>
              <a:gd name="adj" fmla="val 17286"/>
            </a:avLst>
          </a:prstGeom>
          <a:solidFill>
            <a:schemeClr val="accent3"/>
          </a:solidFill>
        </p:spPr>
        <p:txBody>
          <a:bodyPr anchor="ctr"/>
          <a:lstStyle/>
          <a:p>
            <a:pPr algn="ctr" defTabSz="591055">
              <a:lnSpc>
                <a:spcPct val="130000"/>
              </a:lnSpc>
              <a:spcAft>
                <a:spcPts val="796"/>
              </a:spcAft>
            </a:pPr>
            <a:r>
              <a:rPr lang="ja-JP" altLang="en-US" sz="1077" b="1" spc="239" dirty="0">
                <a:solidFill>
                  <a:schemeClr val="bg1"/>
                </a:solidFill>
                <a:latin typeface="+mn-ea"/>
                <a:cs typeface="Noto Sans CJK JP DemiLight" charset="-128"/>
              </a:rPr>
              <a:t>基本診療料①</a:t>
            </a:r>
          </a:p>
        </p:txBody>
      </p:sp>
      <p:graphicFrame>
        <p:nvGraphicFramePr>
          <p:cNvPr id="11" name="表 4">
            <a:extLst>
              <a:ext uri="{FF2B5EF4-FFF2-40B4-BE49-F238E27FC236}">
                <a16:creationId xmlns:a16="http://schemas.microsoft.com/office/drawing/2014/main" id="{3379E74B-CAF3-09F1-62DB-4E526D3E914C}"/>
              </a:ext>
            </a:extLst>
          </p:cNvPr>
          <p:cNvGraphicFramePr>
            <a:graphicFrameLocks noGrp="1"/>
          </p:cNvGraphicFramePr>
          <p:nvPr>
            <p:extLst>
              <p:ext uri="{D42A27DB-BD31-4B8C-83A1-F6EECF244321}">
                <p14:modId xmlns:p14="http://schemas.microsoft.com/office/powerpoint/2010/main" val="3213804606"/>
              </p:ext>
            </p:extLst>
          </p:nvPr>
        </p:nvGraphicFramePr>
        <p:xfrm>
          <a:off x="364807" y="1526932"/>
          <a:ext cx="9181020" cy="4788546"/>
        </p:xfrm>
        <a:graphic>
          <a:graphicData uri="http://schemas.openxmlformats.org/drawingml/2006/table">
            <a:tbl>
              <a:tblPr bandRow="1">
                <a:tableStyleId>{F5AB1C69-6EDB-4FF4-983F-18BD219EF322}</a:tableStyleId>
              </a:tblPr>
              <a:tblGrid>
                <a:gridCol w="455547">
                  <a:extLst>
                    <a:ext uri="{9D8B030D-6E8A-4147-A177-3AD203B41FA5}">
                      <a16:colId xmlns:a16="http://schemas.microsoft.com/office/drawing/2014/main" val="1524999895"/>
                    </a:ext>
                  </a:extLst>
                </a:gridCol>
                <a:gridCol w="8725473">
                  <a:extLst>
                    <a:ext uri="{9D8B030D-6E8A-4147-A177-3AD203B41FA5}">
                      <a16:colId xmlns:a16="http://schemas.microsoft.com/office/drawing/2014/main" val="4139373743"/>
                    </a:ext>
                  </a:extLst>
                </a:gridCol>
              </a:tblGrid>
              <a:tr h="342039">
                <a:tc>
                  <a:txBody>
                    <a:bodyPr/>
                    <a:lstStyle/>
                    <a:p>
                      <a:pPr algn="ctr" fontAlgn="ctr"/>
                      <a:r>
                        <a:rPr lang="ja-JP" altLang="en-US" sz="1050" b="0" u="none" strike="noStrike" dirty="0">
                          <a:solidFill>
                            <a:srgbClr val="000000"/>
                          </a:solidFill>
                          <a:effectLst/>
                        </a:rPr>
                        <a:t>１</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t>情報通信機器を用いた診療</a:t>
                      </a:r>
                      <a:endParaRPr lang="ja-JP" altLang="en-US" sz="1050" dirty="0">
                        <a:latin typeface="+mn-ea"/>
                        <a:ea typeface="+mn-ea"/>
                      </a:endParaRPr>
                    </a:p>
                  </a:txBody>
                  <a:tcPr marL="72000" marR="72000" marT="3449" marB="0" anchor="ctr"/>
                </a:tc>
                <a:extLst>
                  <a:ext uri="{0D108BD9-81ED-4DB2-BD59-A6C34878D82A}">
                    <a16:rowId xmlns:a16="http://schemas.microsoft.com/office/drawing/2014/main" val="1049185891"/>
                  </a:ext>
                </a:extLst>
              </a:tr>
              <a:tr h="342039">
                <a:tc>
                  <a:txBody>
                    <a:bodyPr/>
                    <a:lstStyle/>
                    <a:p>
                      <a:pPr algn="ctr" fontAlgn="ctr"/>
                      <a:r>
                        <a:rPr lang="ja-JP" altLang="en-US" sz="1050" b="0" u="none" strike="noStrike" dirty="0">
                          <a:solidFill>
                            <a:srgbClr val="000000"/>
                          </a:solidFill>
                          <a:effectLst/>
                        </a:rPr>
                        <a:t>２</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r>
                        <a:rPr lang="ja-JP" altLang="en-US" sz="1050" dirty="0"/>
                        <a:t>時間外対応加算１、３及び４</a:t>
                      </a:r>
                      <a:endParaRPr lang="ja-JP" altLang="en-US" sz="1050" dirty="0">
                        <a:latin typeface="+mn-ea"/>
                        <a:ea typeface="+mn-ea"/>
                      </a:endParaRPr>
                    </a:p>
                  </a:txBody>
                  <a:tcPr marL="72000" marR="72000" marT="3449" marB="0" anchor="ctr"/>
                </a:tc>
                <a:extLst>
                  <a:ext uri="{0D108BD9-81ED-4DB2-BD59-A6C34878D82A}">
                    <a16:rowId xmlns:a16="http://schemas.microsoft.com/office/drawing/2014/main" val="1130060609"/>
                  </a:ext>
                </a:extLst>
              </a:tr>
              <a:tr h="342039">
                <a:tc>
                  <a:txBody>
                    <a:bodyPr/>
                    <a:lstStyle/>
                    <a:p>
                      <a:pPr algn="ctr" fontAlgn="ctr"/>
                      <a:r>
                        <a:rPr lang="ja-JP" altLang="en-US" sz="1050" b="0" u="none" strike="noStrike" dirty="0">
                          <a:solidFill>
                            <a:srgbClr val="000000"/>
                          </a:solidFill>
                          <a:effectLst/>
                        </a:rPr>
                        <a:t>３</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r>
                        <a:rPr lang="ja-JP" altLang="en-US" sz="1050" dirty="0"/>
                        <a:t>特定妥結率初診料、特定妥結率再診料及び特定妥結率外来診療料 </a:t>
                      </a:r>
                      <a:endParaRPr lang="ja-JP" altLang="en-US" sz="1050" dirty="0">
                        <a:latin typeface="+mn-ea"/>
                        <a:ea typeface="+mn-ea"/>
                      </a:endParaRPr>
                    </a:p>
                  </a:txBody>
                  <a:tcPr marL="72000" marR="72000" marT="3449" marB="0" anchor="ctr"/>
                </a:tc>
                <a:extLst>
                  <a:ext uri="{0D108BD9-81ED-4DB2-BD59-A6C34878D82A}">
                    <a16:rowId xmlns:a16="http://schemas.microsoft.com/office/drawing/2014/main" val="2879801562"/>
                  </a:ext>
                </a:extLst>
              </a:tr>
              <a:tr h="342039">
                <a:tc>
                  <a:txBody>
                    <a:bodyPr/>
                    <a:lstStyle/>
                    <a:p>
                      <a:pPr algn="ctr" fontAlgn="ctr"/>
                      <a:r>
                        <a:rPr lang="ja-JP" altLang="en-US" sz="1050" b="0" u="none" strike="noStrike" dirty="0">
                          <a:solidFill>
                            <a:srgbClr val="000000"/>
                          </a:solidFill>
                          <a:effectLst/>
                        </a:rPr>
                        <a:t>４</a:t>
                      </a:r>
                      <a:endParaRPr lang="en-US" altLang="zh-TW" sz="1050" b="0" i="0" u="none" strike="noStrike" dirty="0">
                        <a:solidFill>
                          <a:srgbClr val="000000"/>
                        </a:solidFill>
                        <a:effectLst/>
                        <a:latin typeface="+mn-ea"/>
                        <a:ea typeface="+mn-ea"/>
                      </a:endParaRPr>
                    </a:p>
                  </a:txBody>
                  <a:tcPr marL="72000" marR="72000" marT="3449" marB="0" anchor="ctr"/>
                </a:tc>
                <a:tc>
                  <a:txBody>
                    <a:bodyPr/>
                    <a:lstStyle/>
                    <a:p>
                      <a:r>
                        <a:rPr lang="ja-JP" altLang="en-US" sz="1050" dirty="0"/>
                        <a:t>入院基本料又は特定入院料（療養病棟入院基本料、有床診療所在宅患者支援病床初期加算、地域包括ケア病棟入院料、特定一般入院料の注７の届出を行っている保険医療機関を除く。）</a:t>
                      </a:r>
                      <a:endParaRPr lang="ja-JP" altLang="en-US" sz="1050" dirty="0">
                        <a:latin typeface="+mn-ea"/>
                        <a:ea typeface="+mn-ea"/>
                      </a:endParaRPr>
                    </a:p>
                  </a:txBody>
                  <a:tcPr marL="72000" marR="72000" marT="3449" marB="0" anchor="ctr"/>
                </a:tc>
                <a:extLst>
                  <a:ext uri="{0D108BD9-81ED-4DB2-BD59-A6C34878D82A}">
                    <a16:rowId xmlns:a16="http://schemas.microsoft.com/office/drawing/2014/main" val="424539954"/>
                  </a:ext>
                </a:extLst>
              </a:tr>
              <a:tr h="342039">
                <a:tc>
                  <a:txBody>
                    <a:bodyPr/>
                    <a:lstStyle/>
                    <a:p>
                      <a:pPr algn="ctr" fontAlgn="ctr"/>
                      <a:r>
                        <a:rPr lang="ja-JP" altLang="en-US" sz="1050" b="0" u="none" strike="noStrike" dirty="0">
                          <a:solidFill>
                            <a:srgbClr val="000000"/>
                          </a:solidFill>
                          <a:effectLst/>
                        </a:rPr>
                        <a:t>５</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algn="l" fontAlgn="ctr"/>
                      <a:r>
                        <a:rPr lang="zh-TW" altLang="en-US" sz="1050" dirty="0"/>
                        <a:t>障害者施設等入院基本料 </a:t>
                      </a:r>
                      <a:endParaRPr lang="ja-JP" altLang="en-US" sz="1050" u="none" strike="noStrike" dirty="0">
                        <a:effectLst/>
                        <a:latin typeface="+mn-ea"/>
                        <a:ea typeface="+mn-ea"/>
                      </a:endParaRPr>
                    </a:p>
                  </a:txBody>
                  <a:tcPr marL="72000" marR="72000" marT="3449" marB="0" anchor="ctr"/>
                </a:tc>
                <a:extLst>
                  <a:ext uri="{0D108BD9-81ED-4DB2-BD59-A6C34878D82A}">
                    <a16:rowId xmlns:a16="http://schemas.microsoft.com/office/drawing/2014/main" val="3777681952"/>
                  </a:ext>
                </a:extLst>
              </a:tr>
              <a:tr h="342039">
                <a:tc>
                  <a:txBody>
                    <a:bodyPr/>
                    <a:lstStyle/>
                    <a:p>
                      <a:pPr algn="ctr" fontAlgn="ctr"/>
                      <a:r>
                        <a:rPr lang="ja-JP" altLang="en-US" sz="1050" b="0" u="none" strike="noStrike" dirty="0">
                          <a:solidFill>
                            <a:srgbClr val="000000"/>
                          </a:solidFill>
                          <a:effectLst/>
                        </a:rPr>
                        <a:t>６</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algn="l" fontAlgn="ctr"/>
                      <a:r>
                        <a:rPr lang="ja-JP" altLang="en-US" sz="1050" dirty="0"/>
                        <a:t>障害者施設等入院基本料の注</a:t>
                      </a:r>
                      <a:r>
                        <a:rPr lang="en-US" altLang="ja-JP" sz="1050" dirty="0">
                          <a:latin typeface="+mn-ea"/>
                          <a:ea typeface="+mn-ea"/>
                        </a:rPr>
                        <a:t>11</a:t>
                      </a:r>
                      <a:r>
                        <a:rPr lang="ja-JP" altLang="en-US" sz="1050" dirty="0"/>
                        <a:t>に規定する夜間看護体制加算</a:t>
                      </a:r>
                      <a:endParaRPr lang="ja-JP" altLang="en-US" sz="1050" b="0" i="0" u="none" strike="noStrike" dirty="0">
                        <a:solidFill>
                          <a:srgbClr val="000000"/>
                        </a:solidFill>
                        <a:effectLst/>
                        <a:latin typeface="+mn-ea"/>
                        <a:ea typeface="+mn-ea"/>
                      </a:endParaRPr>
                    </a:p>
                  </a:txBody>
                  <a:tcPr marL="72000" marR="72000" marT="3449" marB="0" anchor="ctr"/>
                </a:tc>
                <a:extLst>
                  <a:ext uri="{0D108BD9-81ED-4DB2-BD59-A6C34878D82A}">
                    <a16:rowId xmlns:a16="http://schemas.microsoft.com/office/drawing/2014/main" val="2041638516"/>
                  </a:ext>
                </a:extLst>
              </a:tr>
              <a:tr h="342039">
                <a:tc>
                  <a:txBody>
                    <a:bodyPr/>
                    <a:lstStyle/>
                    <a:p>
                      <a:pPr algn="ctr" fontAlgn="ctr"/>
                      <a:r>
                        <a:rPr lang="ja-JP" altLang="en-US" sz="1050" b="0" u="none" strike="noStrike" dirty="0">
                          <a:solidFill>
                            <a:srgbClr val="000000"/>
                          </a:solidFill>
                          <a:effectLst/>
                        </a:rPr>
                        <a:t>７</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algn="l" fontAlgn="ctr"/>
                      <a:r>
                        <a:rPr lang="zh-TW" altLang="en-US" sz="1050" dirty="0"/>
                        <a:t>有床診療所在宅患者支援病床初期加算 </a:t>
                      </a:r>
                      <a:endParaRPr lang="ja-JP" altLang="en-US" sz="1050" b="0" i="0" u="none" strike="noStrike" dirty="0">
                        <a:solidFill>
                          <a:srgbClr val="000000"/>
                        </a:solidFill>
                        <a:effectLst/>
                        <a:latin typeface="+mn-ea"/>
                        <a:ea typeface="+mn-ea"/>
                      </a:endParaRPr>
                    </a:p>
                  </a:txBody>
                  <a:tcPr marL="72000" marR="72000" marT="3449" marB="0" anchor="ctr"/>
                </a:tc>
                <a:extLst>
                  <a:ext uri="{0D108BD9-81ED-4DB2-BD59-A6C34878D82A}">
                    <a16:rowId xmlns:a16="http://schemas.microsoft.com/office/drawing/2014/main" val="492356556"/>
                  </a:ext>
                </a:extLst>
              </a:tr>
              <a:tr h="342039">
                <a:tc>
                  <a:txBody>
                    <a:bodyPr/>
                    <a:lstStyle/>
                    <a:p>
                      <a:pPr algn="ctr" fontAlgn="ctr"/>
                      <a:r>
                        <a:rPr lang="ja-JP" altLang="en-US" sz="1050" b="0" i="0" u="none" strike="noStrike" dirty="0">
                          <a:solidFill>
                            <a:srgbClr val="000000"/>
                          </a:solidFill>
                          <a:effectLst/>
                          <a:latin typeface="+mn-ea"/>
                          <a:ea typeface="+mn-ea"/>
                        </a:rPr>
                        <a:t>８</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algn="l" fontAlgn="ctr"/>
                      <a:r>
                        <a:rPr lang="ja-JP" altLang="en-US" sz="1050" dirty="0"/>
                        <a:t>救急医療管理加算</a:t>
                      </a:r>
                      <a:endParaRPr lang="ja-JP" altLang="en-US" sz="1050" b="0" i="0" u="none" strike="noStrike" dirty="0">
                        <a:solidFill>
                          <a:srgbClr val="000000"/>
                        </a:solidFill>
                        <a:effectLst/>
                        <a:latin typeface="+mn-ea"/>
                        <a:ea typeface="+mn-ea"/>
                      </a:endParaRPr>
                    </a:p>
                  </a:txBody>
                  <a:tcPr marL="72000" marR="72000" marT="3449" marB="0" anchor="ctr"/>
                </a:tc>
                <a:extLst>
                  <a:ext uri="{0D108BD9-81ED-4DB2-BD59-A6C34878D82A}">
                    <a16:rowId xmlns:a16="http://schemas.microsoft.com/office/drawing/2014/main" val="755821637"/>
                  </a:ext>
                </a:extLst>
              </a:tr>
              <a:tr h="342039">
                <a:tc>
                  <a:txBody>
                    <a:bodyPr/>
                    <a:lstStyle/>
                    <a:p>
                      <a:pPr algn="ctr" fontAlgn="ctr"/>
                      <a:r>
                        <a:rPr lang="ja-JP" altLang="en-US" sz="1050" b="0" i="0" u="none" strike="noStrike" dirty="0">
                          <a:solidFill>
                            <a:srgbClr val="000000"/>
                          </a:solidFill>
                          <a:effectLst/>
                          <a:latin typeface="+mn-ea"/>
                          <a:ea typeface="+mn-ea"/>
                        </a:rPr>
                        <a:t>９</a:t>
                      </a:r>
                      <a:endParaRPr lang="en-US" altLang="ja-JP" sz="1050" b="0" i="0" u="none" strike="noStrike" dirty="0">
                        <a:solidFill>
                          <a:srgbClr val="000000"/>
                        </a:solidFill>
                        <a:effectLst/>
                        <a:latin typeface="+mn-ea"/>
                        <a:ea typeface="+mn-ea"/>
                      </a:endParaRPr>
                    </a:p>
                  </a:txBody>
                  <a:tcPr marL="72000" marR="72000" marT="3449" marB="0" anchor="ctr"/>
                </a:tc>
                <a:tc>
                  <a:txBody>
                    <a:bodyPr/>
                    <a:lstStyle/>
                    <a:p>
                      <a:pPr algn="l" fontAlgn="ctr"/>
                      <a:r>
                        <a:rPr lang="zh-TW" altLang="en-US" sz="1050" dirty="0"/>
                        <a:t>医師事務作業補助体制加算</a:t>
                      </a:r>
                      <a:endParaRPr lang="ja-JP" altLang="en-US" sz="1050" b="0" i="0" u="none" strike="noStrike" dirty="0">
                        <a:solidFill>
                          <a:srgbClr val="000000"/>
                        </a:solidFill>
                        <a:effectLst/>
                        <a:latin typeface="+mn-ea"/>
                        <a:ea typeface="+mn-ea"/>
                      </a:endParaRPr>
                    </a:p>
                  </a:txBody>
                  <a:tcPr marL="72000" marR="72000" marT="3449" marB="0" anchor="ctr"/>
                </a:tc>
                <a:extLst>
                  <a:ext uri="{0D108BD9-81ED-4DB2-BD59-A6C34878D82A}">
                    <a16:rowId xmlns:a16="http://schemas.microsoft.com/office/drawing/2014/main" val="3320084394"/>
                  </a:ext>
                </a:extLst>
              </a:tr>
              <a:tr h="342039">
                <a:tc>
                  <a:txBody>
                    <a:bodyPr/>
                    <a:lstStyle/>
                    <a:p>
                      <a:pPr algn="ctr" fontAlgn="ctr"/>
                      <a:r>
                        <a:rPr lang="ja-JP" altLang="en-US" sz="1050" b="0" u="none" strike="noStrike" dirty="0">
                          <a:solidFill>
                            <a:srgbClr val="000000"/>
                          </a:solidFill>
                          <a:effectLst/>
                        </a:rPr>
                        <a:t>１０</a:t>
                      </a:r>
                      <a:endParaRPr lang="en-US" altLang="ja-JP" sz="1050" b="0" i="0" u="none" strike="noStrike" dirty="0">
                        <a:solidFill>
                          <a:srgbClr val="000000"/>
                        </a:solidFill>
                        <a:effectLst/>
                        <a:latin typeface="+mn-ea"/>
                        <a:ea typeface="+mn-ea"/>
                      </a:endParaRPr>
                    </a:p>
                  </a:txBody>
                  <a:tcPr marL="72000" marR="72000" marT="3449" marB="0" anchor="ctr"/>
                </a:tc>
                <a:tc>
                  <a:txBody>
                    <a:bodyPr/>
                    <a:lstStyle/>
                    <a:p>
                      <a:pPr algn="l" fontAlgn="ctr"/>
                      <a:r>
                        <a:rPr lang="ja-JP" altLang="en-US" sz="1050" dirty="0"/>
                        <a:t>急性期看護補助体制加算の注３に規定する夜間看護体制加算 </a:t>
                      </a:r>
                      <a:endParaRPr kumimoji="1" lang="ja-JP" altLang="en-US" sz="1050" b="0" i="0" u="none" strike="noStrike" kern="1200" dirty="0">
                        <a:solidFill>
                          <a:srgbClr val="000000"/>
                        </a:solidFill>
                        <a:effectLst/>
                        <a:latin typeface="+mn-ea"/>
                        <a:ea typeface="+mn-ea"/>
                        <a:cs typeface="+mn-cs"/>
                      </a:endParaRPr>
                    </a:p>
                  </a:txBody>
                  <a:tcPr marL="72000" marR="72000" marT="3449" marB="0" anchor="ctr"/>
                </a:tc>
                <a:extLst>
                  <a:ext uri="{0D108BD9-81ED-4DB2-BD59-A6C34878D82A}">
                    <a16:rowId xmlns:a16="http://schemas.microsoft.com/office/drawing/2014/main" val="827393482"/>
                  </a:ext>
                </a:extLst>
              </a:tr>
              <a:tr h="342039">
                <a:tc>
                  <a:txBody>
                    <a:bodyPr/>
                    <a:lstStyle/>
                    <a:p>
                      <a:pPr algn="ctr" fontAlgn="ctr"/>
                      <a:r>
                        <a:rPr lang="ja-JP" altLang="en-US" sz="1050" b="0" u="none" strike="noStrike" dirty="0">
                          <a:solidFill>
                            <a:srgbClr val="000000"/>
                          </a:solidFill>
                          <a:effectLst/>
                        </a:rPr>
                        <a:t>１１</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r>
                        <a:rPr lang="zh-TW" altLang="en-US" sz="1050" dirty="0"/>
                        <a:t>特殊疾患入院施設管理加算</a:t>
                      </a:r>
                      <a:endParaRPr lang="ja-JP" altLang="en-US" sz="1050" dirty="0">
                        <a:latin typeface="+mn-ea"/>
                        <a:ea typeface="+mn-ea"/>
                      </a:endParaRPr>
                    </a:p>
                  </a:txBody>
                  <a:tcPr marL="72000" marR="72000" marT="3449" marB="0" anchor="ctr"/>
                </a:tc>
                <a:extLst>
                  <a:ext uri="{0D108BD9-81ED-4DB2-BD59-A6C34878D82A}">
                    <a16:rowId xmlns:a16="http://schemas.microsoft.com/office/drawing/2014/main" val="815350185"/>
                  </a:ext>
                </a:extLst>
              </a:tr>
              <a:tr h="342039">
                <a:tc>
                  <a:txBody>
                    <a:bodyPr/>
                    <a:lstStyle/>
                    <a:p>
                      <a:pPr algn="ctr" fontAlgn="ctr"/>
                      <a:r>
                        <a:rPr lang="ja-JP" altLang="en-US" sz="1050" b="0" u="none" strike="noStrike" dirty="0">
                          <a:solidFill>
                            <a:srgbClr val="000000"/>
                          </a:solidFill>
                          <a:effectLst/>
                        </a:rPr>
                        <a:t>１２</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r>
                        <a:rPr lang="ja-JP" altLang="en-US" sz="1050" dirty="0"/>
                        <a:t>看護補助加算の注３に規定する夜間看護体制加算 </a:t>
                      </a:r>
                      <a:endParaRPr lang="ja-JP" altLang="en-US" sz="1050" dirty="0">
                        <a:latin typeface="+mn-ea"/>
                        <a:ea typeface="+mn-ea"/>
                      </a:endParaRPr>
                    </a:p>
                  </a:txBody>
                  <a:tcPr marL="72000" marR="72000" marT="3449" marB="0" anchor="ctr"/>
                </a:tc>
                <a:extLst>
                  <a:ext uri="{0D108BD9-81ED-4DB2-BD59-A6C34878D82A}">
                    <a16:rowId xmlns:a16="http://schemas.microsoft.com/office/drawing/2014/main" val="152805139"/>
                  </a:ext>
                </a:extLst>
              </a:tr>
              <a:tr h="342039">
                <a:tc>
                  <a:txBody>
                    <a:bodyPr/>
                    <a:lstStyle/>
                    <a:p>
                      <a:pPr algn="ctr" fontAlgn="ctr"/>
                      <a:r>
                        <a:rPr lang="ja-JP" altLang="en-US" sz="1050" b="0" u="none" strike="noStrike" dirty="0">
                          <a:solidFill>
                            <a:srgbClr val="000000"/>
                          </a:solidFill>
                          <a:effectLst/>
                        </a:rPr>
                        <a:t>１３</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r>
                        <a:rPr lang="ja-JP" altLang="en-US" sz="1050" dirty="0"/>
                        <a:t>緩和ケア診療加算</a:t>
                      </a:r>
                      <a:endParaRPr lang="ja-JP" altLang="en-US" sz="1050" dirty="0">
                        <a:latin typeface="+mn-ea"/>
                        <a:ea typeface="+mn-ea"/>
                      </a:endParaRPr>
                    </a:p>
                  </a:txBody>
                  <a:tcPr marL="72000" marR="72000" marT="3449" marB="0" anchor="ctr"/>
                </a:tc>
                <a:extLst>
                  <a:ext uri="{0D108BD9-81ED-4DB2-BD59-A6C34878D82A}">
                    <a16:rowId xmlns:a16="http://schemas.microsoft.com/office/drawing/2014/main" val="3806532793"/>
                  </a:ext>
                </a:extLst>
              </a:tr>
              <a:tr h="342039">
                <a:tc>
                  <a:txBody>
                    <a:bodyPr/>
                    <a:lstStyle/>
                    <a:p>
                      <a:pPr algn="ctr" fontAlgn="ctr"/>
                      <a:r>
                        <a:rPr lang="ja-JP" altLang="en-US" sz="1050" b="0" u="none" strike="noStrike" dirty="0">
                          <a:solidFill>
                            <a:srgbClr val="000000"/>
                          </a:solidFill>
                          <a:effectLst/>
                        </a:rPr>
                        <a:t>１４</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t>がん拠点病院加算</a:t>
                      </a:r>
                      <a:endParaRPr lang="ja-JP" altLang="en-US" sz="1050" dirty="0">
                        <a:latin typeface="+mn-ea"/>
                        <a:ea typeface="+mn-ea"/>
                      </a:endParaRPr>
                    </a:p>
                  </a:txBody>
                  <a:tcPr marL="72000" marR="72000" marT="3449" marB="0" anchor="ctr"/>
                </a:tc>
                <a:extLst>
                  <a:ext uri="{0D108BD9-81ED-4DB2-BD59-A6C34878D82A}">
                    <a16:rowId xmlns:a16="http://schemas.microsoft.com/office/drawing/2014/main" val="2079153737"/>
                  </a:ext>
                </a:extLst>
              </a:tr>
            </a:tbl>
          </a:graphicData>
        </a:graphic>
      </p:graphicFrame>
      <p:sp>
        <p:nvSpPr>
          <p:cNvPr id="3" name="正方形/長方形 2">
            <a:extLst>
              <a:ext uri="{FF2B5EF4-FFF2-40B4-BE49-F238E27FC236}">
                <a16:creationId xmlns:a16="http://schemas.microsoft.com/office/drawing/2014/main" id="{6E54829C-9948-8A33-62E1-2CE91040DEBC}"/>
              </a:ext>
            </a:extLst>
          </p:cNvPr>
          <p:cNvSpPr/>
          <p:nvPr/>
        </p:nvSpPr>
        <p:spPr>
          <a:xfrm>
            <a:off x="364807" y="944663"/>
            <a:ext cx="6984776" cy="219422"/>
          </a:xfrm>
          <a:prstGeom prst="rect">
            <a:avLst/>
          </a:prstGeom>
        </p:spPr>
        <p:txBody>
          <a:bodyPr wrap="square" lIns="57280" tIns="28640" rIns="57280" bIns="28640">
            <a:spAutoFit/>
          </a:bodyPr>
          <a:lstStyle/>
          <a:p>
            <a:pPr algn="just">
              <a:spcAft>
                <a:spcPts val="400"/>
              </a:spcAft>
            </a:pPr>
            <a:r>
              <a:rPr lang="en-US" altLang="ja-JP" sz="1050" b="1" dirty="0">
                <a:solidFill>
                  <a:srgbClr val="FF0000"/>
                </a:solidFill>
                <a:latin typeface="Meiryo" panose="020B0604030504040204" pitchFamily="34" charset="-128"/>
                <a:ea typeface="Meiryo" panose="020B0604030504040204" pitchFamily="34" charset="-128"/>
              </a:rPr>
              <a:t>※</a:t>
            </a:r>
            <a:r>
              <a:rPr lang="ja-JP" altLang="en-US" sz="1050" b="1" dirty="0">
                <a:solidFill>
                  <a:srgbClr val="FF0000"/>
                </a:solidFill>
                <a:latin typeface="Meiryo" panose="020B0604030504040204" pitchFamily="34" charset="-128"/>
                <a:ea typeface="Meiryo" panose="020B0604030504040204" pitchFamily="34" charset="-128"/>
              </a:rPr>
              <a:t>表１、表２、表３及び表４については、訂正を行う場合がありますので今後の訂正通知等を必ずご確認ください。</a:t>
            </a:r>
          </a:p>
        </p:txBody>
      </p:sp>
    </p:spTree>
    <p:extLst>
      <p:ext uri="{BB962C8B-B14F-4D97-AF65-F5344CB8AC3E}">
        <p14:creationId xmlns:p14="http://schemas.microsoft.com/office/powerpoint/2010/main" val="16377100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7C9A60-A5D5-6940-BD43-AAF93008732A}"/>
              </a:ext>
            </a:extLst>
          </p:cNvPr>
          <p:cNvSpPr>
            <a:spLocks noGrp="1"/>
          </p:cNvSpPr>
          <p:nvPr>
            <p:ph type="title"/>
          </p:nvPr>
        </p:nvSpPr>
        <p:spPr/>
        <p:txBody>
          <a:bodyPr bIns="72000"/>
          <a:lstStyle/>
          <a:p>
            <a:r>
              <a:rPr lang="ja-JP" altLang="en-US" sz="1400" dirty="0"/>
              <a:t>（表３）施設基準が改正されたが、令和６年５月</a:t>
            </a:r>
            <a:r>
              <a:rPr lang="en-US" altLang="ja-JP" sz="1400" dirty="0">
                <a:latin typeface="+mn-ea"/>
              </a:rPr>
              <a:t>31</a:t>
            </a:r>
            <a:r>
              <a:rPr lang="ja-JP" altLang="en-US" sz="1400" dirty="0"/>
              <a:t>日において現に当該点数を算定</a:t>
            </a:r>
            <a:br>
              <a:rPr lang="en-US" altLang="ja-JP" sz="1400" dirty="0"/>
            </a:br>
            <a:r>
              <a:rPr lang="ja-JP" altLang="en-US" sz="1400" dirty="0"/>
              <a:t>　　　　していた保険医療機関において、引き続き当該点数を算定する場合には、</a:t>
            </a:r>
            <a:br>
              <a:rPr lang="en-US" altLang="ja-JP" sz="1400" dirty="0"/>
            </a:br>
            <a:r>
              <a:rPr lang="ja-JP" altLang="en-US" sz="1400" dirty="0"/>
              <a:t>　　　　届出が必要でないもの</a:t>
            </a:r>
          </a:p>
        </p:txBody>
      </p:sp>
      <p:sp>
        <p:nvSpPr>
          <p:cNvPr id="4" name="スライド番号プレースホルダー 3"/>
          <p:cNvSpPr>
            <a:spLocks noGrp="1"/>
          </p:cNvSpPr>
          <p:nvPr>
            <p:ph type="sldNum" sz="quarter" idx="4"/>
          </p:nvPr>
        </p:nvSpPr>
        <p:spPr>
          <a:xfrm>
            <a:off x="8915314" y="6678971"/>
            <a:ext cx="630513" cy="278421"/>
          </a:xfrm>
        </p:spPr>
        <p:txBody>
          <a:bodyPr/>
          <a:lstStyle/>
          <a:p>
            <a:fld id="{48F63A3B-78C7-47BE-AE5E-E10140E04643}" type="slidenum">
              <a:rPr lang="en-US" smtClean="0"/>
              <a:pPr/>
              <a:t>28</a:t>
            </a:fld>
            <a:endParaRPr lang="en-US" dirty="0"/>
          </a:p>
        </p:txBody>
      </p:sp>
      <p:sp>
        <p:nvSpPr>
          <p:cNvPr id="5" name="角丸四角形 48">
            <a:extLst>
              <a:ext uri="{FF2B5EF4-FFF2-40B4-BE49-F238E27FC236}">
                <a16:creationId xmlns:a16="http://schemas.microsoft.com/office/drawing/2014/main" id="{079E65FC-6402-2769-CB64-4848984F7514}"/>
              </a:ext>
            </a:extLst>
          </p:cNvPr>
          <p:cNvSpPr/>
          <p:nvPr/>
        </p:nvSpPr>
        <p:spPr>
          <a:xfrm>
            <a:off x="362490" y="1257904"/>
            <a:ext cx="1621744" cy="318432"/>
          </a:xfrm>
          <a:prstGeom prst="roundRect">
            <a:avLst>
              <a:gd name="adj" fmla="val 17286"/>
            </a:avLst>
          </a:prstGeom>
          <a:solidFill>
            <a:schemeClr val="accent3"/>
          </a:solidFill>
        </p:spPr>
        <p:txBody>
          <a:bodyPr anchor="ctr"/>
          <a:lstStyle/>
          <a:p>
            <a:pPr algn="ctr" defTabSz="591055">
              <a:lnSpc>
                <a:spcPct val="130000"/>
              </a:lnSpc>
              <a:spcAft>
                <a:spcPts val="796"/>
              </a:spcAft>
            </a:pPr>
            <a:r>
              <a:rPr lang="ja-JP" altLang="en-US" sz="1077" b="1" spc="239" dirty="0">
                <a:solidFill>
                  <a:schemeClr val="bg1"/>
                </a:solidFill>
                <a:latin typeface="+mn-ea"/>
                <a:cs typeface="Noto Sans CJK JP DemiLight" charset="-128"/>
              </a:rPr>
              <a:t>基本診療料②</a:t>
            </a:r>
          </a:p>
        </p:txBody>
      </p:sp>
      <p:graphicFrame>
        <p:nvGraphicFramePr>
          <p:cNvPr id="11" name="表 4">
            <a:extLst>
              <a:ext uri="{FF2B5EF4-FFF2-40B4-BE49-F238E27FC236}">
                <a16:creationId xmlns:a16="http://schemas.microsoft.com/office/drawing/2014/main" id="{3379E74B-CAF3-09F1-62DB-4E526D3E914C}"/>
              </a:ext>
            </a:extLst>
          </p:cNvPr>
          <p:cNvGraphicFramePr>
            <a:graphicFrameLocks noGrp="1"/>
          </p:cNvGraphicFramePr>
          <p:nvPr>
            <p:extLst>
              <p:ext uri="{D42A27DB-BD31-4B8C-83A1-F6EECF244321}">
                <p14:modId xmlns:p14="http://schemas.microsoft.com/office/powerpoint/2010/main" val="1708273953"/>
              </p:ext>
            </p:extLst>
          </p:nvPr>
        </p:nvGraphicFramePr>
        <p:xfrm>
          <a:off x="362490" y="1624618"/>
          <a:ext cx="9181020" cy="3762429"/>
        </p:xfrm>
        <a:graphic>
          <a:graphicData uri="http://schemas.openxmlformats.org/drawingml/2006/table">
            <a:tbl>
              <a:tblPr bandRow="1">
                <a:tableStyleId>{F5AB1C69-6EDB-4FF4-983F-18BD219EF322}</a:tableStyleId>
              </a:tblPr>
              <a:tblGrid>
                <a:gridCol w="455547">
                  <a:extLst>
                    <a:ext uri="{9D8B030D-6E8A-4147-A177-3AD203B41FA5}">
                      <a16:colId xmlns:a16="http://schemas.microsoft.com/office/drawing/2014/main" val="1524999895"/>
                    </a:ext>
                  </a:extLst>
                </a:gridCol>
                <a:gridCol w="8725473">
                  <a:extLst>
                    <a:ext uri="{9D8B030D-6E8A-4147-A177-3AD203B41FA5}">
                      <a16:colId xmlns:a16="http://schemas.microsoft.com/office/drawing/2014/main" val="4139373743"/>
                    </a:ext>
                  </a:extLst>
                </a:gridCol>
              </a:tblGrid>
              <a:tr h="342039">
                <a:tc>
                  <a:txBody>
                    <a:bodyPr/>
                    <a:lstStyle/>
                    <a:p>
                      <a:pPr algn="ctr" fontAlgn="ctr"/>
                      <a:r>
                        <a:rPr lang="ja-JP" altLang="en-US" sz="1050" b="0" u="none" strike="noStrike" dirty="0">
                          <a:solidFill>
                            <a:srgbClr val="000000"/>
                          </a:solidFill>
                          <a:effectLst/>
                        </a:rPr>
                        <a:t>１５</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050" dirty="0"/>
                        <a:t>後発医薬品使用体制加算</a:t>
                      </a:r>
                      <a:endParaRPr lang="ja-JP" altLang="en-US" sz="1050" dirty="0">
                        <a:latin typeface="+mn-ea"/>
                        <a:ea typeface="+mn-ea"/>
                      </a:endParaRPr>
                    </a:p>
                  </a:txBody>
                  <a:tcPr marL="72000" marR="72000" marT="3449" marB="0" anchor="ctr"/>
                </a:tc>
                <a:extLst>
                  <a:ext uri="{0D108BD9-81ED-4DB2-BD59-A6C34878D82A}">
                    <a16:rowId xmlns:a16="http://schemas.microsoft.com/office/drawing/2014/main" val="1049185891"/>
                  </a:ext>
                </a:extLst>
              </a:tr>
              <a:tr h="342039">
                <a:tc>
                  <a:txBody>
                    <a:bodyPr/>
                    <a:lstStyle/>
                    <a:p>
                      <a:pPr algn="ctr" fontAlgn="ctr"/>
                      <a:r>
                        <a:rPr lang="ja-JP" altLang="en-US" sz="1050" b="0" u="none" strike="noStrike" dirty="0">
                          <a:solidFill>
                            <a:srgbClr val="000000"/>
                          </a:solidFill>
                          <a:effectLst/>
                        </a:rPr>
                        <a:t>１６</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r>
                        <a:rPr lang="ja-JP" altLang="en-US" sz="1050" dirty="0"/>
                        <a:t>入退院支援加算３</a:t>
                      </a:r>
                      <a:endParaRPr lang="ja-JP" altLang="en-US" sz="1050" dirty="0">
                        <a:latin typeface="+mn-ea"/>
                        <a:ea typeface="+mn-ea"/>
                      </a:endParaRPr>
                    </a:p>
                  </a:txBody>
                  <a:tcPr marL="72000" marR="72000" marT="3449" marB="0" anchor="ctr"/>
                </a:tc>
                <a:extLst>
                  <a:ext uri="{0D108BD9-81ED-4DB2-BD59-A6C34878D82A}">
                    <a16:rowId xmlns:a16="http://schemas.microsoft.com/office/drawing/2014/main" val="1130060609"/>
                  </a:ext>
                </a:extLst>
              </a:tr>
              <a:tr h="342039">
                <a:tc>
                  <a:txBody>
                    <a:bodyPr/>
                    <a:lstStyle/>
                    <a:p>
                      <a:pPr algn="ctr" fontAlgn="ctr"/>
                      <a:r>
                        <a:rPr lang="ja-JP" altLang="en-US" sz="1050" b="0" u="none" strike="noStrike" dirty="0">
                          <a:solidFill>
                            <a:srgbClr val="000000"/>
                          </a:solidFill>
                          <a:effectLst/>
                        </a:rPr>
                        <a:t>１７</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r>
                        <a:rPr lang="zh-TW" altLang="en-US" sz="1050" dirty="0"/>
                        <a:t>地域医療体制確保加算 </a:t>
                      </a:r>
                      <a:endParaRPr lang="ja-JP" altLang="en-US" sz="1050" dirty="0">
                        <a:latin typeface="+mn-ea"/>
                        <a:ea typeface="+mn-ea"/>
                      </a:endParaRPr>
                    </a:p>
                  </a:txBody>
                  <a:tcPr marL="72000" marR="72000" marT="3449" marB="0" anchor="ctr"/>
                </a:tc>
                <a:extLst>
                  <a:ext uri="{0D108BD9-81ED-4DB2-BD59-A6C34878D82A}">
                    <a16:rowId xmlns:a16="http://schemas.microsoft.com/office/drawing/2014/main" val="2879801562"/>
                  </a:ext>
                </a:extLst>
              </a:tr>
              <a:tr h="342039">
                <a:tc>
                  <a:txBody>
                    <a:bodyPr/>
                    <a:lstStyle/>
                    <a:p>
                      <a:pPr algn="ctr" fontAlgn="ctr"/>
                      <a:r>
                        <a:rPr lang="ja-JP" altLang="en-US" sz="1050" b="0" u="none" strike="noStrike" dirty="0">
                          <a:solidFill>
                            <a:srgbClr val="000000"/>
                          </a:solidFill>
                          <a:effectLst/>
                        </a:rPr>
                        <a:t>１８</a:t>
                      </a:r>
                      <a:endParaRPr lang="en-US" altLang="zh-TW" sz="1050" b="0" i="0" u="none" strike="noStrike" dirty="0">
                        <a:solidFill>
                          <a:srgbClr val="000000"/>
                        </a:solidFill>
                        <a:effectLst/>
                        <a:latin typeface="+mn-ea"/>
                        <a:ea typeface="+mn-ea"/>
                      </a:endParaRPr>
                    </a:p>
                  </a:txBody>
                  <a:tcPr marL="72000" marR="72000" marT="3449" marB="0" anchor="ctr"/>
                </a:tc>
                <a:tc>
                  <a:txBody>
                    <a:bodyPr/>
                    <a:lstStyle/>
                    <a:p>
                      <a:r>
                        <a:rPr lang="zh-TW" altLang="en-US" sz="1050" dirty="0"/>
                        <a:t>新生児治療回復室入院医療管理料</a:t>
                      </a:r>
                      <a:endParaRPr lang="ja-JP" altLang="en-US" sz="1050" dirty="0">
                        <a:latin typeface="+mn-ea"/>
                        <a:ea typeface="+mn-ea"/>
                      </a:endParaRPr>
                    </a:p>
                  </a:txBody>
                  <a:tcPr marL="72000" marR="72000" marT="3449" marB="0" anchor="ctr"/>
                </a:tc>
                <a:extLst>
                  <a:ext uri="{0D108BD9-81ED-4DB2-BD59-A6C34878D82A}">
                    <a16:rowId xmlns:a16="http://schemas.microsoft.com/office/drawing/2014/main" val="424539954"/>
                  </a:ext>
                </a:extLst>
              </a:tr>
              <a:tr h="342039">
                <a:tc>
                  <a:txBody>
                    <a:bodyPr/>
                    <a:lstStyle/>
                    <a:p>
                      <a:pPr algn="ctr" fontAlgn="ctr"/>
                      <a:r>
                        <a:rPr lang="ja-JP" altLang="en-US" sz="1050" b="0" i="0" u="none" strike="noStrike" dirty="0">
                          <a:solidFill>
                            <a:srgbClr val="000000"/>
                          </a:solidFill>
                          <a:effectLst/>
                          <a:latin typeface="+mn-ea"/>
                          <a:ea typeface="+mn-ea"/>
                        </a:rPr>
                        <a:t>１９</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algn="l" fontAlgn="ctr"/>
                      <a:r>
                        <a:rPr lang="ja-JP" altLang="en-US" sz="1050" dirty="0"/>
                        <a:t>特殊疾患入院医療管理料 </a:t>
                      </a:r>
                      <a:endParaRPr lang="ja-JP" altLang="en-US" sz="1050" u="none" strike="noStrike" dirty="0">
                        <a:effectLst/>
                        <a:latin typeface="+mn-ea"/>
                        <a:ea typeface="+mn-ea"/>
                      </a:endParaRPr>
                    </a:p>
                  </a:txBody>
                  <a:tcPr marL="72000" marR="72000" marT="3449" marB="0" anchor="ctr"/>
                </a:tc>
                <a:extLst>
                  <a:ext uri="{0D108BD9-81ED-4DB2-BD59-A6C34878D82A}">
                    <a16:rowId xmlns:a16="http://schemas.microsoft.com/office/drawing/2014/main" val="3777681952"/>
                  </a:ext>
                </a:extLst>
              </a:tr>
              <a:tr h="342039">
                <a:tc>
                  <a:txBody>
                    <a:bodyPr/>
                    <a:lstStyle/>
                    <a:p>
                      <a:pPr algn="ctr" fontAlgn="ctr"/>
                      <a:r>
                        <a:rPr lang="ja-JP" altLang="en-US" sz="1050" b="0" u="none" strike="noStrike" dirty="0">
                          <a:solidFill>
                            <a:srgbClr val="000000"/>
                          </a:solidFill>
                          <a:effectLst/>
                        </a:rPr>
                        <a:t>２０</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algn="l" fontAlgn="ctr"/>
                      <a:r>
                        <a:rPr lang="ja-JP" altLang="en-US" sz="1050" dirty="0"/>
                        <a:t>小児入院医療管理料</a:t>
                      </a:r>
                      <a:endParaRPr lang="ja-JP" altLang="en-US" sz="1050" b="0" i="0" u="none" strike="noStrike" dirty="0">
                        <a:solidFill>
                          <a:srgbClr val="000000"/>
                        </a:solidFill>
                        <a:effectLst/>
                        <a:latin typeface="+mn-ea"/>
                        <a:ea typeface="+mn-ea"/>
                      </a:endParaRPr>
                    </a:p>
                  </a:txBody>
                  <a:tcPr marL="72000" marR="72000" marT="3449" marB="0" anchor="ctr"/>
                </a:tc>
                <a:extLst>
                  <a:ext uri="{0D108BD9-81ED-4DB2-BD59-A6C34878D82A}">
                    <a16:rowId xmlns:a16="http://schemas.microsoft.com/office/drawing/2014/main" val="2041638516"/>
                  </a:ext>
                </a:extLst>
              </a:tr>
              <a:tr h="342039">
                <a:tc>
                  <a:txBody>
                    <a:bodyPr/>
                    <a:lstStyle/>
                    <a:p>
                      <a:pPr algn="ctr" fontAlgn="ctr"/>
                      <a:r>
                        <a:rPr lang="ja-JP" altLang="en-US" sz="1050" b="0" u="none" strike="noStrike" dirty="0">
                          <a:solidFill>
                            <a:srgbClr val="000000"/>
                          </a:solidFill>
                          <a:effectLst/>
                        </a:rPr>
                        <a:t>２１</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algn="l" fontAlgn="ctr"/>
                      <a:r>
                        <a:rPr lang="ja-JP" altLang="en-US" sz="1050" dirty="0"/>
                        <a:t>回復期リハビリテーション病棟入院料４</a:t>
                      </a:r>
                      <a:endParaRPr lang="ja-JP" altLang="en-US" sz="1050" b="0" i="0" u="none" strike="noStrike" dirty="0">
                        <a:solidFill>
                          <a:srgbClr val="000000"/>
                        </a:solidFill>
                        <a:effectLst/>
                        <a:latin typeface="+mn-ea"/>
                        <a:ea typeface="+mn-ea"/>
                      </a:endParaRPr>
                    </a:p>
                  </a:txBody>
                  <a:tcPr marL="72000" marR="72000" marT="3449" marB="0" anchor="ctr"/>
                </a:tc>
                <a:extLst>
                  <a:ext uri="{0D108BD9-81ED-4DB2-BD59-A6C34878D82A}">
                    <a16:rowId xmlns:a16="http://schemas.microsoft.com/office/drawing/2014/main" val="492356556"/>
                  </a:ext>
                </a:extLst>
              </a:tr>
              <a:tr h="342039">
                <a:tc>
                  <a:txBody>
                    <a:bodyPr/>
                    <a:lstStyle/>
                    <a:p>
                      <a:pPr algn="ctr" fontAlgn="ctr"/>
                      <a:r>
                        <a:rPr lang="ja-JP" altLang="en-US" sz="1050" b="0" u="none" strike="noStrike" dirty="0">
                          <a:solidFill>
                            <a:srgbClr val="000000"/>
                          </a:solidFill>
                          <a:effectLst/>
                        </a:rPr>
                        <a:t>２２</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50" dirty="0"/>
                        <a:t>回復期リハビリテーション病棟入院料５</a:t>
                      </a:r>
                      <a:endParaRPr lang="ja-JP" altLang="en-US" sz="1050" b="0" i="0" u="none" strike="noStrike" dirty="0">
                        <a:solidFill>
                          <a:srgbClr val="000000"/>
                        </a:solidFill>
                        <a:effectLst/>
                        <a:latin typeface="+mn-ea"/>
                        <a:ea typeface="+mn-ea"/>
                      </a:endParaRPr>
                    </a:p>
                  </a:txBody>
                  <a:tcPr marL="72000" marR="72000" marT="3449" marB="0" anchor="ctr"/>
                </a:tc>
                <a:extLst>
                  <a:ext uri="{0D108BD9-81ED-4DB2-BD59-A6C34878D82A}">
                    <a16:rowId xmlns:a16="http://schemas.microsoft.com/office/drawing/2014/main" val="4144877022"/>
                  </a:ext>
                </a:extLst>
              </a:tr>
              <a:tr h="342039">
                <a:tc>
                  <a:txBody>
                    <a:bodyPr/>
                    <a:lstStyle/>
                    <a:p>
                      <a:pPr algn="ctr" fontAlgn="ctr"/>
                      <a:r>
                        <a:rPr lang="ja-JP" altLang="en-US" sz="1050" b="0" u="none" strike="noStrike" dirty="0">
                          <a:solidFill>
                            <a:srgbClr val="000000"/>
                          </a:solidFill>
                          <a:effectLst/>
                        </a:rPr>
                        <a:t>２３</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algn="l" fontAlgn="ctr"/>
                      <a:r>
                        <a:rPr lang="zh-TW" altLang="en-US" sz="1050" dirty="0"/>
                        <a:t>特殊疾患病棟入院料</a:t>
                      </a:r>
                      <a:endParaRPr lang="ja-JP" altLang="en-US" sz="1050" b="0" i="0" u="none" strike="noStrike" dirty="0">
                        <a:solidFill>
                          <a:srgbClr val="000000"/>
                        </a:solidFill>
                        <a:effectLst/>
                        <a:latin typeface="+mn-ea"/>
                        <a:ea typeface="+mn-ea"/>
                      </a:endParaRPr>
                    </a:p>
                  </a:txBody>
                  <a:tcPr marL="72000" marR="72000" marT="3449" marB="0" anchor="ctr"/>
                </a:tc>
                <a:extLst>
                  <a:ext uri="{0D108BD9-81ED-4DB2-BD59-A6C34878D82A}">
                    <a16:rowId xmlns:a16="http://schemas.microsoft.com/office/drawing/2014/main" val="755821637"/>
                  </a:ext>
                </a:extLst>
              </a:tr>
              <a:tr h="342039">
                <a:tc>
                  <a:txBody>
                    <a:bodyPr/>
                    <a:lstStyle/>
                    <a:p>
                      <a:pPr algn="ctr" fontAlgn="ctr"/>
                      <a:r>
                        <a:rPr lang="ja-JP" altLang="en-US" sz="1050" b="0" u="none" strike="noStrike" dirty="0">
                          <a:solidFill>
                            <a:srgbClr val="000000"/>
                          </a:solidFill>
                          <a:effectLst/>
                        </a:rPr>
                        <a:t>２４</a:t>
                      </a:r>
                      <a:endParaRPr lang="en-US" altLang="ja-JP" sz="1050" b="0" i="0" u="none" strike="noStrike" dirty="0">
                        <a:solidFill>
                          <a:srgbClr val="000000"/>
                        </a:solidFill>
                        <a:effectLst/>
                        <a:latin typeface="+mn-ea"/>
                        <a:ea typeface="+mn-ea"/>
                      </a:endParaRPr>
                    </a:p>
                  </a:txBody>
                  <a:tcPr marL="72000" marR="72000" marT="3449" marB="0" anchor="ctr"/>
                </a:tc>
                <a:tc>
                  <a:txBody>
                    <a:bodyPr/>
                    <a:lstStyle/>
                    <a:p>
                      <a:pPr algn="l" fontAlgn="ctr"/>
                      <a:r>
                        <a:rPr lang="ja-JP" altLang="en-US" sz="1050" dirty="0"/>
                        <a:t>特定一般病棟入院料の注５に規定する一般病棟看護必要度評価加算</a:t>
                      </a:r>
                      <a:endParaRPr lang="ja-JP" altLang="en-US" sz="1050" b="0" i="0" u="none" strike="noStrike" dirty="0">
                        <a:solidFill>
                          <a:srgbClr val="000000"/>
                        </a:solidFill>
                        <a:effectLst/>
                        <a:latin typeface="+mn-ea"/>
                        <a:ea typeface="+mn-ea"/>
                      </a:endParaRPr>
                    </a:p>
                  </a:txBody>
                  <a:tcPr marL="72000" marR="72000" marT="3449" marB="0" anchor="ctr"/>
                </a:tc>
                <a:extLst>
                  <a:ext uri="{0D108BD9-81ED-4DB2-BD59-A6C34878D82A}">
                    <a16:rowId xmlns:a16="http://schemas.microsoft.com/office/drawing/2014/main" val="3320084394"/>
                  </a:ext>
                </a:extLst>
              </a:tr>
              <a:tr h="342039">
                <a:tc>
                  <a:txBody>
                    <a:bodyPr/>
                    <a:lstStyle/>
                    <a:p>
                      <a:pPr algn="ctr" fontAlgn="ctr"/>
                      <a:r>
                        <a:rPr lang="ja-JP" altLang="en-US" sz="1050" b="0" u="none" strike="noStrike" dirty="0">
                          <a:solidFill>
                            <a:srgbClr val="000000"/>
                          </a:solidFill>
                          <a:effectLst/>
                        </a:rPr>
                        <a:t>２５</a:t>
                      </a:r>
                      <a:endParaRPr lang="en-US" altLang="ja-JP" sz="1050" b="0" i="0" u="none" strike="noStrike" dirty="0">
                        <a:solidFill>
                          <a:srgbClr val="000000"/>
                        </a:solidFill>
                        <a:effectLst/>
                        <a:latin typeface="+mn-ea"/>
                        <a:ea typeface="+mn-ea"/>
                      </a:endParaRPr>
                    </a:p>
                  </a:txBody>
                  <a:tcPr marL="72000" marR="72000" marT="3449" marB="0" anchor="ctr"/>
                </a:tc>
                <a:tc>
                  <a:txBody>
                    <a:bodyPr/>
                    <a:lstStyle/>
                    <a:p>
                      <a:pPr algn="l" fontAlgn="ctr"/>
                      <a:r>
                        <a:rPr lang="zh-TW" altLang="en-US" sz="1050" dirty="0"/>
                        <a:t>地域移行機能強化病棟入院料</a:t>
                      </a:r>
                      <a:endParaRPr kumimoji="1" lang="ja-JP" altLang="en-US" sz="1050" b="0" i="0" u="none" strike="noStrike" kern="1200" dirty="0">
                        <a:solidFill>
                          <a:srgbClr val="000000"/>
                        </a:solidFill>
                        <a:effectLst/>
                        <a:latin typeface="+mn-ea"/>
                        <a:ea typeface="+mn-ea"/>
                        <a:cs typeface="+mn-cs"/>
                      </a:endParaRPr>
                    </a:p>
                  </a:txBody>
                  <a:tcPr marL="72000" marR="72000" marT="3449" marB="0" anchor="ctr"/>
                </a:tc>
                <a:extLst>
                  <a:ext uri="{0D108BD9-81ED-4DB2-BD59-A6C34878D82A}">
                    <a16:rowId xmlns:a16="http://schemas.microsoft.com/office/drawing/2014/main" val="827393482"/>
                  </a:ext>
                </a:extLst>
              </a:tr>
            </a:tbl>
          </a:graphicData>
        </a:graphic>
      </p:graphicFrame>
      <p:sp>
        <p:nvSpPr>
          <p:cNvPr id="3" name="正方形/長方形 2">
            <a:extLst>
              <a:ext uri="{FF2B5EF4-FFF2-40B4-BE49-F238E27FC236}">
                <a16:creationId xmlns:a16="http://schemas.microsoft.com/office/drawing/2014/main" id="{1C71F93B-39A6-56B1-1C5D-D0BF492B46B1}"/>
              </a:ext>
            </a:extLst>
          </p:cNvPr>
          <p:cNvSpPr/>
          <p:nvPr/>
        </p:nvSpPr>
        <p:spPr>
          <a:xfrm>
            <a:off x="362490" y="1006886"/>
            <a:ext cx="6984776" cy="219422"/>
          </a:xfrm>
          <a:prstGeom prst="rect">
            <a:avLst/>
          </a:prstGeom>
        </p:spPr>
        <p:txBody>
          <a:bodyPr wrap="square" lIns="57280" tIns="28640" rIns="57280" bIns="28640">
            <a:spAutoFit/>
          </a:bodyPr>
          <a:lstStyle/>
          <a:p>
            <a:pPr algn="just">
              <a:spcAft>
                <a:spcPts val="400"/>
              </a:spcAft>
            </a:pPr>
            <a:r>
              <a:rPr lang="en-US" altLang="ja-JP" sz="1050" b="1" dirty="0">
                <a:solidFill>
                  <a:srgbClr val="FF0000"/>
                </a:solidFill>
                <a:latin typeface="Meiryo" panose="020B0604030504040204" pitchFamily="34" charset="-128"/>
                <a:ea typeface="Meiryo" panose="020B0604030504040204" pitchFamily="34" charset="-128"/>
              </a:rPr>
              <a:t>※</a:t>
            </a:r>
            <a:r>
              <a:rPr lang="ja-JP" altLang="en-US" sz="1050" b="1" dirty="0">
                <a:solidFill>
                  <a:srgbClr val="FF0000"/>
                </a:solidFill>
                <a:latin typeface="Meiryo" panose="020B0604030504040204" pitchFamily="34" charset="-128"/>
                <a:ea typeface="Meiryo" panose="020B0604030504040204" pitchFamily="34" charset="-128"/>
              </a:rPr>
              <a:t>表１、表２、表３及び表４については、訂正を行う場合がありますので今後の訂正通知等を必ずご確認ください。</a:t>
            </a:r>
          </a:p>
        </p:txBody>
      </p:sp>
    </p:spTree>
    <p:extLst>
      <p:ext uri="{BB962C8B-B14F-4D97-AF65-F5344CB8AC3E}">
        <p14:creationId xmlns:p14="http://schemas.microsoft.com/office/powerpoint/2010/main" val="2621355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7C9A60-A5D5-6940-BD43-AAF93008732A}"/>
              </a:ext>
            </a:extLst>
          </p:cNvPr>
          <p:cNvSpPr>
            <a:spLocks noGrp="1"/>
          </p:cNvSpPr>
          <p:nvPr>
            <p:ph type="title"/>
          </p:nvPr>
        </p:nvSpPr>
        <p:spPr/>
        <p:txBody>
          <a:bodyPr bIns="72000"/>
          <a:lstStyle/>
          <a:p>
            <a:r>
              <a:rPr lang="ja-JP" altLang="en-US" sz="1400" dirty="0"/>
              <a:t>（表３）施設基準が改正されたが、令和６年５月</a:t>
            </a:r>
            <a:r>
              <a:rPr lang="en-US" altLang="ja-JP" sz="1400" dirty="0">
                <a:latin typeface="+mn-ea"/>
              </a:rPr>
              <a:t>31</a:t>
            </a:r>
            <a:r>
              <a:rPr lang="ja-JP" altLang="en-US" sz="1400" dirty="0"/>
              <a:t>日において現に当該点数を算定</a:t>
            </a:r>
            <a:br>
              <a:rPr lang="en-US" altLang="ja-JP" sz="1400" dirty="0"/>
            </a:br>
            <a:r>
              <a:rPr lang="ja-JP" altLang="en-US" sz="1400" dirty="0"/>
              <a:t>　　　　していた保険医療機関において、引き続き当該点数を算定する場合には、</a:t>
            </a:r>
            <a:br>
              <a:rPr lang="en-US" altLang="ja-JP" sz="1400" dirty="0"/>
            </a:br>
            <a:r>
              <a:rPr lang="ja-JP" altLang="en-US" sz="1400" dirty="0"/>
              <a:t>　　　　届出が必要でないもの</a:t>
            </a:r>
          </a:p>
        </p:txBody>
      </p:sp>
      <p:sp>
        <p:nvSpPr>
          <p:cNvPr id="4" name="スライド番号プレースホルダー 3"/>
          <p:cNvSpPr>
            <a:spLocks noGrp="1"/>
          </p:cNvSpPr>
          <p:nvPr>
            <p:ph type="sldNum" sz="quarter" idx="4"/>
          </p:nvPr>
        </p:nvSpPr>
        <p:spPr>
          <a:xfrm>
            <a:off x="8915314" y="6678971"/>
            <a:ext cx="630513" cy="278421"/>
          </a:xfrm>
        </p:spPr>
        <p:txBody>
          <a:bodyPr/>
          <a:lstStyle/>
          <a:p>
            <a:fld id="{48F63A3B-78C7-47BE-AE5E-E10140E04643}" type="slidenum">
              <a:rPr lang="en-US" smtClean="0"/>
              <a:pPr/>
              <a:t>29</a:t>
            </a:fld>
            <a:endParaRPr lang="en-US" dirty="0"/>
          </a:p>
        </p:txBody>
      </p:sp>
      <p:sp>
        <p:nvSpPr>
          <p:cNvPr id="5" name="角丸四角形 48">
            <a:extLst>
              <a:ext uri="{FF2B5EF4-FFF2-40B4-BE49-F238E27FC236}">
                <a16:creationId xmlns:a16="http://schemas.microsoft.com/office/drawing/2014/main" id="{079E65FC-6402-2769-CB64-4848984F7514}"/>
              </a:ext>
            </a:extLst>
          </p:cNvPr>
          <p:cNvSpPr/>
          <p:nvPr/>
        </p:nvSpPr>
        <p:spPr>
          <a:xfrm>
            <a:off x="364807" y="1191620"/>
            <a:ext cx="1621744" cy="318432"/>
          </a:xfrm>
          <a:prstGeom prst="roundRect">
            <a:avLst>
              <a:gd name="adj" fmla="val 17286"/>
            </a:avLst>
          </a:prstGeom>
          <a:solidFill>
            <a:schemeClr val="accent3"/>
          </a:solidFill>
        </p:spPr>
        <p:txBody>
          <a:bodyPr anchor="ctr"/>
          <a:lstStyle/>
          <a:p>
            <a:pPr algn="ctr" defTabSz="591055">
              <a:lnSpc>
                <a:spcPct val="130000"/>
              </a:lnSpc>
              <a:spcAft>
                <a:spcPts val="796"/>
              </a:spcAft>
            </a:pPr>
            <a:r>
              <a:rPr lang="ja-JP" altLang="en-US" sz="1077" b="1" spc="239" dirty="0">
                <a:solidFill>
                  <a:schemeClr val="bg1"/>
                </a:solidFill>
                <a:latin typeface="+mn-ea"/>
                <a:cs typeface="Noto Sans CJK JP DemiLight" charset="-128"/>
              </a:rPr>
              <a:t>特掲診療料①</a:t>
            </a:r>
          </a:p>
        </p:txBody>
      </p:sp>
      <p:graphicFrame>
        <p:nvGraphicFramePr>
          <p:cNvPr id="11" name="表 4">
            <a:extLst>
              <a:ext uri="{FF2B5EF4-FFF2-40B4-BE49-F238E27FC236}">
                <a16:creationId xmlns:a16="http://schemas.microsoft.com/office/drawing/2014/main" id="{3379E74B-CAF3-09F1-62DB-4E526D3E914C}"/>
              </a:ext>
            </a:extLst>
          </p:cNvPr>
          <p:cNvGraphicFramePr>
            <a:graphicFrameLocks noGrp="1"/>
          </p:cNvGraphicFramePr>
          <p:nvPr>
            <p:extLst>
              <p:ext uri="{D42A27DB-BD31-4B8C-83A1-F6EECF244321}">
                <p14:modId xmlns:p14="http://schemas.microsoft.com/office/powerpoint/2010/main" val="3107562238"/>
              </p:ext>
            </p:extLst>
          </p:nvPr>
        </p:nvGraphicFramePr>
        <p:xfrm>
          <a:off x="364807" y="1548386"/>
          <a:ext cx="9181020" cy="5130585"/>
        </p:xfrm>
        <a:graphic>
          <a:graphicData uri="http://schemas.openxmlformats.org/drawingml/2006/table">
            <a:tbl>
              <a:tblPr bandRow="1">
                <a:tableStyleId>{F5AB1C69-6EDB-4FF4-983F-18BD219EF322}</a:tableStyleId>
              </a:tblPr>
              <a:tblGrid>
                <a:gridCol w="455547">
                  <a:extLst>
                    <a:ext uri="{9D8B030D-6E8A-4147-A177-3AD203B41FA5}">
                      <a16:colId xmlns:a16="http://schemas.microsoft.com/office/drawing/2014/main" val="1524999895"/>
                    </a:ext>
                  </a:extLst>
                </a:gridCol>
                <a:gridCol w="8725473">
                  <a:extLst>
                    <a:ext uri="{9D8B030D-6E8A-4147-A177-3AD203B41FA5}">
                      <a16:colId xmlns:a16="http://schemas.microsoft.com/office/drawing/2014/main" val="4139373743"/>
                    </a:ext>
                  </a:extLst>
                </a:gridCol>
              </a:tblGrid>
              <a:tr h="342039">
                <a:tc>
                  <a:txBody>
                    <a:bodyPr/>
                    <a:lstStyle/>
                    <a:p>
                      <a:pPr algn="ctr" fontAlgn="ctr"/>
                      <a:r>
                        <a:rPr lang="ja-JP" altLang="en-US" sz="1050" b="0" u="none" strike="noStrike" dirty="0">
                          <a:solidFill>
                            <a:srgbClr val="000000"/>
                          </a:solidFill>
                          <a:effectLst/>
                        </a:rPr>
                        <a:t>１</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t>外来緩和ケア管理料</a:t>
                      </a:r>
                      <a:endParaRPr lang="ja-JP" altLang="en-US" sz="1050" dirty="0">
                        <a:latin typeface="+mn-ea"/>
                        <a:ea typeface="+mn-ea"/>
                      </a:endParaRPr>
                    </a:p>
                  </a:txBody>
                  <a:tcPr marL="72000" marR="72000" marT="3449" marB="0" anchor="ctr"/>
                </a:tc>
                <a:extLst>
                  <a:ext uri="{0D108BD9-81ED-4DB2-BD59-A6C34878D82A}">
                    <a16:rowId xmlns:a16="http://schemas.microsoft.com/office/drawing/2014/main" val="1049185891"/>
                  </a:ext>
                </a:extLst>
              </a:tr>
              <a:tr h="342039">
                <a:tc>
                  <a:txBody>
                    <a:bodyPr/>
                    <a:lstStyle/>
                    <a:p>
                      <a:pPr algn="ctr" fontAlgn="ctr"/>
                      <a:r>
                        <a:rPr lang="ja-JP" altLang="en-US" sz="1050" b="0" u="none" strike="noStrike" dirty="0">
                          <a:solidFill>
                            <a:srgbClr val="000000"/>
                          </a:solidFill>
                          <a:effectLst/>
                        </a:rPr>
                        <a:t>２</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r>
                        <a:rPr lang="zh-TW" altLang="en-US" sz="1050" dirty="0"/>
                        <a:t>一般不妊治療管理料 </a:t>
                      </a:r>
                      <a:endParaRPr lang="ja-JP" altLang="en-US" sz="1050" dirty="0">
                        <a:latin typeface="+mn-ea"/>
                        <a:ea typeface="+mn-ea"/>
                      </a:endParaRPr>
                    </a:p>
                  </a:txBody>
                  <a:tcPr marL="72000" marR="72000" marT="3449" marB="0" anchor="ctr"/>
                </a:tc>
                <a:extLst>
                  <a:ext uri="{0D108BD9-81ED-4DB2-BD59-A6C34878D82A}">
                    <a16:rowId xmlns:a16="http://schemas.microsoft.com/office/drawing/2014/main" val="1130060609"/>
                  </a:ext>
                </a:extLst>
              </a:tr>
              <a:tr h="342039">
                <a:tc>
                  <a:txBody>
                    <a:bodyPr/>
                    <a:lstStyle/>
                    <a:p>
                      <a:pPr algn="ctr" fontAlgn="ctr"/>
                      <a:r>
                        <a:rPr lang="ja-JP" altLang="en-US" sz="1050" b="0" u="none" strike="noStrike" dirty="0">
                          <a:solidFill>
                            <a:srgbClr val="000000"/>
                          </a:solidFill>
                          <a:effectLst/>
                        </a:rPr>
                        <a:t>３</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r>
                        <a:rPr lang="ja-JP" altLang="en-US" sz="1050" dirty="0"/>
                        <a:t>二次性骨折予防継続管理料</a:t>
                      </a:r>
                      <a:endParaRPr lang="ja-JP" altLang="en-US" sz="1050" dirty="0">
                        <a:latin typeface="+mn-ea"/>
                        <a:ea typeface="+mn-ea"/>
                      </a:endParaRPr>
                    </a:p>
                  </a:txBody>
                  <a:tcPr marL="72000" marR="72000" marT="3449" marB="0" anchor="ctr"/>
                </a:tc>
                <a:extLst>
                  <a:ext uri="{0D108BD9-81ED-4DB2-BD59-A6C34878D82A}">
                    <a16:rowId xmlns:a16="http://schemas.microsoft.com/office/drawing/2014/main" val="2879801562"/>
                  </a:ext>
                </a:extLst>
              </a:tr>
              <a:tr h="342039">
                <a:tc>
                  <a:txBody>
                    <a:bodyPr/>
                    <a:lstStyle/>
                    <a:p>
                      <a:pPr algn="ctr" fontAlgn="ctr"/>
                      <a:r>
                        <a:rPr lang="ja-JP" altLang="en-US" sz="1050" b="0" u="none" strike="noStrike" dirty="0">
                          <a:solidFill>
                            <a:srgbClr val="000000"/>
                          </a:solidFill>
                          <a:effectLst/>
                        </a:rPr>
                        <a:t>４</a:t>
                      </a:r>
                      <a:endParaRPr lang="en-US" altLang="zh-TW" sz="1050" b="0" i="0" u="none" strike="noStrike" dirty="0">
                        <a:solidFill>
                          <a:srgbClr val="000000"/>
                        </a:solidFill>
                        <a:effectLst/>
                        <a:latin typeface="+mn-ea"/>
                        <a:ea typeface="+mn-ea"/>
                      </a:endParaRPr>
                    </a:p>
                  </a:txBody>
                  <a:tcPr marL="72000" marR="72000" marT="3449" marB="0" anchor="ctr"/>
                </a:tc>
                <a:tc>
                  <a:txBody>
                    <a:bodyPr/>
                    <a:lstStyle/>
                    <a:p>
                      <a:r>
                        <a:rPr lang="ja-JP" altLang="en-US" sz="1050" dirty="0"/>
                        <a:t>小児かかりつけ診療料</a:t>
                      </a:r>
                      <a:endParaRPr lang="ja-JP" altLang="en-US" sz="1050" dirty="0">
                        <a:latin typeface="+mn-ea"/>
                        <a:ea typeface="+mn-ea"/>
                      </a:endParaRPr>
                    </a:p>
                  </a:txBody>
                  <a:tcPr marL="72000" marR="72000" marT="3449" marB="0" anchor="ctr"/>
                </a:tc>
                <a:extLst>
                  <a:ext uri="{0D108BD9-81ED-4DB2-BD59-A6C34878D82A}">
                    <a16:rowId xmlns:a16="http://schemas.microsoft.com/office/drawing/2014/main" val="424539954"/>
                  </a:ext>
                </a:extLst>
              </a:tr>
              <a:tr h="342039">
                <a:tc>
                  <a:txBody>
                    <a:bodyPr/>
                    <a:lstStyle/>
                    <a:p>
                      <a:pPr algn="ctr" fontAlgn="ctr"/>
                      <a:r>
                        <a:rPr lang="ja-JP" altLang="en-US" sz="1050" b="0" u="none" strike="noStrike" dirty="0">
                          <a:solidFill>
                            <a:srgbClr val="000000"/>
                          </a:solidFill>
                          <a:effectLst/>
                        </a:rPr>
                        <a:t>５</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algn="l" fontAlgn="ctr"/>
                      <a:r>
                        <a:rPr lang="zh-TW" altLang="en-US" sz="1050" dirty="0"/>
                        <a:t>外来腫瘍化学療法診療料２</a:t>
                      </a:r>
                      <a:endParaRPr lang="ja-JP" altLang="en-US" sz="1050" u="none" strike="noStrike" dirty="0">
                        <a:effectLst/>
                        <a:latin typeface="+mn-ea"/>
                        <a:ea typeface="+mn-ea"/>
                      </a:endParaRPr>
                    </a:p>
                  </a:txBody>
                  <a:tcPr marL="72000" marR="72000" marT="3449" marB="0" anchor="ctr"/>
                </a:tc>
                <a:extLst>
                  <a:ext uri="{0D108BD9-81ED-4DB2-BD59-A6C34878D82A}">
                    <a16:rowId xmlns:a16="http://schemas.microsoft.com/office/drawing/2014/main" val="3777681952"/>
                  </a:ext>
                </a:extLst>
              </a:tr>
              <a:tr h="342039">
                <a:tc>
                  <a:txBody>
                    <a:bodyPr/>
                    <a:lstStyle/>
                    <a:p>
                      <a:pPr algn="ctr" fontAlgn="ctr"/>
                      <a:r>
                        <a:rPr lang="ja-JP" altLang="en-US" sz="1050" b="0" u="none" strike="noStrike" dirty="0">
                          <a:solidFill>
                            <a:srgbClr val="000000"/>
                          </a:solidFill>
                          <a:effectLst/>
                        </a:rPr>
                        <a:t>６</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algn="l" fontAlgn="ctr"/>
                      <a:r>
                        <a:rPr lang="zh-TW" altLang="en-US" sz="1050" dirty="0"/>
                        <a:t>生活習慣病管理料</a:t>
                      </a:r>
                      <a:r>
                        <a:rPr lang="en-US" altLang="zh-TW" sz="1050" dirty="0">
                          <a:latin typeface="+mn-ea"/>
                          <a:ea typeface="+mn-ea"/>
                        </a:rPr>
                        <a:t>(Ⅰ) </a:t>
                      </a:r>
                      <a:endParaRPr lang="ja-JP" altLang="en-US" sz="1050" b="0" i="0" u="none" strike="noStrike" dirty="0">
                        <a:solidFill>
                          <a:srgbClr val="000000"/>
                        </a:solidFill>
                        <a:effectLst/>
                        <a:latin typeface="+mn-ea"/>
                        <a:ea typeface="+mn-ea"/>
                      </a:endParaRPr>
                    </a:p>
                  </a:txBody>
                  <a:tcPr marL="72000" marR="72000" marT="3449" marB="0" anchor="ctr"/>
                </a:tc>
                <a:extLst>
                  <a:ext uri="{0D108BD9-81ED-4DB2-BD59-A6C34878D82A}">
                    <a16:rowId xmlns:a16="http://schemas.microsoft.com/office/drawing/2014/main" val="2041638516"/>
                  </a:ext>
                </a:extLst>
              </a:tr>
              <a:tr h="342039">
                <a:tc>
                  <a:txBody>
                    <a:bodyPr/>
                    <a:lstStyle/>
                    <a:p>
                      <a:pPr algn="ctr" fontAlgn="ctr"/>
                      <a:r>
                        <a:rPr lang="ja-JP" altLang="en-US" sz="1050" b="0" u="none" strike="noStrike" dirty="0">
                          <a:solidFill>
                            <a:srgbClr val="000000"/>
                          </a:solidFill>
                          <a:effectLst/>
                        </a:rPr>
                        <a:t>７</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algn="l" fontAlgn="ctr"/>
                      <a:r>
                        <a:rPr lang="zh-TW" altLang="en-US" sz="1050" dirty="0"/>
                        <a:t>在宅療養支援診療所</a:t>
                      </a:r>
                      <a:endParaRPr lang="ja-JP" altLang="en-US" sz="1050" b="0" i="0" u="none" strike="noStrike" dirty="0">
                        <a:solidFill>
                          <a:srgbClr val="000000"/>
                        </a:solidFill>
                        <a:effectLst/>
                        <a:latin typeface="+mn-ea"/>
                        <a:ea typeface="+mn-ea"/>
                      </a:endParaRPr>
                    </a:p>
                  </a:txBody>
                  <a:tcPr marL="72000" marR="72000" marT="3449" marB="0" anchor="ctr"/>
                </a:tc>
                <a:extLst>
                  <a:ext uri="{0D108BD9-81ED-4DB2-BD59-A6C34878D82A}">
                    <a16:rowId xmlns:a16="http://schemas.microsoft.com/office/drawing/2014/main" val="492356556"/>
                  </a:ext>
                </a:extLst>
              </a:tr>
              <a:tr h="342039">
                <a:tc>
                  <a:txBody>
                    <a:bodyPr/>
                    <a:lstStyle/>
                    <a:p>
                      <a:pPr algn="ctr" fontAlgn="ctr"/>
                      <a:r>
                        <a:rPr lang="ja-JP" altLang="en-US" sz="1050" b="0" u="none" strike="noStrike" dirty="0">
                          <a:solidFill>
                            <a:srgbClr val="000000"/>
                          </a:solidFill>
                          <a:effectLst/>
                        </a:rPr>
                        <a:t>８</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50" dirty="0"/>
                        <a:t>こころの連携指導料</a:t>
                      </a:r>
                      <a:r>
                        <a:rPr lang="ja-JP" altLang="en-US" sz="1050" dirty="0">
                          <a:latin typeface="+mn-ea"/>
                          <a:ea typeface="+mn-ea"/>
                        </a:rPr>
                        <a:t>（</a:t>
                      </a:r>
                      <a:r>
                        <a:rPr lang="en-US" altLang="ja-JP" sz="1050" dirty="0">
                          <a:latin typeface="+mn-ea"/>
                          <a:ea typeface="+mn-ea"/>
                        </a:rPr>
                        <a:t>Ⅰ</a:t>
                      </a:r>
                      <a:r>
                        <a:rPr lang="ja-JP" altLang="en-US" sz="1050" dirty="0">
                          <a:latin typeface="+mn-ea"/>
                          <a:ea typeface="+mn-ea"/>
                        </a:rPr>
                        <a:t>）</a:t>
                      </a:r>
                      <a:r>
                        <a:rPr lang="ja-JP" altLang="en-US" sz="1050" dirty="0"/>
                        <a:t> </a:t>
                      </a:r>
                      <a:endParaRPr lang="ja-JP" altLang="en-US" sz="1050" b="0" i="0" u="none" strike="noStrike" dirty="0">
                        <a:solidFill>
                          <a:srgbClr val="000000"/>
                        </a:solidFill>
                        <a:effectLst/>
                        <a:latin typeface="+mn-ea"/>
                        <a:ea typeface="+mn-ea"/>
                      </a:endParaRPr>
                    </a:p>
                  </a:txBody>
                  <a:tcPr marL="72000" marR="72000" marT="3449" marB="0" anchor="ctr"/>
                </a:tc>
                <a:extLst>
                  <a:ext uri="{0D108BD9-81ED-4DB2-BD59-A6C34878D82A}">
                    <a16:rowId xmlns:a16="http://schemas.microsoft.com/office/drawing/2014/main" val="4144877022"/>
                  </a:ext>
                </a:extLst>
              </a:tr>
              <a:tr h="342039">
                <a:tc>
                  <a:txBody>
                    <a:bodyPr/>
                    <a:lstStyle/>
                    <a:p>
                      <a:pPr algn="ctr" fontAlgn="ctr"/>
                      <a:r>
                        <a:rPr lang="ja-JP" altLang="en-US" sz="1050" b="0" u="none" strike="noStrike" dirty="0">
                          <a:solidFill>
                            <a:srgbClr val="000000"/>
                          </a:solidFill>
                          <a:effectLst/>
                        </a:rPr>
                        <a:t>９</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algn="l" fontAlgn="ctr"/>
                      <a:r>
                        <a:rPr lang="zh-TW" altLang="en-US" sz="1050" dirty="0"/>
                        <a:t>在宅療養支援病院</a:t>
                      </a:r>
                      <a:endParaRPr lang="ja-JP" altLang="en-US" sz="1050" b="0" i="0" u="none" strike="noStrike" dirty="0">
                        <a:solidFill>
                          <a:srgbClr val="000000"/>
                        </a:solidFill>
                        <a:effectLst/>
                        <a:latin typeface="+mn-ea"/>
                        <a:ea typeface="+mn-ea"/>
                      </a:endParaRPr>
                    </a:p>
                  </a:txBody>
                  <a:tcPr marL="72000" marR="72000" marT="3449" marB="0" anchor="ctr"/>
                </a:tc>
                <a:extLst>
                  <a:ext uri="{0D108BD9-81ED-4DB2-BD59-A6C34878D82A}">
                    <a16:rowId xmlns:a16="http://schemas.microsoft.com/office/drawing/2014/main" val="755821637"/>
                  </a:ext>
                </a:extLst>
              </a:tr>
              <a:tr h="342039">
                <a:tc>
                  <a:txBody>
                    <a:bodyPr/>
                    <a:lstStyle/>
                    <a:p>
                      <a:pPr algn="ctr" fontAlgn="ctr"/>
                      <a:r>
                        <a:rPr lang="ja-JP" altLang="en-US" sz="1050" b="0" u="none" strike="noStrike" dirty="0">
                          <a:solidFill>
                            <a:srgbClr val="000000"/>
                          </a:solidFill>
                          <a:effectLst/>
                        </a:rPr>
                        <a:t>１０</a:t>
                      </a:r>
                      <a:endParaRPr lang="en-US" altLang="ja-JP" sz="1050" b="0" i="0" u="none" strike="noStrike" dirty="0">
                        <a:solidFill>
                          <a:srgbClr val="000000"/>
                        </a:solidFill>
                        <a:effectLst/>
                        <a:latin typeface="+mn-ea"/>
                        <a:ea typeface="+mn-ea"/>
                      </a:endParaRPr>
                    </a:p>
                  </a:txBody>
                  <a:tcPr marL="72000" marR="72000" marT="3449" marB="0" anchor="ctr"/>
                </a:tc>
                <a:tc>
                  <a:txBody>
                    <a:bodyPr/>
                    <a:lstStyle/>
                    <a:p>
                      <a:pPr algn="l" fontAlgn="ctr"/>
                      <a:r>
                        <a:rPr lang="ja-JP" altLang="en-US" sz="1050" dirty="0"/>
                        <a:t>がんゲノムプロファイリング検査</a:t>
                      </a:r>
                      <a:endParaRPr lang="ja-JP" altLang="en-US" sz="1050" b="0" i="0" u="none" strike="noStrike" dirty="0">
                        <a:solidFill>
                          <a:srgbClr val="000000"/>
                        </a:solidFill>
                        <a:effectLst/>
                        <a:latin typeface="+mn-ea"/>
                        <a:ea typeface="+mn-ea"/>
                      </a:endParaRPr>
                    </a:p>
                  </a:txBody>
                  <a:tcPr marL="72000" marR="72000" marT="3449" marB="0" anchor="ctr"/>
                </a:tc>
                <a:extLst>
                  <a:ext uri="{0D108BD9-81ED-4DB2-BD59-A6C34878D82A}">
                    <a16:rowId xmlns:a16="http://schemas.microsoft.com/office/drawing/2014/main" val="3320084394"/>
                  </a:ext>
                </a:extLst>
              </a:tr>
              <a:tr h="342039">
                <a:tc>
                  <a:txBody>
                    <a:bodyPr/>
                    <a:lstStyle/>
                    <a:p>
                      <a:pPr algn="ctr" fontAlgn="ctr"/>
                      <a:r>
                        <a:rPr lang="ja-JP" altLang="en-US" sz="1050" b="0" u="none" strike="noStrike" dirty="0">
                          <a:solidFill>
                            <a:srgbClr val="000000"/>
                          </a:solidFill>
                          <a:effectLst/>
                        </a:rPr>
                        <a:t>１１</a:t>
                      </a:r>
                      <a:endParaRPr lang="en-US" altLang="ja-JP" sz="1050" b="0" i="0" u="none" strike="noStrike" dirty="0">
                        <a:solidFill>
                          <a:srgbClr val="000000"/>
                        </a:solidFill>
                        <a:effectLst/>
                        <a:latin typeface="+mn-ea"/>
                        <a:ea typeface="+mn-ea"/>
                      </a:endParaRPr>
                    </a:p>
                  </a:txBody>
                  <a:tcPr marL="72000" marR="72000" marT="3449" marB="0" anchor="ctr"/>
                </a:tc>
                <a:tc>
                  <a:txBody>
                    <a:bodyPr/>
                    <a:lstStyle/>
                    <a:p>
                      <a:pPr algn="l" fontAlgn="ctr"/>
                      <a:r>
                        <a:rPr lang="zh-TW" altLang="en-US" sz="1050" dirty="0"/>
                        <a:t>国際標準検査管理加算 </a:t>
                      </a:r>
                      <a:endParaRPr kumimoji="1" lang="ja-JP" altLang="en-US" sz="1050" b="0" i="0" u="none" strike="noStrike" kern="1200" dirty="0">
                        <a:solidFill>
                          <a:srgbClr val="000000"/>
                        </a:solidFill>
                        <a:effectLst/>
                        <a:latin typeface="+mn-ea"/>
                        <a:ea typeface="+mn-ea"/>
                        <a:cs typeface="+mn-cs"/>
                      </a:endParaRPr>
                    </a:p>
                  </a:txBody>
                  <a:tcPr marL="72000" marR="72000" marT="3449" marB="0" anchor="ctr"/>
                </a:tc>
                <a:extLst>
                  <a:ext uri="{0D108BD9-81ED-4DB2-BD59-A6C34878D82A}">
                    <a16:rowId xmlns:a16="http://schemas.microsoft.com/office/drawing/2014/main" val="827393482"/>
                  </a:ext>
                </a:extLst>
              </a:tr>
              <a:tr h="342039">
                <a:tc>
                  <a:txBody>
                    <a:bodyPr/>
                    <a:lstStyle/>
                    <a:p>
                      <a:pPr algn="ctr" fontAlgn="ctr"/>
                      <a:r>
                        <a:rPr lang="ja-JP" altLang="en-US" sz="1050" b="0" u="none" strike="noStrike" dirty="0">
                          <a:solidFill>
                            <a:srgbClr val="000000"/>
                          </a:solidFill>
                          <a:effectLst/>
                        </a:rPr>
                        <a:t>１２</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r>
                        <a:rPr lang="ja-JP" altLang="en-US" sz="1050" dirty="0"/>
                        <a:t>遠隔画像診断 </a:t>
                      </a:r>
                      <a:endParaRPr lang="ja-JP" altLang="en-US" sz="1050" dirty="0">
                        <a:latin typeface="+mn-ea"/>
                        <a:ea typeface="+mn-ea"/>
                      </a:endParaRPr>
                    </a:p>
                  </a:txBody>
                  <a:tcPr marL="72000" marR="72000" marT="3449" marB="0" anchor="ctr"/>
                </a:tc>
                <a:extLst>
                  <a:ext uri="{0D108BD9-81ED-4DB2-BD59-A6C34878D82A}">
                    <a16:rowId xmlns:a16="http://schemas.microsoft.com/office/drawing/2014/main" val="815350185"/>
                  </a:ext>
                </a:extLst>
              </a:tr>
              <a:tr h="342039">
                <a:tc>
                  <a:txBody>
                    <a:bodyPr/>
                    <a:lstStyle/>
                    <a:p>
                      <a:pPr algn="ctr" fontAlgn="ctr"/>
                      <a:r>
                        <a:rPr lang="ja-JP" altLang="en-US" sz="1050" b="0" u="none" strike="noStrike" dirty="0">
                          <a:solidFill>
                            <a:srgbClr val="000000"/>
                          </a:solidFill>
                          <a:effectLst/>
                        </a:rPr>
                        <a:t>１３</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r>
                        <a:rPr lang="zh-TW" altLang="en-US" sz="1050" dirty="0"/>
                        <a:t>冠動脈ＣＴ撮影加算 </a:t>
                      </a:r>
                      <a:endParaRPr lang="ja-JP" altLang="en-US" sz="1050" dirty="0">
                        <a:latin typeface="+mn-ea"/>
                        <a:ea typeface="+mn-ea"/>
                      </a:endParaRPr>
                    </a:p>
                  </a:txBody>
                  <a:tcPr marL="72000" marR="72000" marT="3449" marB="0" anchor="ctr"/>
                </a:tc>
                <a:extLst>
                  <a:ext uri="{0D108BD9-81ED-4DB2-BD59-A6C34878D82A}">
                    <a16:rowId xmlns:a16="http://schemas.microsoft.com/office/drawing/2014/main" val="152805139"/>
                  </a:ext>
                </a:extLst>
              </a:tr>
              <a:tr h="342039">
                <a:tc>
                  <a:txBody>
                    <a:bodyPr/>
                    <a:lstStyle/>
                    <a:p>
                      <a:pPr algn="ctr" fontAlgn="ctr"/>
                      <a:r>
                        <a:rPr lang="ja-JP" altLang="en-US" sz="1050" b="0" u="none" strike="noStrike" dirty="0">
                          <a:solidFill>
                            <a:srgbClr val="000000"/>
                          </a:solidFill>
                          <a:effectLst/>
                        </a:rPr>
                        <a:t>１４</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r>
                        <a:rPr lang="ja-JP" altLang="en-US" sz="1050" dirty="0"/>
                        <a:t>血流予備量比コンピューター断層撮影 </a:t>
                      </a:r>
                      <a:endParaRPr lang="ja-JP" altLang="en-US" sz="1050" dirty="0">
                        <a:latin typeface="+mn-ea"/>
                        <a:ea typeface="+mn-ea"/>
                      </a:endParaRPr>
                    </a:p>
                  </a:txBody>
                  <a:tcPr marL="72000" marR="72000" marT="3449" marB="0" anchor="ctr"/>
                </a:tc>
                <a:extLst>
                  <a:ext uri="{0D108BD9-81ED-4DB2-BD59-A6C34878D82A}">
                    <a16:rowId xmlns:a16="http://schemas.microsoft.com/office/drawing/2014/main" val="3806532793"/>
                  </a:ext>
                </a:extLst>
              </a:tr>
              <a:tr h="342039">
                <a:tc>
                  <a:txBody>
                    <a:bodyPr/>
                    <a:lstStyle/>
                    <a:p>
                      <a:pPr algn="ctr" fontAlgn="ctr"/>
                      <a:r>
                        <a:rPr lang="ja-JP" altLang="en-US" sz="1050" b="0" i="0" u="none" strike="noStrike" dirty="0">
                          <a:solidFill>
                            <a:srgbClr val="000000"/>
                          </a:solidFill>
                          <a:effectLst/>
                          <a:latin typeface="+mn-ea"/>
                          <a:ea typeface="+mn-ea"/>
                        </a:rPr>
                        <a:t>１５</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r>
                        <a:rPr lang="ja-JP" altLang="en-US" sz="1050" dirty="0">
                          <a:latin typeface="+mn-ea"/>
                          <a:ea typeface="+mn-ea"/>
                        </a:rPr>
                        <a:t>心臓ＭＲＩ撮影加算</a:t>
                      </a:r>
                    </a:p>
                  </a:txBody>
                  <a:tcPr marL="72000" marR="72000" marT="3449" marB="0" anchor="ctr"/>
                </a:tc>
                <a:extLst>
                  <a:ext uri="{0D108BD9-81ED-4DB2-BD59-A6C34878D82A}">
                    <a16:rowId xmlns:a16="http://schemas.microsoft.com/office/drawing/2014/main" val="899754599"/>
                  </a:ext>
                </a:extLst>
              </a:tr>
            </a:tbl>
          </a:graphicData>
        </a:graphic>
      </p:graphicFrame>
      <p:sp>
        <p:nvSpPr>
          <p:cNvPr id="3" name="正方形/長方形 2">
            <a:extLst>
              <a:ext uri="{FF2B5EF4-FFF2-40B4-BE49-F238E27FC236}">
                <a16:creationId xmlns:a16="http://schemas.microsoft.com/office/drawing/2014/main" id="{4DA16E04-471F-0CE0-D2E1-D75F7DE37703}"/>
              </a:ext>
            </a:extLst>
          </p:cNvPr>
          <p:cNvSpPr/>
          <p:nvPr/>
        </p:nvSpPr>
        <p:spPr>
          <a:xfrm>
            <a:off x="364807" y="900098"/>
            <a:ext cx="6984776" cy="219422"/>
          </a:xfrm>
          <a:prstGeom prst="rect">
            <a:avLst/>
          </a:prstGeom>
        </p:spPr>
        <p:txBody>
          <a:bodyPr wrap="square" lIns="57280" tIns="28640" rIns="57280" bIns="28640">
            <a:spAutoFit/>
          </a:bodyPr>
          <a:lstStyle/>
          <a:p>
            <a:pPr algn="just">
              <a:spcAft>
                <a:spcPts val="400"/>
              </a:spcAft>
            </a:pPr>
            <a:r>
              <a:rPr lang="en-US" altLang="ja-JP" sz="1050" b="1" dirty="0">
                <a:solidFill>
                  <a:srgbClr val="FF0000"/>
                </a:solidFill>
                <a:latin typeface="Meiryo" panose="020B0604030504040204" pitchFamily="34" charset="-128"/>
                <a:ea typeface="Meiryo" panose="020B0604030504040204" pitchFamily="34" charset="-128"/>
              </a:rPr>
              <a:t>※</a:t>
            </a:r>
            <a:r>
              <a:rPr lang="ja-JP" altLang="en-US" sz="1050" b="1" dirty="0">
                <a:solidFill>
                  <a:srgbClr val="FF0000"/>
                </a:solidFill>
                <a:latin typeface="Meiryo" panose="020B0604030504040204" pitchFamily="34" charset="-128"/>
                <a:ea typeface="Meiryo" panose="020B0604030504040204" pitchFamily="34" charset="-128"/>
              </a:rPr>
              <a:t>表１、表２、表３及び表４については、訂正を行う場合がありますので今後の訂正通知等を必ずご確認ください。</a:t>
            </a:r>
          </a:p>
        </p:txBody>
      </p:sp>
    </p:spTree>
    <p:extLst>
      <p:ext uri="{BB962C8B-B14F-4D97-AF65-F5344CB8AC3E}">
        <p14:creationId xmlns:p14="http://schemas.microsoft.com/office/powerpoint/2010/main" val="2633135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7C9A60-A5D5-6940-BD43-AAF93008732A}"/>
              </a:ext>
            </a:extLst>
          </p:cNvPr>
          <p:cNvSpPr>
            <a:spLocks noGrp="1"/>
          </p:cNvSpPr>
          <p:nvPr>
            <p:ph type="title"/>
          </p:nvPr>
        </p:nvSpPr>
        <p:spPr/>
        <p:txBody>
          <a:bodyPr/>
          <a:lstStyle/>
          <a:p>
            <a:r>
              <a:rPr lang="ja-JP" altLang="en-US" dirty="0"/>
              <a:t>施設基準の届出先</a:t>
            </a:r>
          </a:p>
        </p:txBody>
      </p:sp>
      <p:sp>
        <p:nvSpPr>
          <p:cNvPr id="3" name="テキスト プレースホルダー 2">
            <a:extLst>
              <a:ext uri="{FF2B5EF4-FFF2-40B4-BE49-F238E27FC236}">
                <a16:creationId xmlns:a16="http://schemas.microsoft.com/office/drawing/2014/main" id="{0AFD4854-3BB6-394F-9F59-525F01D74181}"/>
              </a:ext>
            </a:extLst>
          </p:cNvPr>
          <p:cNvSpPr>
            <a:spLocks noGrp="1"/>
          </p:cNvSpPr>
          <p:nvPr>
            <p:ph type="body" sz="quarter" idx="13"/>
          </p:nvPr>
        </p:nvSpPr>
        <p:spPr>
          <a:xfrm>
            <a:off x="-1200" y="827998"/>
            <a:ext cx="9907200" cy="937143"/>
          </a:xfrm>
          <a:solidFill>
            <a:schemeClr val="bg2"/>
          </a:solidFill>
        </p:spPr>
        <p:txBody>
          <a:bodyPr/>
          <a:lstStyle/>
          <a:p>
            <a:pPr>
              <a:lnSpc>
                <a:spcPct val="150000"/>
              </a:lnSpc>
            </a:pPr>
            <a:r>
              <a:rPr lang="ja-JP" altLang="en-US" sz="1400" dirty="0">
                <a:solidFill>
                  <a:prstClr val="black"/>
                </a:solidFill>
                <a:latin typeface="ＭＳ Ｐゴシック" panose="020B0600070205080204" pitchFamily="50" charset="-128"/>
              </a:rPr>
              <a:t>保険医療機関が所在する県を管轄する九州厚生局各県事務所（福岡県にあっては九州厚生局指導監査課）宛にご提出ください。</a:t>
            </a:r>
            <a:endParaRPr lang="en-US" altLang="ja-JP" sz="1400" dirty="0">
              <a:solidFill>
                <a:prstClr val="black"/>
              </a:solidFill>
              <a:latin typeface="ＭＳ Ｐゴシック" panose="020B0600070205080204" pitchFamily="50" charset="-128"/>
            </a:endParaRPr>
          </a:p>
        </p:txBody>
      </p:sp>
      <p:sp>
        <p:nvSpPr>
          <p:cNvPr id="4" name="スライド番号プレースホルダー 3"/>
          <p:cNvSpPr>
            <a:spLocks noGrp="1"/>
          </p:cNvSpPr>
          <p:nvPr>
            <p:ph type="sldNum" sz="quarter" idx="4"/>
          </p:nvPr>
        </p:nvSpPr>
        <p:spPr/>
        <p:txBody>
          <a:bodyPr/>
          <a:lstStyle/>
          <a:p>
            <a:fld id="{48F63A3B-78C7-47BE-AE5E-E10140E04643}" type="slidenum">
              <a:rPr lang="en-US" smtClean="0"/>
              <a:pPr/>
              <a:t>3</a:t>
            </a:fld>
            <a:endParaRPr lang="en-US" dirty="0"/>
          </a:p>
        </p:txBody>
      </p:sp>
      <p:grpSp>
        <p:nvGrpSpPr>
          <p:cNvPr id="14" name="グループ化 13"/>
          <p:cNvGrpSpPr/>
          <p:nvPr/>
        </p:nvGrpSpPr>
        <p:grpSpPr>
          <a:xfrm>
            <a:off x="658072" y="1829687"/>
            <a:ext cx="2659080" cy="1585274"/>
            <a:chOff x="414000" y="1814926"/>
            <a:chExt cx="2877600" cy="1585274"/>
          </a:xfrm>
        </p:grpSpPr>
        <p:sp>
          <p:nvSpPr>
            <p:cNvPr id="9" name="正方形/長方形 8">
              <a:extLst>
                <a:ext uri="{FF2B5EF4-FFF2-40B4-BE49-F238E27FC236}">
                  <a16:creationId xmlns:a16="http://schemas.microsoft.com/office/drawing/2014/main" id="{A889522F-FA51-F14C-BAA2-ADEAB79DDF80}"/>
                </a:ext>
              </a:extLst>
            </p:cNvPr>
            <p:cNvSpPr/>
            <p:nvPr/>
          </p:nvSpPr>
          <p:spPr>
            <a:xfrm>
              <a:off x="447600" y="2104800"/>
              <a:ext cx="2844000" cy="1295400"/>
            </a:xfrm>
            <a:prstGeom prst="rect">
              <a:avLst/>
            </a:prstGeom>
            <a:noFill/>
            <a:ln w="28575" cap="rnd">
              <a:solidFill>
                <a:schemeClr val="accent1"/>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288000" tIns="180000" rIns="144000" bIns="180000" rtlCol="0" anchor="t"/>
            <a:lstStyle/>
            <a:p>
              <a:pPr lvl="0">
                <a:spcAft>
                  <a:spcPts val="700"/>
                </a:spcAft>
                <a:buClr>
                  <a:schemeClr val="tx2"/>
                </a:buClr>
              </a:pPr>
              <a:r>
                <a:rPr lang="ja-JP" altLang="en-US" sz="1100" dirty="0">
                  <a:solidFill>
                    <a:prstClr val="black"/>
                  </a:solidFill>
                  <a:latin typeface="メイリオ" panose="020B0604030504040204" pitchFamily="50" charset="-128"/>
                  <a:ea typeface="メイリオ" panose="020B0604030504040204" pitchFamily="50" charset="-128"/>
                </a:rPr>
                <a:t>〒</a:t>
              </a:r>
              <a:r>
                <a:rPr lang="en-US" altLang="ja-JP" sz="1100" dirty="0">
                  <a:solidFill>
                    <a:prstClr val="black"/>
                  </a:solidFill>
                  <a:latin typeface="メイリオ" panose="020B0604030504040204" pitchFamily="50" charset="-128"/>
                  <a:ea typeface="メイリオ" panose="020B0604030504040204" pitchFamily="50" charset="-128"/>
                </a:rPr>
                <a:t>812-0011</a:t>
              </a:r>
            </a:p>
            <a:p>
              <a:pPr lvl="0">
                <a:spcAft>
                  <a:spcPts val="700"/>
                </a:spcAft>
                <a:buClr>
                  <a:schemeClr val="tx2"/>
                </a:buClr>
              </a:pPr>
              <a:r>
                <a:rPr lang="ja-JP" altLang="en-US" sz="1100" dirty="0">
                  <a:solidFill>
                    <a:prstClr val="black"/>
                  </a:solidFill>
                  <a:latin typeface="メイリオ" panose="020B0604030504040204" pitchFamily="50" charset="-128"/>
                  <a:ea typeface="メイリオ" panose="020B0604030504040204" pitchFamily="50" charset="-128"/>
                </a:rPr>
                <a:t>福岡市博多区博多駅前</a:t>
              </a:r>
              <a:r>
                <a:rPr lang="en-US" altLang="ja-JP" sz="1100" dirty="0">
                  <a:solidFill>
                    <a:prstClr val="black"/>
                  </a:solidFill>
                  <a:latin typeface="メイリオ" panose="020B0604030504040204" pitchFamily="50" charset="-128"/>
                  <a:ea typeface="メイリオ" panose="020B0604030504040204" pitchFamily="50" charset="-128"/>
                </a:rPr>
                <a:t>3-2-8</a:t>
              </a:r>
            </a:p>
            <a:p>
              <a:pPr lvl="0">
                <a:spcAft>
                  <a:spcPts val="700"/>
                </a:spcAft>
                <a:buClr>
                  <a:schemeClr val="tx2"/>
                </a:buClr>
              </a:pPr>
              <a:r>
                <a:rPr lang="ja-JP" altLang="en-US" sz="1100" dirty="0">
                  <a:solidFill>
                    <a:prstClr val="black"/>
                  </a:solidFill>
                  <a:latin typeface="メイリオ" panose="020B0604030504040204" pitchFamily="50" charset="-128"/>
                  <a:ea typeface="メイリオ" panose="020B0604030504040204" pitchFamily="50" charset="-128"/>
                </a:rPr>
                <a:t>住友生命博多ビル</a:t>
              </a:r>
              <a:r>
                <a:rPr lang="en-US" altLang="ja-JP" sz="1100" dirty="0">
                  <a:solidFill>
                    <a:prstClr val="black"/>
                  </a:solidFill>
                  <a:latin typeface="メイリオ" panose="020B0604030504040204" pitchFamily="50" charset="-128"/>
                  <a:ea typeface="メイリオ" panose="020B0604030504040204" pitchFamily="50" charset="-128"/>
                </a:rPr>
                <a:t>4F</a:t>
              </a:r>
            </a:p>
            <a:p>
              <a:pPr lvl="0">
                <a:spcAft>
                  <a:spcPts val="700"/>
                </a:spcAft>
                <a:buClr>
                  <a:schemeClr val="tx2"/>
                </a:buClr>
              </a:pPr>
              <a:r>
                <a:rPr lang="ja-JP" altLang="en-US" sz="1100" dirty="0">
                  <a:solidFill>
                    <a:prstClr val="black"/>
                  </a:solidFill>
                  <a:latin typeface="メイリオ" panose="020B0604030504040204" pitchFamily="50" charset="-128"/>
                  <a:ea typeface="メイリオ" panose="020B0604030504040204" pitchFamily="50" charset="-128"/>
                </a:rPr>
                <a:t>九州厚生局指導監査課　宛</a:t>
              </a:r>
            </a:p>
            <a:p>
              <a:pPr marL="342900" lvl="0" indent="-342900">
                <a:spcAft>
                  <a:spcPts val="700"/>
                </a:spcAft>
                <a:buClr>
                  <a:schemeClr val="tx2"/>
                </a:buClr>
                <a:buFont typeface="Arial" panose="020B0604020202020204" pitchFamily="34" charset="0"/>
                <a:buChar char="•"/>
              </a:pPr>
              <a:endParaRPr lang="ja-JP" altLang="en-US" sz="1200" dirty="0">
                <a:solidFill>
                  <a:prstClr val="black"/>
                </a:solidFill>
                <a:latin typeface="メイリオ" panose="020B0604030504040204" pitchFamily="50" charset="-128"/>
                <a:ea typeface="メイリオ" panose="020B0604030504040204" pitchFamily="50" charset="-128"/>
              </a:endParaRPr>
            </a:p>
          </p:txBody>
        </p:sp>
        <p:sp>
          <p:nvSpPr>
            <p:cNvPr id="6" name="正方形/長方形 5"/>
            <p:cNvSpPr/>
            <p:nvPr/>
          </p:nvSpPr>
          <p:spPr>
            <a:xfrm>
              <a:off x="414000" y="1814926"/>
              <a:ext cx="1052800" cy="394874"/>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5" name="正方形/長方形 4"/>
            <p:cNvSpPr/>
            <p:nvPr/>
          </p:nvSpPr>
          <p:spPr>
            <a:xfrm>
              <a:off x="435810" y="1836000"/>
              <a:ext cx="936000" cy="288000"/>
            </a:xfrm>
            <a:prstGeom prst="rect">
              <a:avLst/>
            </a:prstGeom>
            <a:solidFill>
              <a:schemeClr val="accent1"/>
            </a:solidFill>
            <a:ln w="12700">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91055">
                <a:lnSpc>
                  <a:spcPct val="130000"/>
                </a:lnSpc>
                <a:spcAft>
                  <a:spcPts val="796"/>
                </a:spcAft>
              </a:pPr>
              <a:r>
                <a:rPr lang="ja-JP" altLang="en-US" sz="1100" b="1" spc="239" dirty="0">
                  <a:solidFill>
                    <a:schemeClr val="bg1"/>
                  </a:solidFill>
                  <a:latin typeface="+mn-ea"/>
                  <a:cs typeface="Noto Sans CJK JP DemiLight" charset="-128"/>
                </a:rPr>
                <a:t>福岡県</a:t>
              </a:r>
            </a:p>
          </p:txBody>
        </p:sp>
      </p:grpSp>
      <p:grpSp>
        <p:nvGrpSpPr>
          <p:cNvPr id="15" name="グループ化 14"/>
          <p:cNvGrpSpPr/>
          <p:nvPr/>
        </p:nvGrpSpPr>
        <p:grpSpPr>
          <a:xfrm>
            <a:off x="658072" y="3522000"/>
            <a:ext cx="2659080" cy="1554600"/>
            <a:chOff x="414000" y="3522000"/>
            <a:chExt cx="2877600" cy="1554600"/>
          </a:xfrm>
        </p:grpSpPr>
        <p:sp>
          <p:nvSpPr>
            <p:cNvPr id="25" name="正方形/長方形 24">
              <a:extLst>
                <a:ext uri="{FF2B5EF4-FFF2-40B4-BE49-F238E27FC236}">
                  <a16:creationId xmlns:a16="http://schemas.microsoft.com/office/drawing/2014/main" id="{A889522F-FA51-F14C-BAA2-ADEAB79DDF80}"/>
                </a:ext>
              </a:extLst>
            </p:cNvPr>
            <p:cNvSpPr/>
            <p:nvPr/>
          </p:nvSpPr>
          <p:spPr>
            <a:xfrm>
              <a:off x="447600" y="3781200"/>
              <a:ext cx="2844000" cy="1295400"/>
            </a:xfrm>
            <a:prstGeom prst="rect">
              <a:avLst/>
            </a:prstGeom>
            <a:noFill/>
            <a:ln w="28575" cap="rnd">
              <a:solidFill>
                <a:schemeClr val="accent1"/>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288000" tIns="180000" rIns="144000" bIns="180000" rtlCol="0" anchor="t"/>
            <a:lstStyle/>
            <a:p>
              <a:pPr lvl="0">
                <a:spcAft>
                  <a:spcPts val="700"/>
                </a:spcAft>
                <a:buClr>
                  <a:schemeClr val="tx2"/>
                </a:buClr>
              </a:pPr>
              <a:r>
                <a:rPr lang="ja-JP" altLang="en-US" sz="1100" dirty="0">
                  <a:solidFill>
                    <a:prstClr val="black"/>
                  </a:solidFill>
                  <a:latin typeface="メイリオ" panose="020B0604030504040204" pitchFamily="50" charset="-128"/>
                  <a:ea typeface="メイリオ" panose="020B0604030504040204" pitchFamily="50" charset="-128"/>
                </a:rPr>
                <a:t>〒</a:t>
              </a:r>
              <a:r>
                <a:rPr lang="en-US" altLang="ja-JP" sz="1100" dirty="0">
                  <a:solidFill>
                    <a:prstClr val="black"/>
                  </a:solidFill>
                  <a:latin typeface="メイリオ" panose="020B0604030504040204" pitchFamily="50" charset="-128"/>
                  <a:ea typeface="メイリオ" panose="020B0604030504040204" pitchFamily="50" charset="-128"/>
                </a:rPr>
                <a:t>862</a:t>
              </a:r>
              <a:r>
                <a:rPr lang="ja-JP" altLang="en-US" sz="1100" dirty="0">
                  <a:solidFill>
                    <a:prstClr val="black"/>
                  </a:solidFill>
                  <a:latin typeface="メイリオ" panose="020B0604030504040204" pitchFamily="50" charset="-128"/>
                  <a:ea typeface="メイリオ" panose="020B0604030504040204" pitchFamily="50" charset="-128"/>
                </a:rPr>
                <a:t>－</a:t>
              </a:r>
              <a:r>
                <a:rPr lang="en-US" altLang="ja-JP" sz="1100" dirty="0">
                  <a:solidFill>
                    <a:prstClr val="black"/>
                  </a:solidFill>
                  <a:latin typeface="メイリオ" panose="020B0604030504040204" pitchFamily="50" charset="-128"/>
                  <a:ea typeface="メイリオ" panose="020B0604030504040204" pitchFamily="50" charset="-128"/>
                </a:rPr>
                <a:t>0971</a:t>
              </a:r>
            </a:p>
            <a:p>
              <a:pPr lvl="0">
                <a:spcAft>
                  <a:spcPts val="700"/>
                </a:spcAft>
                <a:buClr>
                  <a:schemeClr val="tx2"/>
                </a:buClr>
              </a:pPr>
              <a:r>
                <a:rPr lang="ja-JP" altLang="en-US" sz="1100" dirty="0">
                  <a:solidFill>
                    <a:prstClr val="black"/>
                  </a:solidFill>
                  <a:latin typeface="メイリオ" panose="020B0604030504040204" pitchFamily="50" charset="-128"/>
                  <a:ea typeface="メイリオ" panose="020B0604030504040204" pitchFamily="50" charset="-128"/>
                </a:rPr>
                <a:t>熊本市中央区大江</a:t>
              </a:r>
              <a:r>
                <a:rPr lang="en-US" altLang="ja-JP" sz="1100" dirty="0">
                  <a:solidFill>
                    <a:prstClr val="black"/>
                  </a:solidFill>
                  <a:latin typeface="メイリオ" panose="020B0604030504040204" pitchFamily="50" charset="-128"/>
                  <a:ea typeface="メイリオ" panose="020B0604030504040204" pitchFamily="50" charset="-128"/>
                </a:rPr>
                <a:t>3-1-53</a:t>
              </a:r>
            </a:p>
            <a:p>
              <a:pPr lvl="0">
                <a:spcAft>
                  <a:spcPts val="700"/>
                </a:spcAft>
                <a:buClr>
                  <a:schemeClr val="tx2"/>
                </a:buClr>
              </a:pPr>
              <a:r>
                <a:rPr lang="ja-JP" altLang="en-US" sz="1100" dirty="0">
                  <a:solidFill>
                    <a:prstClr val="black"/>
                  </a:solidFill>
                  <a:latin typeface="メイリオ" panose="020B0604030504040204" pitchFamily="50" charset="-128"/>
                  <a:ea typeface="メイリオ" panose="020B0604030504040204" pitchFamily="50" charset="-128"/>
                </a:rPr>
                <a:t>熊本第二合同</a:t>
              </a:r>
              <a:r>
                <a:rPr lang="ja-JP" altLang="en-US" sz="1100">
                  <a:solidFill>
                    <a:prstClr val="black"/>
                  </a:solidFill>
                  <a:latin typeface="メイリオ" panose="020B0604030504040204" pitchFamily="50" charset="-128"/>
                  <a:ea typeface="メイリオ" panose="020B0604030504040204" pitchFamily="50" charset="-128"/>
                </a:rPr>
                <a:t>庁舎</a:t>
              </a:r>
              <a:r>
                <a:rPr lang="en-US" altLang="ja-JP" sz="1100">
                  <a:solidFill>
                    <a:prstClr val="black"/>
                  </a:solidFill>
                  <a:latin typeface="メイリオ" panose="020B0604030504040204" pitchFamily="50" charset="-128"/>
                  <a:ea typeface="メイリオ" panose="020B0604030504040204" pitchFamily="50" charset="-128"/>
                </a:rPr>
                <a:t>4F </a:t>
              </a:r>
              <a:endParaRPr lang="en-US" altLang="ja-JP" sz="1100" dirty="0">
                <a:solidFill>
                  <a:prstClr val="black"/>
                </a:solidFill>
                <a:latin typeface="メイリオ" panose="020B0604030504040204" pitchFamily="50" charset="-128"/>
                <a:ea typeface="メイリオ" panose="020B0604030504040204" pitchFamily="50" charset="-128"/>
              </a:endParaRPr>
            </a:p>
            <a:p>
              <a:pPr lvl="0">
                <a:spcAft>
                  <a:spcPts val="700"/>
                </a:spcAft>
                <a:buClr>
                  <a:schemeClr val="tx2"/>
                </a:buClr>
              </a:pPr>
              <a:r>
                <a:rPr lang="ja-JP" altLang="en-US" sz="1100" dirty="0">
                  <a:solidFill>
                    <a:prstClr val="black"/>
                  </a:solidFill>
                  <a:latin typeface="メイリオ" panose="020B0604030504040204" pitchFamily="50" charset="-128"/>
                  <a:ea typeface="メイリオ" panose="020B0604030504040204" pitchFamily="50" charset="-128"/>
                </a:rPr>
                <a:t>九州厚生局熊本事務所　宛</a:t>
              </a:r>
            </a:p>
            <a:p>
              <a:pPr marL="342900" lvl="0" indent="-342900">
                <a:spcAft>
                  <a:spcPts val="700"/>
                </a:spcAft>
                <a:buClr>
                  <a:schemeClr val="tx2"/>
                </a:buClr>
                <a:buFont typeface="Arial" panose="020B0604020202020204" pitchFamily="34" charset="0"/>
                <a:buChar char="•"/>
              </a:pPr>
              <a:endParaRPr lang="ja-JP" altLang="en-US" sz="1200" dirty="0">
                <a:solidFill>
                  <a:prstClr val="black"/>
                </a:solidFill>
                <a:latin typeface="メイリオ" panose="020B0604030504040204" pitchFamily="50" charset="-128"/>
                <a:ea typeface="メイリオ" panose="020B0604030504040204" pitchFamily="50" charset="-128"/>
              </a:endParaRPr>
            </a:p>
          </p:txBody>
        </p:sp>
        <p:sp>
          <p:nvSpPr>
            <p:cNvPr id="30" name="正方形/長方形 29"/>
            <p:cNvSpPr/>
            <p:nvPr/>
          </p:nvSpPr>
          <p:spPr>
            <a:xfrm>
              <a:off x="414000" y="3528000"/>
              <a:ext cx="1052800" cy="39487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31" name="正方形/長方形 30"/>
            <p:cNvSpPr/>
            <p:nvPr/>
          </p:nvSpPr>
          <p:spPr>
            <a:xfrm>
              <a:off x="435810" y="3522000"/>
              <a:ext cx="936000" cy="28800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91055">
                <a:lnSpc>
                  <a:spcPct val="130000"/>
                </a:lnSpc>
                <a:spcAft>
                  <a:spcPts val="796"/>
                </a:spcAft>
              </a:pPr>
              <a:r>
                <a:rPr lang="ja-JP" altLang="en-US" sz="1100" b="1" spc="239" dirty="0">
                  <a:solidFill>
                    <a:schemeClr val="bg1"/>
                  </a:solidFill>
                  <a:latin typeface="+mn-ea"/>
                  <a:cs typeface="Noto Sans CJK JP DemiLight" charset="-128"/>
                </a:rPr>
                <a:t>熊本県</a:t>
              </a:r>
            </a:p>
          </p:txBody>
        </p:sp>
      </p:grpSp>
      <p:grpSp>
        <p:nvGrpSpPr>
          <p:cNvPr id="17" name="グループ化 16"/>
          <p:cNvGrpSpPr/>
          <p:nvPr/>
        </p:nvGrpSpPr>
        <p:grpSpPr>
          <a:xfrm>
            <a:off x="673596" y="5169266"/>
            <a:ext cx="2659080" cy="1511926"/>
            <a:chOff x="414000" y="5243926"/>
            <a:chExt cx="2877600" cy="1509074"/>
          </a:xfrm>
        </p:grpSpPr>
        <p:sp>
          <p:nvSpPr>
            <p:cNvPr id="27" name="正方形/長方形 26">
              <a:extLst>
                <a:ext uri="{FF2B5EF4-FFF2-40B4-BE49-F238E27FC236}">
                  <a16:creationId xmlns:a16="http://schemas.microsoft.com/office/drawing/2014/main" id="{A889522F-FA51-F14C-BAA2-ADEAB79DDF80}"/>
                </a:ext>
              </a:extLst>
            </p:cNvPr>
            <p:cNvSpPr/>
            <p:nvPr/>
          </p:nvSpPr>
          <p:spPr>
            <a:xfrm>
              <a:off x="447600" y="5457600"/>
              <a:ext cx="2844000" cy="1295400"/>
            </a:xfrm>
            <a:prstGeom prst="rect">
              <a:avLst/>
            </a:prstGeom>
            <a:noFill/>
            <a:ln w="28575" cap="rnd">
              <a:solidFill>
                <a:schemeClr val="accent1"/>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288000" tIns="180000" rIns="144000" bIns="180000" rtlCol="0" anchor="t"/>
            <a:lstStyle/>
            <a:p>
              <a:pPr lvl="0">
                <a:spcAft>
                  <a:spcPts val="700"/>
                </a:spcAft>
                <a:buClr>
                  <a:schemeClr val="tx2"/>
                </a:buClr>
              </a:pPr>
              <a:r>
                <a:rPr lang="zh-TW" altLang="en-US" sz="1100" dirty="0">
                  <a:solidFill>
                    <a:prstClr val="black"/>
                  </a:solidFill>
                  <a:latin typeface="メイリオ" panose="020B0604030504040204" pitchFamily="50" charset="-128"/>
                  <a:ea typeface="メイリオ" panose="020B0604030504040204" pitchFamily="50" charset="-128"/>
                </a:rPr>
                <a:t>〒</a:t>
              </a:r>
              <a:r>
                <a:rPr lang="en-US" altLang="zh-TW" sz="1100" dirty="0">
                  <a:solidFill>
                    <a:prstClr val="black"/>
                  </a:solidFill>
                  <a:latin typeface="メイリオ" panose="020B0604030504040204" pitchFamily="50" charset="-128"/>
                  <a:ea typeface="メイリオ" panose="020B0604030504040204" pitchFamily="50" charset="-128"/>
                </a:rPr>
                <a:t>890-0068</a:t>
              </a:r>
            </a:p>
            <a:p>
              <a:pPr lvl="0">
                <a:spcAft>
                  <a:spcPts val="700"/>
                </a:spcAft>
                <a:buClr>
                  <a:schemeClr val="tx2"/>
                </a:buClr>
              </a:pPr>
              <a:r>
                <a:rPr lang="zh-TW" altLang="en-US" sz="1100" dirty="0">
                  <a:solidFill>
                    <a:prstClr val="black"/>
                  </a:solidFill>
                  <a:latin typeface="メイリオ" panose="020B0604030504040204" pitchFamily="50" charset="-128"/>
                  <a:ea typeface="メイリオ" panose="020B0604030504040204" pitchFamily="50" charset="-128"/>
                </a:rPr>
                <a:t>鹿児島市東郡元町</a:t>
              </a:r>
              <a:r>
                <a:rPr lang="en-US" altLang="zh-TW" sz="1100" dirty="0">
                  <a:solidFill>
                    <a:prstClr val="black"/>
                  </a:solidFill>
                  <a:latin typeface="メイリオ" panose="020B0604030504040204" pitchFamily="50" charset="-128"/>
                  <a:ea typeface="メイリオ" panose="020B0604030504040204" pitchFamily="50" charset="-128"/>
                </a:rPr>
                <a:t>4-1</a:t>
              </a:r>
            </a:p>
            <a:p>
              <a:pPr lvl="0">
                <a:spcAft>
                  <a:spcPts val="700"/>
                </a:spcAft>
                <a:buClr>
                  <a:schemeClr val="tx2"/>
                </a:buClr>
              </a:pPr>
              <a:r>
                <a:rPr lang="zh-TW" altLang="en-US" sz="1100" dirty="0">
                  <a:solidFill>
                    <a:prstClr val="black"/>
                  </a:solidFill>
                  <a:latin typeface="メイリオ" panose="020B0604030504040204" pitchFamily="50" charset="-128"/>
                  <a:ea typeface="メイリオ" panose="020B0604030504040204" pitchFamily="50" charset="-128"/>
                </a:rPr>
                <a:t>鹿児島第二地方合同庁舎</a:t>
              </a:r>
              <a:r>
                <a:rPr lang="en-US" altLang="zh-TW" sz="1100" dirty="0">
                  <a:solidFill>
                    <a:prstClr val="black"/>
                  </a:solidFill>
                  <a:latin typeface="メイリオ" panose="020B0604030504040204" pitchFamily="50" charset="-128"/>
                  <a:ea typeface="メイリオ" panose="020B0604030504040204" pitchFamily="50" charset="-128"/>
                </a:rPr>
                <a:t>3F</a:t>
              </a:r>
            </a:p>
            <a:p>
              <a:pPr lvl="0">
                <a:spcAft>
                  <a:spcPts val="700"/>
                </a:spcAft>
                <a:buClr>
                  <a:schemeClr val="tx2"/>
                </a:buClr>
              </a:pPr>
              <a:r>
                <a:rPr lang="zh-TW" altLang="en-US" sz="1100" dirty="0">
                  <a:solidFill>
                    <a:prstClr val="black"/>
                  </a:solidFill>
                  <a:latin typeface="メイリオ" panose="020B0604030504040204" pitchFamily="50" charset="-128"/>
                  <a:ea typeface="メイリオ" panose="020B0604030504040204" pitchFamily="50" charset="-128"/>
                </a:rPr>
                <a:t>九州厚生局鹿児島事務所　宛</a:t>
              </a:r>
            </a:p>
            <a:p>
              <a:pPr marL="342900" lvl="0" indent="-342900">
                <a:spcAft>
                  <a:spcPts val="700"/>
                </a:spcAft>
                <a:buClr>
                  <a:schemeClr val="tx2"/>
                </a:buClr>
                <a:buFont typeface="Arial" panose="020B0604020202020204" pitchFamily="34" charset="0"/>
                <a:buChar char="•"/>
              </a:pPr>
              <a:endParaRPr lang="ja-JP" altLang="en-US" sz="1200" dirty="0">
                <a:solidFill>
                  <a:prstClr val="black"/>
                </a:solidFill>
                <a:latin typeface="メイリオ" panose="020B0604030504040204" pitchFamily="50" charset="-128"/>
                <a:ea typeface="メイリオ" panose="020B0604030504040204" pitchFamily="50" charset="-128"/>
              </a:endParaRPr>
            </a:p>
          </p:txBody>
        </p:sp>
        <p:sp>
          <p:nvSpPr>
            <p:cNvPr id="33" name="正方形/長方形 32"/>
            <p:cNvSpPr/>
            <p:nvPr/>
          </p:nvSpPr>
          <p:spPr>
            <a:xfrm>
              <a:off x="414000" y="5243926"/>
              <a:ext cx="1052800" cy="39487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44" name="正方形/長方形 43"/>
            <p:cNvSpPr/>
            <p:nvPr/>
          </p:nvSpPr>
          <p:spPr>
            <a:xfrm>
              <a:off x="435810" y="5256000"/>
              <a:ext cx="936000" cy="28800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91055">
                <a:lnSpc>
                  <a:spcPct val="130000"/>
                </a:lnSpc>
                <a:spcAft>
                  <a:spcPts val="796"/>
                </a:spcAft>
              </a:pPr>
              <a:r>
                <a:rPr lang="ja-JP" altLang="en-US" sz="1100" b="1" spc="239" dirty="0">
                  <a:solidFill>
                    <a:schemeClr val="bg1"/>
                  </a:solidFill>
                  <a:latin typeface="+mn-ea"/>
                  <a:cs typeface="Noto Sans CJK JP DemiLight" charset="-128"/>
                </a:rPr>
                <a:t>鹿児島県</a:t>
              </a:r>
            </a:p>
          </p:txBody>
        </p:sp>
      </p:grpSp>
      <p:grpSp>
        <p:nvGrpSpPr>
          <p:cNvPr id="12" name="グループ化 11"/>
          <p:cNvGrpSpPr/>
          <p:nvPr/>
        </p:nvGrpSpPr>
        <p:grpSpPr>
          <a:xfrm>
            <a:off x="3623460" y="1814926"/>
            <a:ext cx="2659080" cy="1576731"/>
            <a:chOff x="3519200" y="1814926"/>
            <a:chExt cx="2882100" cy="1585274"/>
          </a:xfrm>
        </p:grpSpPr>
        <p:sp>
          <p:nvSpPr>
            <p:cNvPr id="34" name="正方形/長方形 33">
              <a:extLst>
                <a:ext uri="{FF2B5EF4-FFF2-40B4-BE49-F238E27FC236}">
                  <a16:creationId xmlns:a16="http://schemas.microsoft.com/office/drawing/2014/main" id="{A889522F-FA51-F14C-BAA2-ADEAB79DDF80}"/>
                </a:ext>
              </a:extLst>
            </p:cNvPr>
            <p:cNvSpPr/>
            <p:nvPr/>
          </p:nvSpPr>
          <p:spPr>
            <a:xfrm>
              <a:off x="3557300" y="2104800"/>
              <a:ext cx="2844000" cy="1295400"/>
            </a:xfrm>
            <a:prstGeom prst="rect">
              <a:avLst/>
            </a:prstGeom>
            <a:noFill/>
            <a:ln w="28575" cap="rnd">
              <a:solidFill>
                <a:schemeClr val="accent1"/>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288000" tIns="180000" rIns="144000" bIns="180000" rtlCol="0" anchor="t"/>
            <a:lstStyle/>
            <a:p>
              <a:pPr lvl="0">
                <a:spcAft>
                  <a:spcPts val="700"/>
                </a:spcAft>
                <a:buClr>
                  <a:schemeClr val="tx2"/>
                </a:buClr>
              </a:pPr>
              <a:r>
                <a:rPr lang="zh-TW" altLang="en-US" sz="1100" dirty="0">
                  <a:solidFill>
                    <a:prstClr val="black"/>
                  </a:solidFill>
                  <a:latin typeface="メイリオ" panose="020B0604030504040204" pitchFamily="50" charset="-128"/>
                  <a:ea typeface="メイリオ" panose="020B0604030504040204" pitchFamily="50" charset="-128"/>
                </a:rPr>
                <a:t>〒</a:t>
              </a:r>
              <a:r>
                <a:rPr lang="en-US" altLang="zh-TW" sz="1100" dirty="0">
                  <a:solidFill>
                    <a:prstClr val="black"/>
                  </a:solidFill>
                  <a:latin typeface="メイリオ" panose="020B0604030504040204" pitchFamily="50" charset="-128"/>
                  <a:ea typeface="メイリオ" panose="020B0604030504040204" pitchFamily="50" charset="-128"/>
                </a:rPr>
                <a:t>840-0801</a:t>
              </a:r>
            </a:p>
            <a:p>
              <a:pPr lvl="0">
                <a:spcAft>
                  <a:spcPts val="700"/>
                </a:spcAft>
                <a:buClr>
                  <a:schemeClr val="tx2"/>
                </a:buClr>
              </a:pPr>
              <a:r>
                <a:rPr lang="zh-TW" altLang="en-US" sz="1100" dirty="0">
                  <a:solidFill>
                    <a:prstClr val="black"/>
                  </a:solidFill>
                  <a:latin typeface="メイリオ" panose="020B0604030504040204" pitchFamily="50" charset="-128"/>
                  <a:ea typeface="メイリオ" panose="020B0604030504040204" pitchFamily="50" charset="-128"/>
                </a:rPr>
                <a:t>佐賀市駅前</a:t>
              </a:r>
              <a:r>
                <a:rPr lang="zh-TW" altLang="en-US" sz="1100">
                  <a:solidFill>
                    <a:prstClr val="black"/>
                  </a:solidFill>
                  <a:latin typeface="メイリオ" panose="020B0604030504040204" pitchFamily="50" charset="-128"/>
                  <a:ea typeface="メイリオ" panose="020B0604030504040204" pitchFamily="50" charset="-128"/>
                </a:rPr>
                <a:t>中央</a:t>
              </a:r>
              <a:r>
                <a:rPr lang="en-US" altLang="zh-TW" sz="1100">
                  <a:solidFill>
                    <a:prstClr val="black"/>
                  </a:solidFill>
                  <a:latin typeface="メイリオ" panose="020B0604030504040204" pitchFamily="50" charset="-128"/>
                  <a:ea typeface="メイリオ" panose="020B0604030504040204" pitchFamily="50" charset="-128"/>
                </a:rPr>
                <a:t>3-3-20 </a:t>
              </a:r>
              <a:endParaRPr lang="en-US" altLang="zh-TW" sz="1100" dirty="0">
                <a:solidFill>
                  <a:prstClr val="black"/>
                </a:solidFill>
                <a:latin typeface="メイリオ" panose="020B0604030504040204" pitchFamily="50" charset="-128"/>
                <a:ea typeface="メイリオ" panose="020B0604030504040204" pitchFamily="50" charset="-128"/>
              </a:endParaRPr>
            </a:p>
            <a:p>
              <a:pPr lvl="0">
                <a:spcAft>
                  <a:spcPts val="700"/>
                </a:spcAft>
                <a:buClr>
                  <a:schemeClr val="tx2"/>
                </a:buClr>
              </a:pPr>
              <a:r>
                <a:rPr lang="zh-TW" altLang="en-US" sz="1100" dirty="0">
                  <a:solidFill>
                    <a:prstClr val="black"/>
                  </a:solidFill>
                  <a:latin typeface="メイリオ" panose="020B0604030504040204" pitchFamily="50" charset="-128"/>
                  <a:ea typeface="メイリオ" panose="020B0604030504040204" pitchFamily="50" charset="-128"/>
                </a:rPr>
                <a:t>佐賀第二合同庁舎</a:t>
              </a:r>
              <a:r>
                <a:rPr lang="en-US" altLang="zh-TW" sz="1100" dirty="0">
                  <a:solidFill>
                    <a:prstClr val="black"/>
                  </a:solidFill>
                  <a:latin typeface="メイリオ" panose="020B0604030504040204" pitchFamily="50" charset="-128"/>
                  <a:ea typeface="メイリオ" panose="020B0604030504040204" pitchFamily="50" charset="-128"/>
                </a:rPr>
                <a:t>7F</a:t>
              </a:r>
            </a:p>
            <a:p>
              <a:pPr lvl="0">
                <a:spcAft>
                  <a:spcPts val="700"/>
                </a:spcAft>
                <a:buClr>
                  <a:schemeClr val="tx2"/>
                </a:buClr>
              </a:pPr>
              <a:r>
                <a:rPr lang="zh-TW" altLang="en-US" sz="1100" dirty="0">
                  <a:solidFill>
                    <a:prstClr val="black"/>
                  </a:solidFill>
                  <a:latin typeface="メイリオ" panose="020B0604030504040204" pitchFamily="50" charset="-128"/>
                  <a:ea typeface="メイリオ" panose="020B0604030504040204" pitchFamily="50" charset="-128"/>
                </a:rPr>
                <a:t>九州厚生局佐賀事務所　宛</a:t>
              </a:r>
            </a:p>
            <a:p>
              <a:pPr marL="342900" lvl="0" indent="-342900">
                <a:spcAft>
                  <a:spcPts val="700"/>
                </a:spcAft>
                <a:buClr>
                  <a:schemeClr val="tx2"/>
                </a:buClr>
                <a:buFont typeface="Arial" panose="020B0604020202020204" pitchFamily="34" charset="0"/>
                <a:buChar char="•"/>
              </a:pPr>
              <a:endParaRPr lang="ja-JP" altLang="en-US" sz="1200" dirty="0">
                <a:solidFill>
                  <a:prstClr val="black"/>
                </a:solidFill>
                <a:latin typeface="メイリオ" panose="020B0604030504040204" pitchFamily="50" charset="-128"/>
                <a:ea typeface="メイリオ" panose="020B0604030504040204" pitchFamily="50" charset="-128"/>
              </a:endParaRPr>
            </a:p>
          </p:txBody>
        </p:sp>
        <p:sp>
          <p:nvSpPr>
            <p:cNvPr id="46" name="正方形/長方形 45"/>
            <p:cNvSpPr/>
            <p:nvPr/>
          </p:nvSpPr>
          <p:spPr>
            <a:xfrm>
              <a:off x="3519200" y="1814926"/>
              <a:ext cx="1052800" cy="3948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47" name="正方形/長方形 46"/>
            <p:cNvSpPr/>
            <p:nvPr/>
          </p:nvSpPr>
          <p:spPr>
            <a:xfrm>
              <a:off x="3541010" y="1836000"/>
              <a:ext cx="936000" cy="2880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91055">
                <a:lnSpc>
                  <a:spcPct val="130000"/>
                </a:lnSpc>
                <a:spcAft>
                  <a:spcPts val="796"/>
                </a:spcAft>
              </a:pPr>
              <a:r>
                <a:rPr lang="ja-JP" altLang="en-US" sz="1100" b="1" spc="239" dirty="0">
                  <a:solidFill>
                    <a:schemeClr val="bg1"/>
                  </a:solidFill>
                  <a:latin typeface="+mn-ea"/>
                  <a:cs typeface="Noto Sans CJK JP DemiLight" charset="-128"/>
                </a:rPr>
                <a:t>佐賀県</a:t>
              </a:r>
            </a:p>
          </p:txBody>
        </p:sp>
      </p:grpSp>
      <p:grpSp>
        <p:nvGrpSpPr>
          <p:cNvPr id="11" name="グループ化 10"/>
          <p:cNvGrpSpPr/>
          <p:nvPr/>
        </p:nvGrpSpPr>
        <p:grpSpPr>
          <a:xfrm>
            <a:off x="3612555" y="3501008"/>
            <a:ext cx="2680890" cy="1554600"/>
            <a:chOff x="3519200" y="3522000"/>
            <a:chExt cx="2882100" cy="1554600"/>
          </a:xfrm>
        </p:grpSpPr>
        <p:sp>
          <p:nvSpPr>
            <p:cNvPr id="36" name="正方形/長方形 35">
              <a:extLst>
                <a:ext uri="{FF2B5EF4-FFF2-40B4-BE49-F238E27FC236}">
                  <a16:creationId xmlns:a16="http://schemas.microsoft.com/office/drawing/2014/main" id="{A889522F-FA51-F14C-BAA2-ADEAB79DDF80}"/>
                </a:ext>
              </a:extLst>
            </p:cNvPr>
            <p:cNvSpPr/>
            <p:nvPr/>
          </p:nvSpPr>
          <p:spPr>
            <a:xfrm>
              <a:off x="3557300" y="3781200"/>
              <a:ext cx="2844000" cy="1295400"/>
            </a:xfrm>
            <a:prstGeom prst="rect">
              <a:avLst/>
            </a:prstGeom>
            <a:noFill/>
            <a:ln w="28575" cap="rnd">
              <a:solidFill>
                <a:schemeClr val="accent1"/>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288000" tIns="180000" rIns="144000" bIns="180000" rtlCol="0" anchor="t"/>
            <a:lstStyle/>
            <a:p>
              <a:pPr lvl="0">
                <a:spcAft>
                  <a:spcPts val="700"/>
                </a:spcAft>
                <a:buClr>
                  <a:schemeClr val="tx2"/>
                </a:buClr>
              </a:pPr>
              <a:r>
                <a:rPr lang="zh-TW" altLang="en-US" sz="1100" dirty="0">
                  <a:solidFill>
                    <a:prstClr val="black"/>
                  </a:solidFill>
                  <a:latin typeface="メイリオ" panose="020B0604030504040204" pitchFamily="50" charset="-128"/>
                  <a:ea typeface="メイリオ" panose="020B0604030504040204" pitchFamily="50" charset="-128"/>
                </a:rPr>
                <a:t>〒</a:t>
              </a:r>
              <a:r>
                <a:rPr lang="en-US" altLang="zh-TW" sz="1100" dirty="0">
                  <a:solidFill>
                    <a:prstClr val="black"/>
                  </a:solidFill>
                  <a:latin typeface="メイリオ" panose="020B0604030504040204" pitchFamily="50" charset="-128"/>
                  <a:ea typeface="メイリオ" panose="020B0604030504040204" pitchFamily="50" charset="-128"/>
                </a:rPr>
                <a:t>870</a:t>
              </a:r>
              <a:r>
                <a:rPr lang="zh-TW" altLang="en-US" sz="1100" dirty="0">
                  <a:solidFill>
                    <a:prstClr val="black"/>
                  </a:solidFill>
                  <a:latin typeface="メイリオ" panose="020B0604030504040204" pitchFamily="50" charset="-128"/>
                  <a:ea typeface="メイリオ" panose="020B0604030504040204" pitchFamily="50" charset="-128"/>
                </a:rPr>
                <a:t>－</a:t>
              </a:r>
              <a:r>
                <a:rPr lang="en-US" altLang="zh-TW" sz="1100" dirty="0">
                  <a:solidFill>
                    <a:prstClr val="black"/>
                  </a:solidFill>
                  <a:latin typeface="メイリオ" panose="020B0604030504040204" pitchFamily="50" charset="-128"/>
                  <a:ea typeface="メイリオ" panose="020B0604030504040204" pitchFamily="50" charset="-128"/>
                </a:rPr>
                <a:t>0016</a:t>
              </a:r>
              <a:r>
                <a:rPr lang="zh-TW" altLang="en-US" sz="1100" dirty="0">
                  <a:solidFill>
                    <a:prstClr val="black"/>
                  </a:solidFill>
                  <a:latin typeface="メイリオ" panose="020B0604030504040204" pitchFamily="50" charset="-128"/>
                  <a:ea typeface="メイリオ" panose="020B0604030504040204" pitchFamily="50" charset="-128"/>
                </a:rPr>
                <a:t>　</a:t>
              </a:r>
            </a:p>
            <a:p>
              <a:pPr lvl="0">
                <a:spcAft>
                  <a:spcPts val="700"/>
                </a:spcAft>
                <a:buClr>
                  <a:schemeClr val="tx2"/>
                </a:buClr>
              </a:pPr>
              <a:r>
                <a:rPr lang="zh-TW" altLang="en-US" sz="1100" dirty="0">
                  <a:solidFill>
                    <a:prstClr val="black"/>
                  </a:solidFill>
                  <a:latin typeface="メイリオ" panose="020B0604030504040204" pitchFamily="50" charset="-128"/>
                  <a:ea typeface="メイリオ" panose="020B0604030504040204" pitchFamily="50" charset="-128"/>
                </a:rPr>
                <a:t>大分市新川町２－１－３６　</a:t>
              </a:r>
            </a:p>
            <a:p>
              <a:pPr lvl="0">
                <a:spcAft>
                  <a:spcPts val="700"/>
                </a:spcAft>
                <a:buClr>
                  <a:schemeClr val="tx2"/>
                </a:buClr>
              </a:pPr>
              <a:r>
                <a:rPr lang="zh-TW" altLang="en-US" sz="1100" dirty="0">
                  <a:solidFill>
                    <a:prstClr val="black"/>
                  </a:solidFill>
                  <a:latin typeface="メイリオ" panose="020B0604030504040204" pitchFamily="50" charset="-128"/>
                  <a:ea typeface="メイリオ" panose="020B0604030504040204" pitchFamily="50" charset="-128"/>
                </a:rPr>
                <a:t>大分合同庁舎１階	</a:t>
              </a:r>
            </a:p>
            <a:p>
              <a:pPr lvl="0">
                <a:spcAft>
                  <a:spcPts val="700"/>
                </a:spcAft>
                <a:buClr>
                  <a:schemeClr val="tx2"/>
                </a:buClr>
              </a:pPr>
              <a:r>
                <a:rPr lang="zh-TW" altLang="en-US" sz="1100" dirty="0">
                  <a:solidFill>
                    <a:prstClr val="black"/>
                  </a:solidFill>
                  <a:latin typeface="メイリオ" panose="020B0604030504040204" pitchFamily="50" charset="-128"/>
                  <a:ea typeface="メイリオ" panose="020B0604030504040204" pitchFamily="50" charset="-128"/>
                </a:rPr>
                <a:t>九州厚生局大分事務所　宛</a:t>
              </a:r>
            </a:p>
            <a:p>
              <a:pPr marL="342900" lvl="0" indent="-342900">
                <a:spcAft>
                  <a:spcPts val="700"/>
                </a:spcAft>
                <a:buClr>
                  <a:schemeClr val="tx2"/>
                </a:buClr>
                <a:buFont typeface="Arial" panose="020B0604020202020204" pitchFamily="34" charset="0"/>
                <a:buChar char="•"/>
              </a:pPr>
              <a:endParaRPr lang="ja-JP" altLang="en-US" sz="1200" dirty="0">
                <a:solidFill>
                  <a:prstClr val="black"/>
                </a:solidFill>
                <a:latin typeface="メイリオ" panose="020B0604030504040204" pitchFamily="50" charset="-128"/>
                <a:ea typeface="メイリオ" panose="020B0604030504040204" pitchFamily="50" charset="-128"/>
              </a:endParaRPr>
            </a:p>
          </p:txBody>
        </p:sp>
        <p:sp>
          <p:nvSpPr>
            <p:cNvPr id="49" name="正方形/長方形 48"/>
            <p:cNvSpPr/>
            <p:nvPr/>
          </p:nvSpPr>
          <p:spPr>
            <a:xfrm>
              <a:off x="3519200" y="3528000"/>
              <a:ext cx="1052800" cy="39487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50" name="正方形/長方形 49"/>
            <p:cNvSpPr/>
            <p:nvPr/>
          </p:nvSpPr>
          <p:spPr>
            <a:xfrm>
              <a:off x="3541010" y="3522000"/>
              <a:ext cx="936000" cy="28800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91055">
                <a:lnSpc>
                  <a:spcPct val="130000"/>
                </a:lnSpc>
                <a:spcAft>
                  <a:spcPts val="796"/>
                </a:spcAft>
              </a:pPr>
              <a:r>
                <a:rPr lang="ja-JP" altLang="en-US" sz="1100" b="1" spc="239" dirty="0">
                  <a:solidFill>
                    <a:schemeClr val="bg1"/>
                  </a:solidFill>
                  <a:latin typeface="+mn-ea"/>
                  <a:cs typeface="Noto Sans CJK JP DemiLight" charset="-128"/>
                </a:rPr>
                <a:t>大分県</a:t>
              </a:r>
            </a:p>
          </p:txBody>
        </p:sp>
      </p:grpSp>
      <p:grpSp>
        <p:nvGrpSpPr>
          <p:cNvPr id="16" name="グループ化 15"/>
          <p:cNvGrpSpPr/>
          <p:nvPr/>
        </p:nvGrpSpPr>
        <p:grpSpPr>
          <a:xfrm>
            <a:off x="3612555" y="5157192"/>
            <a:ext cx="2680890" cy="1509074"/>
            <a:chOff x="3519200" y="5243926"/>
            <a:chExt cx="2882100" cy="1509074"/>
          </a:xfrm>
        </p:grpSpPr>
        <p:sp>
          <p:nvSpPr>
            <p:cNvPr id="38" name="正方形/長方形 37">
              <a:extLst>
                <a:ext uri="{FF2B5EF4-FFF2-40B4-BE49-F238E27FC236}">
                  <a16:creationId xmlns:a16="http://schemas.microsoft.com/office/drawing/2014/main" id="{A889522F-FA51-F14C-BAA2-ADEAB79DDF80}"/>
                </a:ext>
              </a:extLst>
            </p:cNvPr>
            <p:cNvSpPr/>
            <p:nvPr/>
          </p:nvSpPr>
          <p:spPr>
            <a:xfrm>
              <a:off x="3557300" y="5457600"/>
              <a:ext cx="2844000" cy="1295400"/>
            </a:xfrm>
            <a:prstGeom prst="rect">
              <a:avLst/>
            </a:prstGeom>
            <a:noFill/>
            <a:ln w="28575" cap="rnd">
              <a:solidFill>
                <a:schemeClr val="accent1"/>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288000" tIns="180000" rIns="144000" bIns="180000" rtlCol="0" anchor="t"/>
            <a:lstStyle/>
            <a:p>
              <a:pPr lvl="0">
                <a:spcAft>
                  <a:spcPts val="700"/>
                </a:spcAft>
                <a:buClr>
                  <a:schemeClr val="tx2"/>
                </a:buClr>
              </a:pPr>
              <a:r>
                <a:rPr lang="zh-TW" altLang="en-US" sz="1100" dirty="0">
                  <a:solidFill>
                    <a:prstClr val="black"/>
                  </a:solidFill>
                  <a:latin typeface="メイリオ" panose="020B0604030504040204" pitchFamily="50" charset="-128"/>
                  <a:ea typeface="メイリオ" panose="020B0604030504040204" pitchFamily="50" charset="-128"/>
                </a:rPr>
                <a:t>〒</a:t>
              </a:r>
              <a:r>
                <a:rPr lang="en-US" altLang="zh-TW" sz="1100" dirty="0">
                  <a:solidFill>
                    <a:prstClr val="black"/>
                  </a:solidFill>
                  <a:latin typeface="メイリオ" panose="020B0604030504040204" pitchFamily="50" charset="-128"/>
                  <a:ea typeface="メイリオ" panose="020B0604030504040204" pitchFamily="50" charset="-128"/>
                </a:rPr>
                <a:t>900-0022</a:t>
              </a:r>
            </a:p>
            <a:p>
              <a:pPr lvl="0">
                <a:spcAft>
                  <a:spcPts val="700"/>
                </a:spcAft>
                <a:buClr>
                  <a:schemeClr val="tx2"/>
                </a:buClr>
              </a:pPr>
              <a:r>
                <a:rPr lang="zh-TW" altLang="en-US" sz="1100" dirty="0">
                  <a:solidFill>
                    <a:prstClr val="black"/>
                  </a:solidFill>
                  <a:latin typeface="メイリオ" panose="020B0604030504040204" pitchFamily="50" charset="-128"/>
                  <a:ea typeface="メイリオ" panose="020B0604030504040204" pitchFamily="50" charset="-128"/>
                </a:rPr>
                <a:t>那覇市樋川</a:t>
              </a:r>
              <a:r>
                <a:rPr lang="en-US" altLang="zh-TW" sz="1100" dirty="0">
                  <a:solidFill>
                    <a:prstClr val="black"/>
                  </a:solidFill>
                  <a:latin typeface="メイリオ" panose="020B0604030504040204" pitchFamily="50" charset="-128"/>
                  <a:ea typeface="メイリオ" panose="020B0604030504040204" pitchFamily="50" charset="-128"/>
                </a:rPr>
                <a:t>1-15-15</a:t>
              </a:r>
            </a:p>
            <a:p>
              <a:pPr lvl="0">
                <a:spcAft>
                  <a:spcPts val="700"/>
                </a:spcAft>
                <a:buClr>
                  <a:schemeClr val="tx2"/>
                </a:buClr>
              </a:pPr>
              <a:r>
                <a:rPr lang="zh-TW" altLang="en-US" sz="1100" dirty="0">
                  <a:solidFill>
                    <a:prstClr val="black"/>
                  </a:solidFill>
                  <a:latin typeface="メイリオ" panose="020B0604030504040204" pitchFamily="50" charset="-128"/>
                  <a:ea typeface="メイリオ" panose="020B0604030504040204" pitchFamily="50" charset="-128"/>
                </a:rPr>
                <a:t>那覇第一地方合同庁舎西棟</a:t>
              </a:r>
              <a:r>
                <a:rPr lang="en-US" altLang="zh-TW" sz="1100" dirty="0">
                  <a:solidFill>
                    <a:prstClr val="black"/>
                  </a:solidFill>
                  <a:latin typeface="メイリオ" panose="020B0604030504040204" pitchFamily="50" charset="-128"/>
                  <a:ea typeface="メイリオ" panose="020B0604030504040204" pitchFamily="50" charset="-128"/>
                </a:rPr>
                <a:t>2F</a:t>
              </a:r>
            </a:p>
            <a:p>
              <a:pPr lvl="0">
                <a:spcAft>
                  <a:spcPts val="700"/>
                </a:spcAft>
                <a:buClr>
                  <a:schemeClr val="tx2"/>
                </a:buClr>
              </a:pPr>
              <a:r>
                <a:rPr lang="zh-TW" altLang="en-US" sz="1100" dirty="0">
                  <a:solidFill>
                    <a:prstClr val="black"/>
                  </a:solidFill>
                  <a:latin typeface="メイリオ" panose="020B0604030504040204" pitchFamily="50" charset="-128"/>
                  <a:ea typeface="メイリオ" panose="020B0604030504040204" pitchFamily="50" charset="-128"/>
                </a:rPr>
                <a:t>九州厚生局沖縄事務所　宛</a:t>
              </a:r>
            </a:p>
            <a:p>
              <a:pPr marL="342900" lvl="0" indent="-342900">
                <a:spcAft>
                  <a:spcPts val="700"/>
                </a:spcAft>
                <a:buClr>
                  <a:schemeClr val="tx2"/>
                </a:buClr>
                <a:buFont typeface="Arial" panose="020B0604020202020204" pitchFamily="34" charset="0"/>
                <a:buChar char="•"/>
              </a:pPr>
              <a:endParaRPr lang="ja-JP" altLang="en-US" sz="1200" dirty="0">
                <a:solidFill>
                  <a:prstClr val="black"/>
                </a:solidFill>
                <a:latin typeface="メイリオ" panose="020B0604030504040204" pitchFamily="50" charset="-128"/>
                <a:ea typeface="メイリオ" panose="020B0604030504040204" pitchFamily="50" charset="-128"/>
              </a:endParaRPr>
            </a:p>
          </p:txBody>
        </p:sp>
        <p:sp>
          <p:nvSpPr>
            <p:cNvPr id="53" name="正方形/長方形 52"/>
            <p:cNvSpPr/>
            <p:nvPr/>
          </p:nvSpPr>
          <p:spPr>
            <a:xfrm>
              <a:off x="3519200" y="5243926"/>
              <a:ext cx="1052800" cy="394874"/>
            </a:xfrm>
            <a:prstGeom prst="rect">
              <a:avLst/>
            </a:prstGeom>
            <a:solidFill>
              <a:schemeClr val="bg1"/>
            </a:solidFill>
            <a:ln w="28575">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54" name="正方形/長方形 53"/>
            <p:cNvSpPr/>
            <p:nvPr/>
          </p:nvSpPr>
          <p:spPr>
            <a:xfrm>
              <a:off x="3541010" y="5256000"/>
              <a:ext cx="936000" cy="288000"/>
            </a:xfrm>
            <a:prstGeom prst="rect">
              <a:avLst/>
            </a:prstGeom>
            <a:solidFill>
              <a:schemeClr val="accent1"/>
            </a:solidFill>
            <a:ln w="28575">
              <a:solidFill>
                <a:schemeClr val="accent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91055">
                <a:lnSpc>
                  <a:spcPct val="130000"/>
                </a:lnSpc>
                <a:spcAft>
                  <a:spcPts val="796"/>
                </a:spcAft>
              </a:pPr>
              <a:r>
                <a:rPr lang="ja-JP" altLang="en-US" sz="1100" b="1" spc="239" dirty="0">
                  <a:solidFill>
                    <a:schemeClr val="bg1"/>
                  </a:solidFill>
                  <a:latin typeface="+mn-ea"/>
                  <a:cs typeface="Noto Sans CJK JP DemiLight" charset="-128"/>
                </a:rPr>
                <a:t>沖縄県</a:t>
              </a:r>
            </a:p>
          </p:txBody>
        </p:sp>
      </p:grpSp>
      <p:grpSp>
        <p:nvGrpSpPr>
          <p:cNvPr id="10" name="グループ化 9"/>
          <p:cNvGrpSpPr/>
          <p:nvPr/>
        </p:nvGrpSpPr>
        <p:grpSpPr>
          <a:xfrm>
            <a:off x="6562843" y="1800887"/>
            <a:ext cx="2618432" cy="1614074"/>
            <a:chOff x="6624000" y="1814926"/>
            <a:chExt cx="2887000" cy="1585274"/>
          </a:xfrm>
        </p:grpSpPr>
        <p:sp>
          <p:nvSpPr>
            <p:cNvPr id="40" name="正方形/長方形 39">
              <a:extLst>
                <a:ext uri="{FF2B5EF4-FFF2-40B4-BE49-F238E27FC236}">
                  <a16:creationId xmlns:a16="http://schemas.microsoft.com/office/drawing/2014/main" id="{A889522F-FA51-F14C-BAA2-ADEAB79DDF80}"/>
                </a:ext>
              </a:extLst>
            </p:cNvPr>
            <p:cNvSpPr/>
            <p:nvPr/>
          </p:nvSpPr>
          <p:spPr>
            <a:xfrm>
              <a:off x="6667000" y="2104800"/>
              <a:ext cx="2844000" cy="1295400"/>
            </a:xfrm>
            <a:prstGeom prst="rect">
              <a:avLst/>
            </a:prstGeom>
            <a:noFill/>
            <a:ln w="28575" cap="rnd">
              <a:solidFill>
                <a:schemeClr val="accent1"/>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288000" tIns="180000" rIns="144000" bIns="180000" rtlCol="0" anchor="t"/>
            <a:lstStyle/>
            <a:p>
              <a:pPr lvl="0">
                <a:spcAft>
                  <a:spcPts val="700"/>
                </a:spcAft>
                <a:buClr>
                  <a:schemeClr val="tx2"/>
                </a:buClr>
              </a:pPr>
              <a:r>
                <a:rPr lang="ja-JP" altLang="en-US" sz="1100">
                  <a:solidFill>
                    <a:prstClr val="black"/>
                  </a:solidFill>
                  <a:latin typeface="メイリオ" panose="020B0604030504040204" pitchFamily="50" charset="-128"/>
                  <a:ea typeface="メイリオ" panose="020B0604030504040204" pitchFamily="50" charset="-128"/>
                </a:rPr>
                <a:t>〒</a:t>
              </a:r>
              <a:r>
                <a:rPr lang="en-US" altLang="ja-JP" sz="1100">
                  <a:solidFill>
                    <a:prstClr val="black"/>
                  </a:solidFill>
                  <a:latin typeface="メイリオ" panose="020B0604030504040204" pitchFamily="50" charset="-128"/>
                  <a:ea typeface="メイリオ" panose="020B0604030504040204" pitchFamily="50" charset="-128"/>
                </a:rPr>
                <a:t>850-0033 </a:t>
              </a:r>
              <a:endParaRPr lang="en-US" altLang="ja-JP" sz="1100" dirty="0">
                <a:solidFill>
                  <a:prstClr val="black"/>
                </a:solidFill>
                <a:latin typeface="メイリオ" panose="020B0604030504040204" pitchFamily="50" charset="-128"/>
                <a:ea typeface="メイリオ" panose="020B0604030504040204" pitchFamily="50" charset="-128"/>
              </a:endParaRPr>
            </a:p>
            <a:p>
              <a:pPr lvl="0">
                <a:spcAft>
                  <a:spcPts val="700"/>
                </a:spcAft>
                <a:buClr>
                  <a:schemeClr val="tx2"/>
                </a:buClr>
              </a:pPr>
              <a:r>
                <a:rPr lang="ja-JP" altLang="en-US" sz="1100" dirty="0">
                  <a:solidFill>
                    <a:prstClr val="black"/>
                  </a:solidFill>
                  <a:latin typeface="メイリオ" panose="020B0604030504040204" pitchFamily="50" charset="-128"/>
                  <a:ea typeface="メイリオ" panose="020B0604030504040204" pitchFamily="50" charset="-128"/>
                </a:rPr>
                <a:t>長崎市万才</a:t>
              </a:r>
              <a:r>
                <a:rPr lang="ja-JP" altLang="en-US" sz="1100">
                  <a:solidFill>
                    <a:prstClr val="black"/>
                  </a:solidFill>
                  <a:latin typeface="メイリオ" panose="020B0604030504040204" pitchFamily="50" charset="-128"/>
                  <a:ea typeface="メイリオ" panose="020B0604030504040204" pitchFamily="50" charset="-128"/>
                </a:rPr>
                <a:t>町</a:t>
              </a:r>
              <a:r>
                <a:rPr lang="en-US" altLang="ja-JP" sz="1100">
                  <a:solidFill>
                    <a:prstClr val="black"/>
                  </a:solidFill>
                  <a:latin typeface="メイリオ" panose="020B0604030504040204" pitchFamily="50" charset="-128"/>
                  <a:ea typeface="メイリオ" panose="020B0604030504040204" pitchFamily="50" charset="-128"/>
                </a:rPr>
                <a:t>7-1 </a:t>
              </a:r>
              <a:endParaRPr lang="en-US" altLang="ja-JP" sz="1100" dirty="0">
                <a:solidFill>
                  <a:prstClr val="black"/>
                </a:solidFill>
                <a:latin typeface="メイリオ" panose="020B0604030504040204" pitchFamily="50" charset="-128"/>
                <a:ea typeface="メイリオ" panose="020B0604030504040204" pitchFamily="50" charset="-128"/>
              </a:endParaRPr>
            </a:p>
            <a:p>
              <a:pPr lvl="0">
                <a:spcAft>
                  <a:spcPts val="700"/>
                </a:spcAft>
                <a:buClr>
                  <a:schemeClr val="tx2"/>
                </a:buClr>
              </a:pPr>
              <a:r>
                <a:rPr lang="ja-JP" altLang="en-US" sz="1100" dirty="0">
                  <a:solidFill>
                    <a:prstClr val="black"/>
                  </a:solidFill>
                  <a:latin typeface="メイリオ" panose="020B0604030504040204" pitchFamily="50" charset="-128"/>
                  <a:ea typeface="メイリオ" panose="020B0604030504040204" pitchFamily="50" charset="-128"/>
                </a:rPr>
                <a:t>ＴＢＭ長崎ビル</a:t>
              </a:r>
              <a:r>
                <a:rPr lang="en-US" altLang="ja-JP" sz="1100" dirty="0">
                  <a:solidFill>
                    <a:prstClr val="black"/>
                  </a:solidFill>
                  <a:latin typeface="メイリオ" panose="020B0604030504040204" pitchFamily="50" charset="-128"/>
                  <a:ea typeface="メイリオ" panose="020B0604030504040204" pitchFamily="50" charset="-128"/>
                </a:rPr>
                <a:t>12F</a:t>
              </a:r>
            </a:p>
            <a:p>
              <a:pPr lvl="0">
                <a:spcAft>
                  <a:spcPts val="700"/>
                </a:spcAft>
                <a:buClr>
                  <a:schemeClr val="tx2"/>
                </a:buClr>
              </a:pPr>
              <a:r>
                <a:rPr lang="ja-JP" altLang="en-US" sz="1100" dirty="0">
                  <a:solidFill>
                    <a:prstClr val="black"/>
                  </a:solidFill>
                  <a:latin typeface="メイリオ" panose="020B0604030504040204" pitchFamily="50" charset="-128"/>
                  <a:ea typeface="メイリオ" panose="020B0604030504040204" pitchFamily="50" charset="-128"/>
                </a:rPr>
                <a:t>九州厚生局長崎事務所　宛</a:t>
              </a:r>
            </a:p>
            <a:p>
              <a:pPr marL="342900" lvl="0" indent="-342900">
                <a:spcAft>
                  <a:spcPts val="700"/>
                </a:spcAft>
                <a:buClr>
                  <a:schemeClr val="tx2"/>
                </a:buClr>
                <a:buFont typeface="Arial" panose="020B0604020202020204" pitchFamily="34" charset="0"/>
                <a:buChar char="•"/>
              </a:pPr>
              <a:endParaRPr lang="ja-JP" altLang="en-US" sz="1200" dirty="0">
                <a:solidFill>
                  <a:prstClr val="black"/>
                </a:solidFill>
                <a:latin typeface="メイリオ" panose="020B0604030504040204" pitchFamily="50" charset="-128"/>
                <a:ea typeface="メイリオ" panose="020B0604030504040204" pitchFamily="50" charset="-128"/>
              </a:endParaRPr>
            </a:p>
          </p:txBody>
        </p:sp>
        <p:sp>
          <p:nvSpPr>
            <p:cNvPr id="56" name="正方形/長方形 55"/>
            <p:cNvSpPr/>
            <p:nvPr/>
          </p:nvSpPr>
          <p:spPr>
            <a:xfrm>
              <a:off x="6624000" y="1814926"/>
              <a:ext cx="1052800" cy="394874"/>
            </a:xfrm>
            <a:prstGeom prst="rect">
              <a:avLst/>
            </a:prstGeom>
            <a:solidFill>
              <a:schemeClr val="bg1"/>
            </a:solidFill>
            <a:ln w="28575">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57" name="正方形/長方形 56"/>
            <p:cNvSpPr/>
            <p:nvPr/>
          </p:nvSpPr>
          <p:spPr>
            <a:xfrm>
              <a:off x="6645810" y="1836000"/>
              <a:ext cx="936000" cy="288000"/>
            </a:xfrm>
            <a:prstGeom prst="rect">
              <a:avLst/>
            </a:prstGeom>
            <a:solidFill>
              <a:schemeClr val="accent1"/>
            </a:solidFill>
            <a:ln w="28575">
              <a:solidFill>
                <a:schemeClr val="tx2">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91055">
                <a:lnSpc>
                  <a:spcPct val="130000"/>
                </a:lnSpc>
                <a:spcAft>
                  <a:spcPts val="796"/>
                </a:spcAft>
              </a:pPr>
              <a:r>
                <a:rPr lang="ja-JP" altLang="en-US" sz="1100" b="1" spc="239" dirty="0">
                  <a:solidFill>
                    <a:schemeClr val="bg1"/>
                  </a:solidFill>
                  <a:latin typeface="+mn-ea"/>
                  <a:cs typeface="Noto Sans CJK JP DemiLight" charset="-128"/>
                </a:rPr>
                <a:t>長崎県</a:t>
              </a:r>
            </a:p>
          </p:txBody>
        </p:sp>
      </p:grpSp>
      <p:grpSp>
        <p:nvGrpSpPr>
          <p:cNvPr id="8" name="グループ化 7"/>
          <p:cNvGrpSpPr/>
          <p:nvPr/>
        </p:nvGrpSpPr>
        <p:grpSpPr>
          <a:xfrm>
            <a:off x="6562843" y="3501008"/>
            <a:ext cx="2618432" cy="1554600"/>
            <a:chOff x="6624000" y="3522000"/>
            <a:chExt cx="2887000" cy="1554600"/>
          </a:xfrm>
        </p:grpSpPr>
        <p:sp>
          <p:nvSpPr>
            <p:cNvPr id="42" name="正方形/長方形 41">
              <a:extLst>
                <a:ext uri="{FF2B5EF4-FFF2-40B4-BE49-F238E27FC236}">
                  <a16:creationId xmlns:a16="http://schemas.microsoft.com/office/drawing/2014/main" id="{A889522F-FA51-F14C-BAA2-ADEAB79DDF80}"/>
                </a:ext>
              </a:extLst>
            </p:cNvPr>
            <p:cNvSpPr/>
            <p:nvPr/>
          </p:nvSpPr>
          <p:spPr>
            <a:xfrm>
              <a:off x="6667000" y="3781200"/>
              <a:ext cx="2844000" cy="1295400"/>
            </a:xfrm>
            <a:prstGeom prst="rect">
              <a:avLst/>
            </a:prstGeom>
            <a:noFill/>
            <a:ln w="28575" cap="rnd">
              <a:solidFill>
                <a:schemeClr val="accent1"/>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288000" tIns="180000" rIns="144000" bIns="180000" rtlCol="0" anchor="t"/>
            <a:lstStyle/>
            <a:p>
              <a:pPr lvl="0">
                <a:lnSpc>
                  <a:spcPct val="150000"/>
                </a:lnSpc>
                <a:spcAft>
                  <a:spcPts val="700"/>
                </a:spcAft>
                <a:buClr>
                  <a:schemeClr val="tx2"/>
                </a:buClr>
              </a:pPr>
              <a:r>
                <a:rPr lang="zh-TW" altLang="en-US" sz="1100" dirty="0">
                  <a:solidFill>
                    <a:prstClr val="black"/>
                  </a:solidFill>
                  <a:latin typeface="メイリオ" panose="020B0604030504040204" pitchFamily="50" charset="-128"/>
                  <a:ea typeface="メイリオ" panose="020B0604030504040204" pitchFamily="50" charset="-128"/>
                </a:rPr>
                <a:t>〒</a:t>
              </a:r>
              <a:r>
                <a:rPr lang="en-US" altLang="zh-TW" sz="1100" dirty="0">
                  <a:solidFill>
                    <a:prstClr val="black"/>
                  </a:solidFill>
                  <a:latin typeface="メイリオ" panose="020B0604030504040204" pitchFamily="50" charset="-128"/>
                  <a:ea typeface="メイリオ" panose="020B0604030504040204" pitchFamily="50" charset="-128"/>
                </a:rPr>
                <a:t>880-0816</a:t>
              </a:r>
            </a:p>
            <a:p>
              <a:pPr lvl="0">
                <a:lnSpc>
                  <a:spcPct val="150000"/>
                </a:lnSpc>
                <a:spcAft>
                  <a:spcPts val="700"/>
                </a:spcAft>
                <a:buClr>
                  <a:schemeClr val="tx2"/>
                </a:buClr>
              </a:pPr>
              <a:r>
                <a:rPr lang="zh-TW" altLang="en-US" sz="1100" dirty="0">
                  <a:solidFill>
                    <a:prstClr val="black"/>
                  </a:solidFill>
                  <a:latin typeface="メイリオ" panose="020B0604030504040204" pitchFamily="50" charset="-128"/>
                  <a:ea typeface="メイリオ" panose="020B0604030504040204" pitchFamily="50" charset="-128"/>
                </a:rPr>
                <a:t>宮崎市江平</a:t>
              </a:r>
              <a:r>
                <a:rPr lang="zh-TW" altLang="en-US" sz="1100">
                  <a:solidFill>
                    <a:prstClr val="black"/>
                  </a:solidFill>
                  <a:latin typeface="メイリオ" panose="020B0604030504040204" pitchFamily="50" charset="-128"/>
                  <a:ea typeface="メイリオ" panose="020B0604030504040204" pitchFamily="50" charset="-128"/>
                </a:rPr>
                <a:t>東</a:t>
              </a:r>
              <a:r>
                <a:rPr lang="en-US" altLang="zh-TW" sz="1100">
                  <a:solidFill>
                    <a:prstClr val="black"/>
                  </a:solidFill>
                  <a:latin typeface="メイリオ" panose="020B0604030504040204" pitchFamily="50" charset="-128"/>
                  <a:ea typeface="メイリオ" panose="020B0604030504040204" pitchFamily="50" charset="-128"/>
                </a:rPr>
                <a:t>2-6-35  3F</a:t>
              </a:r>
              <a:endParaRPr lang="en-US" altLang="zh-TW" sz="1100" dirty="0">
                <a:solidFill>
                  <a:prstClr val="black"/>
                </a:solidFill>
                <a:latin typeface="メイリオ" panose="020B0604030504040204" pitchFamily="50" charset="-128"/>
                <a:ea typeface="メイリオ" panose="020B0604030504040204" pitchFamily="50" charset="-128"/>
              </a:endParaRPr>
            </a:p>
            <a:p>
              <a:pPr lvl="0">
                <a:lnSpc>
                  <a:spcPct val="150000"/>
                </a:lnSpc>
                <a:spcAft>
                  <a:spcPts val="700"/>
                </a:spcAft>
                <a:buClr>
                  <a:schemeClr val="tx2"/>
                </a:buClr>
              </a:pPr>
              <a:r>
                <a:rPr lang="zh-TW" altLang="en-US" sz="1100" dirty="0">
                  <a:solidFill>
                    <a:prstClr val="black"/>
                  </a:solidFill>
                  <a:latin typeface="メイリオ" panose="020B0604030504040204" pitchFamily="50" charset="-128"/>
                  <a:ea typeface="メイリオ" panose="020B0604030504040204" pitchFamily="50" charset="-128"/>
                </a:rPr>
                <a:t>九州厚生局宮崎事務所　宛</a:t>
              </a:r>
            </a:p>
          </p:txBody>
        </p:sp>
        <p:sp>
          <p:nvSpPr>
            <p:cNvPr id="59" name="正方形/長方形 58"/>
            <p:cNvSpPr/>
            <p:nvPr/>
          </p:nvSpPr>
          <p:spPr>
            <a:xfrm>
              <a:off x="6624000" y="3528000"/>
              <a:ext cx="1052800" cy="39487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60" name="正方形/長方形 59"/>
            <p:cNvSpPr/>
            <p:nvPr/>
          </p:nvSpPr>
          <p:spPr>
            <a:xfrm>
              <a:off x="6645810" y="3522000"/>
              <a:ext cx="936000" cy="28800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91055">
                <a:lnSpc>
                  <a:spcPct val="130000"/>
                </a:lnSpc>
                <a:spcAft>
                  <a:spcPts val="796"/>
                </a:spcAft>
              </a:pPr>
              <a:r>
                <a:rPr lang="ja-JP" altLang="en-US" sz="1100" b="1" spc="239" dirty="0">
                  <a:solidFill>
                    <a:schemeClr val="bg1"/>
                  </a:solidFill>
                  <a:latin typeface="+mn-ea"/>
                  <a:cs typeface="Noto Sans CJK JP DemiLight" charset="-128"/>
                </a:rPr>
                <a:t>宮崎県</a:t>
              </a:r>
            </a:p>
          </p:txBody>
        </p:sp>
      </p:grpSp>
    </p:spTree>
    <p:extLst>
      <p:ext uri="{BB962C8B-B14F-4D97-AF65-F5344CB8AC3E}">
        <p14:creationId xmlns:p14="http://schemas.microsoft.com/office/powerpoint/2010/main" val="662308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7C9A60-A5D5-6940-BD43-AAF93008732A}"/>
              </a:ext>
            </a:extLst>
          </p:cNvPr>
          <p:cNvSpPr>
            <a:spLocks noGrp="1"/>
          </p:cNvSpPr>
          <p:nvPr>
            <p:ph type="title"/>
          </p:nvPr>
        </p:nvSpPr>
        <p:spPr/>
        <p:txBody>
          <a:bodyPr bIns="72000"/>
          <a:lstStyle/>
          <a:p>
            <a:r>
              <a:rPr lang="ja-JP" altLang="en-US" sz="1400" dirty="0"/>
              <a:t>（表３）施設基準が改正されたが、令和６年５月</a:t>
            </a:r>
            <a:r>
              <a:rPr lang="en-US" altLang="ja-JP" sz="1400" dirty="0">
                <a:latin typeface="+mn-ea"/>
              </a:rPr>
              <a:t>31</a:t>
            </a:r>
            <a:r>
              <a:rPr lang="ja-JP" altLang="en-US" sz="1400" dirty="0"/>
              <a:t>日において現に当該点数を算定</a:t>
            </a:r>
            <a:br>
              <a:rPr lang="en-US" altLang="ja-JP" sz="1400" dirty="0"/>
            </a:br>
            <a:r>
              <a:rPr lang="ja-JP" altLang="en-US" sz="1400" dirty="0"/>
              <a:t>　　　　していた保険医療機関において、引き続き当該点数を算定する場合には、</a:t>
            </a:r>
            <a:br>
              <a:rPr lang="en-US" altLang="ja-JP" sz="1400" dirty="0"/>
            </a:br>
            <a:r>
              <a:rPr lang="ja-JP" altLang="en-US" sz="1400" dirty="0"/>
              <a:t>　　　　届出が必要でないもの</a:t>
            </a:r>
          </a:p>
        </p:txBody>
      </p:sp>
      <p:sp>
        <p:nvSpPr>
          <p:cNvPr id="4" name="スライド番号プレースホルダー 3"/>
          <p:cNvSpPr>
            <a:spLocks noGrp="1"/>
          </p:cNvSpPr>
          <p:nvPr>
            <p:ph type="sldNum" sz="quarter" idx="4"/>
          </p:nvPr>
        </p:nvSpPr>
        <p:spPr>
          <a:xfrm>
            <a:off x="8915314" y="6678971"/>
            <a:ext cx="630513" cy="278421"/>
          </a:xfrm>
        </p:spPr>
        <p:txBody>
          <a:bodyPr/>
          <a:lstStyle/>
          <a:p>
            <a:fld id="{48F63A3B-78C7-47BE-AE5E-E10140E04643}" type="slidenum">
              <a:rPr lang="en-US" smtClean="0"/>
              <a:pPr/>
              <a:t>30</a:t>
            </a:fld>
            <a:endParaRPr lang="en-US" dirty="0"/>
          </a:p>
        </p:txBody>
      </p:sp>
      <p:sp>
        <p:nvSpPr>
          <p:cNvPr id="5" name="角丸四角形 48">
            <a:extLst>
              <a:ext uri="{FF2B5EF4-FFF2-40B4-BE49-F238E27FC236}">
                <a16:creationId xmlns:a16="http://schemas.microsoft.com/office/drawing/2014/main" id="{079E65FC-6402-2769-CB64-4848984F7514}"/>
              </a:ext>
            </a:extLst>
          </p:cNvPr>
          <p:cNvSpPr/>
          <p:nvPr/>
        </p:nvSpPr>
        <p:spPr>
          <a:xfrm>
            <a:off x="364807" y="1164085"/>
            <a:ext cx="1621744" cy="318432"/>
          </a:xfrm>
          <a:prstGeom prst="roundRect">
            <a:avLst>
              <a:gd name="adj" fmla="val 17286"/>
            </a:avLst>
          </a:prstGeom>
          <a:solidFill>
            <a:schemeClr val="accent3"/>
          </a:solidFill>
        </p:spPr>
        <p:txBody>
          <a:bodyPr anchor="ctr"/>
          <a:lstStyle/>
          <a:p>
            <a:pPr algn="ctr" defTabSz="591055">
              <a:lnSpc>
                <a:spcPct val="130000"/>
              </a:lnSpc>
              <a:spcAft>
                <a:spcPts val="796"/>
              </a:spcAft>
            </a:pPr>
            <a:r>
              <a:rPr lang="ja-JP" altLang="en-US" sz="1077" b="1" spc="239" dirty="0">
                <a:solidFill>
                  <a:schemeClr val="bg1"/>
                </a:solidFill>
                <a:latin typeface="+mn-ea"/>
                <a:cs typeface="Noto Sans CJK JP DemiLight" charset="-128"/>
              </a:rPr>
              <a:t>特掲診療料②</a:t>
            </a:r>
          </a:p>
        </p:txBody>
      </p:sp>
      <p:graphicFrame>
        <p:nvGraphicFramePr>
          <p:cNvPr id="11" name="表 4">
            <a:extLst>
              <a:ext uri="{FF2B5EF4-FFF2-40B4-BE49-F238E27FC236}">
                <a16:creationId xmlns:a16="http://schemas.microsoft.com/office/drawing/2014/main" id="{3379E74B-CAF3-09F1-62DB-4E526D3E914C}"/>
              </a:ext>
            </a:extLst>
          </p:cNvPr>
          <p:cNvGraphicFramePr>
            <a:graphicFrameLocks noGrp="1"/>
          </p:cNvGraphicFramePr>
          <p:nvPr>
            <p:extLst>
              <p:ext uri="{D42A27DB-BD31-4B8C-83A1-F6EECF244321}">
                <p14:modId xmlns:p14="http://schemas.microsoft.com/office/powerpoint/2010/main" val="3119492931"/>
              </p:ext>
            </p:extLst>
          </p:nvPr>
        </p:nvGraphicFramePr>
        <p:xfrm>
          <a:off x="364807" y="1548386"/>
          <a:ext cx="9181020" cy="5130585"/>
        </p:xfrm>
        <a:graphic>
          <a:graphicData uri="http://schemas.openxmlformats.org/drawingml/2006/table">
            <a:tbl>
              <a:tblPr bandRow="1">
                <a:tableStyleId>{F5AB1C69-6EDB-4FF4-983F-18BD219EF322}</a:tableStyleId>
              </a:tblPr>
              <a:tblGrid>
                <a:gridCol w="455547">
                  <a:extLst>
                    <a:ext uri="{9D8B030D-6E8A-4147-A177-3AD203B41FA5}">
                      <a16:colId xmlns:a16="http://schemas.microsoft.com/office/drawing/2014/main" val="1524999895"/>
                    </a:ext>
                  </a:extLst>
                </a:gridCol>
                <a:gridCol w="8725473">
                  <a:extLst>
                    <a:ext uri="{9D8B030D-6E8A-4147-A177-3AD203B41FA5}">
                      <a16:colId xmlns:a16="http://schemas.microsoft.com/office/drawing/2014/main" val="4139373743"/>
                    </a:ext>
                  </a:extLst>
                </a:gridCol>
              </a:tblGrid>
              <a:tr h="342039">
                <a:tc>
                  <a:txBody>
                    <a:bodyPr/>
                    <a:lstStyle/>
                    <a:p>
                      <a:pPr algn="ctr" fontAlgn="ctr"/>
                      <a:r>
                        <a:rPr lang="ja-JP" altLang="en-US" sz="1050" b="0" u="none" strike="noStrike" dirty="0">
                          <a:solidFill>
                            <a:srgbClr val="000000"/>
                          </a:solidFill>
                          <a:effectLst/>
                        </a:rPr>
                        <a:t>１６</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050" dirty="0"/>
                        <a:t>外来後発医薬品使用体制加算</a:t>
                      </a:r>
                      <a:endParaRPr lang="ja-JP" altLang="en-US" sz="1050" dirty="0">
                        <a:latin typeface="+mn-ea"/>
                        <a:ea typeface="+mn-ea"/>
                      </a:endParaRPr>
                    </a:p>
                  </a:txBody>
                  <a:tcPr marL="72000" marR="72000" marT="3449" marB="0" anchor="ctr"/>
                </a:tc>
                <a:extLst>
                  <a:ext uri="{0D108BD9-81ED-4DB2-BD59-A6C34878D82A}">
                    <a16:rowId xmlns:a16="http://schemas.microsoft.com/office/drawing/2014/main" val="1547992294"/>
                  </a:ext>
                </a:extLst>
              </a:tr>
              <a:tr h="342039">
                <a:tc>
                  <a:txBody>
                    <a:bodyPr/>
                    <a:lstStyle/>
                    <a:p>
                      <a:pPr algn="ctr" fontAlgn="ctr"/>
                      <a:r>
                        <a:rPr lang="ja-JP" altLang="en-US" sz="1050" b="0" u="none" strike="noStrike" dirty="0">
                          <a:solidFill>
                            <a:srgbClr val="000000"/>
                          </a:solidFill>
                          <a:effectLst/>
                        </a:rPr>
                        <a:t>１７</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t>心大血管疾患リハビリテーション料</a:t>
                      </a:r>
                      <a:r>
                        <a:rPr lang="en-US" altLang="ja-JP" sz="1050" dirty="0">
                          <a:latin typeface="+mn-ea"/>
                          <a:ea typeface="+mn-ea"/>
                        </a:rPr>
                        <a:t>(Ⅰ)</a:t>
                      </a:r>
                      <a:endParaRPr lang="ja-JP" altLang="en-US" sz="1050" dirty="0">
                        <a:latin typeface="+mn-ea"/>
                        <a:ea typeface="+mn-ea"/>
                      </a:endParaRPr>
                    </a:p>
                  </a:txBody>
                  <a:tcPr marL="72000" marR="72000" marT="3449" marB="0" anchor="ctr"/>
                </a:tc>
                <a:extLst>
                  <a:ext uri="{0D108BD9-81ED-4DB2-BD59-A6C34878D82A}">
                    <a16:rowId xmlns:a16="http://schemas.microsoft.com/office/drawing/2014/main" val="1049185891"/>
                  </a:ext>
                </a:extLst>
              </a:tr>
              <a:tr h="342039">
                <a:tc>
                  <a:txBody>
                    <a:bodyPr/>
                    <a:lstStyle/>
                    <a:p>
                      <a:pPr algn="ctr" fontAlgn="ctr"/>
                      <a:r>
                        <a:rPr lang="ja-JP" altLang="en-US" sz="1050" b="0" u="none" strike="noStrike" dirty="0">
                          <a:solidFill>
                            <a:srgbClr val="000000"/>
                          </a:solidFill>
                          <a:effectLst/>
                        </a:rPr>
                        <a:t>１８</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r>
                        <a:rPr lang="ja-JP" altLang="en-US" sz="1050" dirty="0"/>
                        <a:t>心大血管疾患リハビリテーション料</a:t>
                      </a:r>
                      <a:r>
                        <a:rPr lang="en-US" altLang="ja-JP" sz="1050" dirty="0">
                          <a:latin typeface="+mn-ea"/>
                          <a:ea typeface="+mn-ea"/>
                        </a:rPr>
                        <a:t>(Ⅱ)</a:t>
                      </a:r>
                      <a:endParaRPr lang="ja-JP" altLang="en-US" sz="1050" dirty="0">
                        <a:latin typeface="+mn-ea"/>
                        <a:ea typeface="+mn-ea"/>
                      </a:endParaRPr>
                    </a:p>
                  </a:txBody>
                  <a:tcPr marL="72000" marR="72000" marT="3449" marB="0" anchor="ctr"/>
                </a:tc>
                <a:extLst>
                  <a:ext uri="{0D108BD9-81ED-4DB2-BD59-A6C34878D82A}">
                    <a16:rowId xmlns:a16="http://schemas.microsoft.com/office/drawing/2014/main" val="1130060609"/>
                  </a:ext>
                </a:extLst>
              </a:tr>
              <a:tr h="342039">
                <a:tc>
                  <a:txBody>
                    <a:bodyPr/>
                    <a:lstStyle/>
                    <a:p>
                      <a:pPr algn="ctr" fontAlgn="ctr"/>
                      <a:r>
                        <a:rPr lang="ja-JP" altLang="en-US" sz="1050" b="0" u="none" strike="noStrike" dirty="0">
                          <a:solidFill>
                            <a:srgbClr val="000000"/>
                          </a:solidFill>
                          <a:effectLst/>
                        </a:rPr>
                        <a:t>１９</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r>
                        <a:rPr lang="ja-JP" altLang="en-US" sz="1050" dirty="0"/>
                        <a:t>脳血管疾患等リハビリテーション料</a:t>
                      </a:r>
                      <a:r>
                        <a:rPr lang="en-US" altLang="ja-JP" sz="1050" dirty="0">
                          <a:latin typeface="+mn-ea"/>
                          <a:ea typeface="+mn-ea"/>
                        </a:rPr>
                        <a:t>(Ⅰ)</a:t>
                      </a:r>
                      <a:endParaRPr lang="ja-JP" altLang="en-US" sz="1050" dirty="0">
                        <a:latin typeface="+mn-ea"/>
                        <a:ea typeface="+mn-ea"/>
                      </a:endParaRPr>
                    </a:p>
                  </a:txBody>
                  <a:tcPr marL="72000" marR="72000" marT="3449" marB="0" anchor="ctr"/>
                </a:tc>
                <a:extLst>
                  <a:ext uri="{0D108BD9-81ED-4DB2-BD59-A6C34878D82A}">
                    <a16:rowId xmlns:a16="http://schemas.microsoft.com/office/drawing/2014/main" val="2879801562"/>
                  </a:ext>
                </a:extLst>
              </a:tr>
              <a:tr h="342039">
                <a:tc>
                  <a:txBody>
                    <a:bodyPr/>
                    <a:lstStyle/>
                    <a:p>
                      <a:pPr algn="ctr" fontAlgn="ctr"/>
                      <a:r>
                        <a:rPr lang="ja-JP" altLang="en-US" sz="1050" b="0" i="0" u="none" strike="noStrike" dirty="0">
                          <a:solidFill>
                            <a:srgbClr val="000000"/>
                          </a:solidFill>
                          <a:effectLst/>
                          <a:latin typeface="+mn-ea"/>
                          <a:ea typeface="+mn-ea"/>
                        </a:rPr>
                        <a:t>２０</a:t>
                      </a:r>
                      <a:endParaRPr lang="en-US" altLang="zh-TW" sz="1050" b="0" i="0" u="none" strike="noStrike" dirty="0">
                        <a:solidFill>
                          <a:srgbClr val="000000"/>
                        </a:solidFill>
                        <a:effectLst/>
                        <a:latin typeface="+mn-ea"/>
                        <a:ea typeface="+mn-ea"/>
                      </a:endParaRPr>
                    </a:p>
                  </a:txBody>
                  <a:tcPr marL="72000" marR="72000" marT="3449" marB="0" anchor="ctr"/>
                </a:tc>
                <a:tc>
                  <a:txBody>
                    <a:bodyPr/>
                    <a:lstStyle/>
                    <a:p>
                      <a:r>
                        <a:rPr lang="ja-JP" altLang="en-US" sz="1050" dirty="0"/>
                        <a:t>脳血管疾患等リハビリテーション料</a:t>
                      </a:r>
                      <a:r>
                        <a:rPr lang="en-US" altLang="ja-JP" sz="1050" dirty="0">
                          <a:latin typeface="+mn-ea"/>
                          <a:ea typeface="+mn-ea"/>
                        </a:rPr>
                        <a:t>(Ⅱ) </a:t>
                      </a:r>
                      <a:endParaRPr lang="ja-JP" altLang="en-US" sz="1050" dirty="0">
                        <a:latin typeface="+mn-ea"/>
                        <a:ea typeface="+mn-ea"/>
                      </a:endParaRPr>
                    </a:p>
                  </a:txBody>
                  <a:tcPr marL="72000" marR="72000" marT="3449" marB="0" anchor="ctr"/>
                </a:tc>
                <a:extLst>
                  <a:ext uri="{0D108BD9-81ED-4DB2-BD59-A6C34878D82A}">
                    <a16:rowId xmlns:a16="http://schemas.microsoft.com/office/drawing/2014/main" val="424539954"/>
                  </a:ext>
                </a:extLst>
              </a:tr>
              <a:tr h="342039">
                <a:tc>
                  <a:txBody>
                    <a:bodyPr/>
                    <a:lstStyle/>
                    <a:p>
                      <a:pPr algn="ctr" fontAlgn="ctr"/>
                      <a:r>
                        <a:rPr lang="ja-JP" altLang="en-US" sz="1050" b="0" u="none" strike="noStrike" dirty="0">
                          <a:solidFill>
                            <a:srgbClr val="000000"/>
                          </a:solidFill>
                          <a:effectLst/>
                        </a:rPr>
                        <a:t>２１</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algn="l" fontAlgn="ctr"/>
                      <a:r>
                        <a:rPr lang="ja-JP" altLang="en-US" sz="1050" dirty="0"/>
                        <a:t>脳血管疾患等リハビリテーション料</a:t>
                      </a:r>
                      <a:r>
                        <a:rPr lang="en-US" altLang="ja-JP" sz="1050" dirty="0">
                          <a:latin typeface="+mn-ea"/>
                          <a:ea typeface="+mn-ea"/>
                        </a:rPr>
                        <a:t>(Ⅲ)</a:t>
                      </a:r>
                      <a:endParaRPr lang="ja-JP" altLang="en-US" sz="1050" u="none" strike="noStrike" dirty="0">
                        <a:effectLst/>
                        <a:latin typeface="+mn-ea"/>
                        <a:ea typeface="+mn-ea"/>
                      </a:endParaRPr>
                    </a:p>
                  </a:txBody>
                  <a:tcPr marL="72000" marR="72000" marT="3449" marB="0" anchor="ctr"/>
                </a:tc>
                <a:extLst>
                  <a:ext uri="{0D108BD9-81ED-4DB2-BD59-A6C34878D82A}">
                    <a16:rowId xmlns:a16="http://schemas.microsoft.com/office/drawing/2014/main" val="3777681952"/>
                  </a:ext>
                </a:extLst>
              </a:tr>
              <a:tr h="342039">
                <a:tc>
                  <a:txBody>
                    <a:bodyPr/>
                    <a:lstStyle/>
                    <a:p>
                      <a:pPr algn="ctr" fontAlgn="ctr"/>
                      <a:r>
                        <a:rPr lang="ja-JP" altLang="en-US" sz="1050" b="0" u="none" strike="noStrike" dirty="0">
                          <a:solidFill>
                            <a:srgbClr val="000000"/>
                          </a:solidFill>
                          <a:effectLst/>
                        </a:rPr>
                        <a:t>２２</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algn="l" fontAlgn="ctr"/>
                      <a:r>
                        <a:rPr lang="ja-JP" altLang="en-US" sz="1050" dirty="0"/>
                        <a:t>廃用症候群リハビリテーション料</a:t>
                      </a:r>
                      <a:r>
                        <a:rPr lang="en-US" altLang="ja-JP" sz="1050" dirty="0">
                          <a:latin typeface="+mn-ea"/>
                          <a:ea typeface="+mn-ea"/>
                        </a:rPr>
                        <a:t>(Ⅰ) </a:t>
                      </a:r>
                      <a:endParaRPr lang="ja-JP" altLang="en-US" sz="1050" b="0" i="0" u="none" strike="noStrike" dirty="0">
                        <a:solidFill>
                          <a:srgbClr val="000000"/>
                        </a:solidFill>
                        <a:effectLst/>
                        <a:latin typeface="+mn-ea"/>
                        <a:ea typeface="+mn-ea"/>
                      </a:endParaRPr>
                    </a:p>
                  </a:txBody>
                  <a:tcPr marL="72000" marR="72000" marT="3449" marB="0" anchor="ctr"/>
                </a:tc>
                <a:extLst>
                  <a:ext uri="{0D108BD9-81ED-4DB2-BD59-A6C34878D82A}">
                    <a16:rowId xmlns:a16="http://schemas.microsoft.com/office/drawing/2014/main" val="2041638516"/>
                  </a:ext>
                </a:extLst>
              </a:tr>
              <a:tr h="342039">
                <a:tc>
                  <a:txBody>
                    <a:bodyPr/>
                    <a:lstStyle/>
                    <a:p>
                      <a:pPr algn="ctr" fontAlgn="ctr"/>
                      <a:r>
                        <a:rPr lang="ja-JP" altLang="en-US" sz="1050" b="0" i="0" u="none" strike="noStrike" dirty="0">
                          <a:solidFill>
                            <a:srgbClr val="000000"/>
                          </a:solidFill>
                          <a:effectLst/>
                          <a:latin typeface="+mn-ea"/>
                          <a:ea typeface="+mn-ea"/>
                        </a:rPr>
                        <a:t>２３</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dirty="0"/>
                        <a:t>廃用症候群リハビリテーション料</a:t>
                      </a:r>
                      <a:r>
                        <a:rPr lang="en-US" altLang="ja-JP" sz="1050" dirty="0">
                          <a:latin typeface="+mn-ea"/>
                          <a:ea typeface="+mn-ea"/>
                        </a:rPr>
                        <a:t>(Ⅱ) </a:t>
                      </a:r>
                      <a:endParaRPr lang="ja-JP" altLang="en-US" sz="1050" b="0" i="0" u="none" strike="noStrike" dirty="0">
                        <a:solidFill>
                          <a:srgbClr val="000000"/>
                        </a:solidFill>
                        <a:effectLst/>
                        <a:latin typeface="+mn-ea"/>
                        <a:ea typeface="+mn-ea"/>
                      </a:endParaRPr>
                    </a:p>
                  </a:txBody>
                  <a:tcPr marL="72000" marR="72000" marT="3449" marB="0" anchor="ctr"/>
                </a:tc>
                <a:extLst>
                  <a:ext uri="{0D108BD9-81ED-4DB2-BD59-A6C34878D82A}">
                    <a16:rowId xmlns:a16="http://schemas.microsoft.com/office/drawing/2014/main" val="3069946906"/>
                  </a:ext>
                </a:extLst>
              </a:tr>
              <a:tr h="342039">
                <a:tc>
                  <a:txBody>
                    <a:bodyPr/>
                    <a:lstStyle/>
                    <a:p>
                      <a:pPr algn="ctr" fontAlgn="ctr"/>
                      <a:r>
                        <a:rPr lang="ja-JP" altLang="en-US" sz="1050" b="0" u="none" strike="noStrike" dirty="0">
                          <a:solidFill>
                            <a:srgbClr val="000000"/>
                          </a:solidFill>
                          <a:effectLst/>
                        </a:rPr>
                        <a:t>２４</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algn="l" fontAlgn="ctr"/>
                      <a:r>
                        <a:rPr lang="ja-JP" altLang="en-US" sz="1050" dirty="0"/>
                        <a:t>廃用症候群リハビリテーション料</a:t>
                      </a:r>
                      <a:r>
                        <a:rPr lang="en-US" altLang="ja-JP" sz="1050" dirty="0">
                          <a:latin typeface="+mn-ea"/>
                          <a:ea typeface="+mn-ea"/>
                        </a:rPr>
                        <a:t>(Ⅲ) </a:t>
                      </a:r>
                      <a:endParaRPr lang="ja-JP" altLang="en-US" sz="1050" b="0" i="0" u="none" strike="noStrike" dirty="0">
                        <a:solidFill>
                          <a:srgbClr val="000000"/>
                        </a:solidFill>
                        <a:effectLst/>
                        <a:latin typeface="+mn-ea"/>
                        <a:ea typeface="+mn-ea"/>
                      </a:endParaRPr>
                    </a:p>
                  </a:txBody>
                  <a:tcPr marL="72000" marR="72000" marT="3449" marB="0" anchor="ctr"/>
                </a:tc>
                <a:extLst>
                  <a:ext uri="{0D108BD9-81ED-4DB2-BD59-A6C34878D82A}">
                    <a16:rowId xmlns:a16="http://schemas.microsoft.com/office/drawing/2014/main" val="492356556"/>
                  </a:ext>
                </a:extLst>
              </a:tr>
              <a:tr h="342039">
                <a:tc>
                  <a:txBody>
                    <a:bodyPr/>
                    <a:lstStyle/>
                    <a:p>
                      <a:pPr algn="ctr" fontAlgn="ctr"/>
                      <a:r>
                        <a:rPr lang="ja-JP" altLang="en-US" sz="1050" b="0" u="none" strike="noStrike" dirty="0">
                          <a:solidFill>
                            <a:srgbClr val="000000"/>
                          </a:solidFill>
                          <a:effectLst/>
                        </a:rPr>
                        <a:t>２５</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50" dirty="0"/>
                        <a:t>運動器リハビリテーション料</a:t>
                      </a:r>
                      <a:r>
                        <a:rPr lang="en-US" altLang="ja-JP" sz="1050" dirty="0">
                          <a:latin typeface="+mn-ea"/>
                          <a:ea typeface="+mn-ea"/>
                        </a:rPr>
                        <a:t>(Ⅰ) </a:t>
                      </a:r>
                      <a:endParaRPr lang="ja-JP" altLang="en-US" sz="1050" b="0" i="0" u="none" strike="noStrike" dirty="0">
                        <a:solidFill>
                          <a:srgbClr val="000000"/>
                        </a:solidFill>
                        <a:effectLst/>
                        <a:latin typeface="+mn-ea"/>
                        <a:ea typeface="+mn-ea"/>
                      </a:endParaRPr>
                    </a:p>
                  </a:txBody>
                  <a:tcPr marL="72000" marR="72000" marT="3449" marB="0" anchor="ctr"/>
                </a:tc>
                <a:extLst>
                  <a:ext uri="{0D108BD9-81ED-4DB2-BD59-A6C34878D82A}">
                    <a16:rowId xmlns:a16="http://schemas.microsoft.com/office/drawing/2014/main" val="4144877022"/>
                  </a:ext>
                </a:extLst>
              </a:tr>
              <a:tr h="342039">
                <a:tc>
                  <a:txBody>
                    <a:bodyPr/>
                    <a:lstStyle/>
                    <a:p>
                      <a:pPr algn="ctr" fontAlgn="ctr"/>
                      <a:r>
                        <a:rPr lang="ja-JP" altLang="en-US" sz="1050" b="0" u="none" strike="noStrike" dirty="0">
                          <a:solidFill>
                            <a:srgbClr val="000000"/>
                          </a:solidFill>
                          <a:effectLst/>
                        </a:rPr>
                        <a:t>２６</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algn="l" fontAlgn="ctr"/>
                      <a:r>
                        <a:rPr lang="ja-JP" altLang="en-US" sz="1050" dirty="0"/>
                        <a:t>運動器リハビリテーション料</a:t>
                      </a:r>
                      <a:r>
                        <a:rPr lang="en-US" altLang="ja-JP" sz="1050" dirty="0">
                          <a:latin typeface="+mn-ea"/>
                          <a:ea typeface="+mn-ea"/>
                        </a:rPr>
                        <a:t>(Ⅱ)</a:t>
                      </a:r>
                      <a:endParaRPr lang="ja-JP" altLang="en-US" sz="1050" b="0" i="0" u="none" strike="noStrike" dirty="0">
                        <a:solidFill>
                          <a:srgbClr val="000000"/>
                        </a:solidFill>
                        <a:effectLst/>
                        <a:latin typeface="+mn-ea"/>
                        <a:ea typeface="+mn-ea"/>
                      </a:endParaRPr>
                    </a:p>
                  </a:txBody>
                  <a:tcPr marL="72000" marR="72000" marT="3449" marB="0" anchor="ctr"/>
                </a:tc>
                <a:extLst>
                  <a:ext uri="{0D108BD9-81ED-4DB2-BD59-A6C34878D82A}">
                    <a16:rowId xmlns:a16="http://schemas.microsoft.com/office/drawing/2014/main" val="755821637"/>
                  </a:ext>
                </a:extLst>
              </a:tr>
              <a:tr h="342039">
                <a:tc>
                  <a:txBody>
                    <a:bodyPr/>
                    <a:lstStyle/>
                    <a:p>
                      <a:pPr algn="ctr" fontAlgn="ctr"/>
                      <a:r>
                        <a:rPr lang="ja-JP" altLang="en-US" sz="1050" b="0" u="none" strike="noStrike" dirty="0">
                          <a:solidFill>
                            <a:srgbClr val="000000"/>
                          </a:solidFill>
                          <a:effectLst/>
                        </a:rPr>
                        <a:t>２７</a:t>
                      </a:r>
                      <a:endParaRPr lang="en-US" altLang="ja-JP" sz="1050" b="0" i="0" u="none" strike="noStrike" dirty="0">
                        <a:solidFill>
                          <a:srgbClr val="000000"/>
                        </a:solidFill>
                        <a:effectLst/>
                        <a:latin typeface="+mn-ea"/>
                        <a:ea typeface="+mn-ea"/>
                      </a:endParaRPr>
                    </a:p>
                  </a:txBody>
                  <a:tcPr marL="72000" marR="72000" marT="3449" marB="0" anchor="ctr"/>
                </a:tc>
                <a:tc>
                  <a:txBody>
                    <a:bodyPr/>
                    <a:lstStyle/>
                    <a:p>
                      <a:pPr algn="l" fontAlgn="ctr"/>
                      <a:r>
                        <a:rPr lang="ja-JP" altLang="en-US" sz="1050" dirty="0"/>
                        <a:t>運動器リハビリテーション料</a:t>
                      </a:r>
                      <a:r>
                        <a:rPr lang="en-US" altLang="ja-JP" sz="1050" dirty="0">
                          <a:latin typeface="+mn-ea"/>
                          <a:ea typeface="+mn-ea"/>
                        </a:rPr>
                        <a:t>(Ⅲ)</a:t>
                      </a:r>
                      <a:endParaRPr lang="ja-JP" altLang="en-US" sz="1050" b="0" i="0" u="none" strike="noStrike" dirty="0">
                        <a:solidFill>
                          <a:srgbClr val="000000"/>
                        </a:solidFill>
                        <a:effectLst/>
                        <a:latin typeface="+mn-ea"/>
                        <a:ea typeface="+mn-ea"/>
                      </a:endParaRPr>
                    </a:p>
                  </a:txBody>
                  <a:tcPr marL="72000" marR="72000" marT="3449" marB="0" anchor="ctr"/>
                </a:tc>
                <a:extLst>
                  <a:ext uri="{0D108BD9-81ED-4DB2-BD59-A6C34878D82A}">
                    <a16:rowId xmlns:a16="http://schemas.microsoft.com/office/drawing/2014/main" val="3320084394"/>
                  </a:ext>
                </a:extLst>
              </a:tr>
              <a:tr h="342039">
                <a:tc>
                  <a:txBody>
                    <a:bodyPr/>
                    <a:lstStyle/>
                    <a:p>
                      <a:pPr algn="ctr" fontAlgn="ctr"/>
                      <a:r>
                        <a:rPr lang="ja-JP" altLang="en-US" sz="1050" b="0" u="none" strike="noStrike" dirty="0">
                          <a:solidFill>
                            <a:srgbClr val="000000"/>
                          </a:solidFill>
                          <a:effectLst/>
                        </a:rPr>
                        <a:t>２８</a:t>
                      </a:r>
                      <a:endParaRPr lang="en-US" altLang="ja-JP" sz="1050" b="0" i="0" u="none" strike="noStrike" dirty="0">
                        <a:solidFill>
                          <a:srgbClr val="000000"/>
                        </a:solidFill>
                        <a:effectLst/>
                        <a:latin typeface="+mn-ea"/>
                        <a:ea typeface="+mn-ea"/>
                      </a:endParaRPr>
                    </a:p>
                  </a:txBody>
                  <a:tcPr marL="72000" marR="72000" marT="3449" marB="0" anchor="ctr"/>
                </a:tc>
                <a:tc>
                  <a:txBody>
                    <a:bodyPr/>
                    <a:lstStyle/>
                    <a:p>
                      <a:pPr algn="l" fontAlgn="ctr"/>
                      <a:r>
                        <a:rPr lang="ja-JP" altLang="en-US" sz="1050" dirty="0"/>
                        <a:t>呼吸器リハビリテーション料</a:t>
                      </a:r>
                      <a:r>
                        <a:rPr lang="en-US" altLang="ja-JP" sz="1050" dirty="0">
                          <a:latin typeface="+mn-ea"/>
                          <a:ea typeface="+mn-ea"/>
                        </a:rPr>
                        <a:t>(Ⅰ)</a:t>
                      </a:r>
                      <a:endParaRPr kumimoji="1" lang="ja-JP" altLang="en-US" sz="1050" b="0" i="0" u="none" strike="noStrike" kern="1200" dirty="0">
                        <a:solidFill>
                          <a:srgbClr val="000000"/>
                        </a:solidFill>
                        <a:effectLst/>
                        <a:latin typeface="+mn-ea"/>
                        <a:ea typeface="+mn-ea"/>
                        <a:cs typeface="+mn-cs"/>
                      </a:endParaRPr>
                    </a:p>
                  </a:txBody>
                  <a:tcPr marL="72000" marR="72000" marT="3449" marB="0" anchor="ctr"/>
                </a:tc>
                <a:extLst>
                  <a:ext uri="{0D108BD9-81ED-4DB2-BD59-A6C34878D82A}">
                    <a16:rowId xmlns:a16="http://schemas.microsoft.com/office/drawing/2014/main" val="827393482"/>
                  </a:ext>
                </a:extLst>
              </a:tr>
              <a:tr h="342039">
                <a:tc>
                  <a:txBody>
                    <a:bodyPr/>
                    <a:lstStyle/>
                    <a:p>
                      <a:pPr algn="ctr" fontAlgn="ctr"/>
                      <a:r>
                        <a:rPr lang="ja-JP" altLang="en-US" sz="1050" b="0" u="none" strike="noStrike" dirty="0">
                          <a:solidFill>
                            <a:srgbClr val="000000"/>
                          </a:solidFill>
                          <a:effectLst/>
                        </a:rPr>
                        <a:t>２９</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r>
                        <a:rPr lang="ja-JP" altLang="en-US" sz="1050" dirty="0"/>
                        <a:t>呼吸器リハビリテーション料</a:t>
                      </a:r>
                      <a:r>
                        <a:rPr lang="en-US" altLang="ja-JP" sz="1050" dirty="0">
                          <a:latin typeface="+mn-ea"/>
                          <a:ea typeface="+mn-ea"/>
                        </a:rPr>
                        <a:t>(Ⅱ) </a:t>
                      </a:r>
                      <a:endParaRPr lang="ja-JP" altLang="en-US" sz="1050" dirty="0">
                        <a:latin typeface="+mn-ea"/>
                        <a:ea typeface="+mn-ea"/>
                      </a:endParaRPr>
                    </a:p>
                  </a:txBody>
                  <a:tcPr marL="72000" marR="72000" marT="3449" marB="0" anchor="ctr"/>
                </a:tc>
                <a:extLst>
                  <a:ext uri="{0D108BD9-81ED-4DB2-BD59-A6C34878D82A}">
                    <a16:rowId xmlns:a16="http://schemas.microsoft.com/office/drawing/2014/main" val="815350185"/>
                  </a:ext>
                </a:extLst>
              </a:tr>
              <a:tr h="342039">
                <a:tc>
                  <a:txBody>
                    <a:bodyPr/>
                    <a:lstStyle/>
                    <a:p>
                      <a:pPr algn="ctr" fontAlgn="ctr"/>
                      <a:r>
                        <a:rPr lang="ja-JP" altLang="en-US" sz="1050" b="0" i="0" u="none" strike="noStrike" dirty="0">
                          <a:solidFill>
                            <a:srgbClr val="000000"/>
                          </a:solidFill>
                          <a:effectLst/>
                          <a:latin typeface="+mn-ea"/>
                          <a:ea typeface="+mn-ea"/>
                        </a:rPr>
                        <a:t>３０</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r>
                        <a:rPr lang="ja-JP" altLang="en-US" sz="1050" dirty="0"/>
                        <a:t>障害児（者）リハビリテーション料</a:t>
                      </a:r>
                      <a:endParaRPr lang="ja-JP" altLang="en-US" sz="1050" dirty="0">
                        <a:latin typeface="+mn-ea"/>
                        <a:ea typeface="+mn-ea"/>
                      </a:endParaRPr>
                    </a:p>
                  </a:txBody>
                  <a:tcPr marL="72000" marR="72000" marT="3449" marB="0" anchor="ctr"/>
                </a:tc>
                <a:extLst>
                  <a:ext uri="{0D108BD9-81ED-4DB2-BD59-A6C34878D82A}">
                    <a16:rowId xmlns:a16="http://schemas.microsoft.com/office/drawing/2014/main" val="152805139"/>
                  </a:ext>
                </a:extLst>
              </a:tr>
            </a:tbl>
          </a:graphicData>
        </a:graphic>
      </p:graphicFrame>
      <p:sp>
        <p:nvSpPr>
          <p:cNvPr id="3" name="正方形/長方形 2">
            <a:extLst>
              <a:ext uri="{FF2B5EF4-FFF2-40B4-BE49-F238E27FC236}">
                <a16:creationId xmlns:a16="http://schemas.microsoft.com/office/drawing/2014/main" id="{FE1F2071-8987-33FF-A7CE-3AD02869CC97}"/>
              </a:ext>
            </a:extLst>
          </p:cNvPr>
          <p:cNvSpPr/>
          <p:nvPr/>
        </p:nvSpPr>
        <p:spPr>
          <a:xfrm>
            <a:off x="368663" y="911729"/>
            <a:ext cx="6984776" cy="219422"/>
          </a:xfrm>
          <a:prstGeom prst="rect">
            <a:avLst/>
          </a:prstGeom>
        </p:spPr>
        <p:txBody>
          <a:bodyPr wrap="square" lIns="57280" tIns="28640" rIns="57280" bIns="28640">
            <a:spAutoFit/>
          </a:bodyPr>
          <a:lstStyle/>
          <a:p>
            <a:pPr algn="just">
              <a:spcAft>
                <a:spcPts val="400"/>
              </a:spcAft>
            </a:pPr>
            <a:r>
              <a:rPr lang="en-US" altLang="ja-JP" sz="1050" b="1" dirty="0">
                <a:solidFill>
                  <a:srgbClr val="FF0000"/>
                </a:solidFill>
                <a:latin typeface="Meiryo" panose="020B0604030504040204" pitchFamily="34" charset="-128"/>
                <a:ea typeface="Meiryo" panose="020B0604030504040204" pitchFamily="34" charset="-128"/>
              </a:rPr>
              <a:t>※</a:t>
            </a:r>
            <a:r>
              <a:rPr lang="ja-JP" altLang="en-US" sz="1050" b="1" dirty="0">
                <a:solidFill>
                  <a:srgbClr val="FF0000"/>
                </a:solidFill>
                <a:latin typeface="Meiryo" panose="020B0604030504040204" pitchFamily="34" charset="-128"/>
                <a:ea typeface="Meiryo" panose="020B0604030504040204" pitchFamily="34" charset="-128"/>
              </a:rPr>
              <a:t>表１、表２、表３及び表４については、訂正を行う場合がありますので今後の訂正通知等を必ずご確認ください。</a:t>
            </a:r>
          </a:p>
        </p:txBody>
      </p:sp>
    </p:spTree>
    <p:extLst>
      <p:ext uri="{BB962C8B-B14F-4D97-AF65-F5344CB8AC3E}">
        <p14:creationId xmlns:p14="http://schemas.microsoft.com/office/powerpoint/2010/main" val="35284636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7C9A60-A5D5-6940-BD43-AAF93008732A}"/>
              </a:ext>
            </a:extLst>
          </p:cNvPr>
          <p:cNvSpPr>
            <a:spLocks noGrp="1"/>
          </p:cNvSpPr>
          <p:nvPr>
            <p:ph type="title"/>
          </p:nvPr>
        </p:nvSpPr>
        <p:spPr/>
        <p:txBody>
          <a:bodyPr bIns="72000"/>
          <a:lstStyle/>
          <a:p>
            <a:r>
              <a:rPr lang="ja-JP" altLang="en-US" sz="1400" dirty="0"/>
              <a:t>（表３）施設基準が改正されたが、令和６年５月</a:t>
            </a:r>
            <a:r>
              <a:rPr lang="en-US" altLang="ja-JP" sz="1400" dirty="0">
                <a:latin typeface="+mn-ea"/>
              </a:rPr>
              <a:t>31</a:t>
            </a:r>
            <a:r>
              <a:rPr lang="ja-JP" altLang="en-US" sz="1400" dirty="0"/>
              <a:t>日において現に当該点数を算定</a:t>
            </a:r>
            <a:br>
              <a:rPr lang="en-US" altLang="ja-JP" sz="1400" dirty="0"/>
            </a:br>
            <a:r>
              <a:rPr lang="ja-JP" altLang="en-US" sz="1400" dirty="0"/>
              <a:t>　　　　していた保険医療機関において、引き続き当該点数を算定する場合には、</a:t>
            </a:r>
            <a:br>
              <a:rPr lang="en-US" altLang="ja-JP" sz="1400" dirty="0"/>
            </a:br>
            <a:r>
              <a:rPr lang="ja-JP" altLang="en-US" sz="1400" dirty="0"/>
              <a:t>　　　　届出が必要でないもの</a:t>
            </a:r>
          </a:p>
        </p:txBody>
      </p:sp>
      <p:sp>
        <p:nvSpPr>
          <p:cNvPr id="4" name="スライド番号プレースホルダー 3"/>
          <p:cNvSpPr>
            <a:spLocks noGrp="1"/>
          </p:cNvSpPr>
          <p:nvPr>
            <p:ph type="sldNum" sz="quarter" idx="4"/>
          </p:nvPr>
        </p:nvSpPr>
        <p:spPr>
          <a:xfrm>
            <a:off x="8915314" y="6678971"/>
            <a:ext cx="630513" cy="278421"/>
          </a:xfrm>
        </p:spPr>
        <p:txBody>
          <a:bodyPr/>
          <a:lstStyle/>
          <a:p>
            <a:fld id="{48F63A3B-78C7-47BE-AE5E-E10140E04643}" type="slidenum">
              <a:rPr lang="en-US" smtClean="0"/>
              <a:pPr/>
              <a:t>31</a:t>
            </a:fld>
            <a:endParaRPr lang="en-US" dirty="0"/>
          </a:p>
        </p:txBody>
      </p:sp>
      <p:sp>
        <p:nvSpPr>
          <p:cNvPr id="5" name="角丸四角形 48">
            <a:extLst>
              <a:ext uri="{FF2B5EF4-FFF2-40B4-BE49-F238E27FC236}">
                <a16:creationId xmlns:a16="http://schemas.microsoft.com/office/drawing/2014/main" id="{079E65FC-6402-2769-CB64-4848984F7514}"/>
              </a:ext>
            </a:extLst>
          </p:cNvPr>
          <p:cNvSpPr/>
          <p:nvPr/>
        </p:nvSpPr>
        <p:spPr>
          <a:xfrm>
            <a:off x="364807" y="1164085"/>
            <a:ext cx="1621744" cy="318432"/>
          </a:xfrm>
          <a:prstGeom prst="roundRect">
            <a:avLst>
              <a:gd name="adj" fmla="val 17286"/>
            </a:avLst>
          </a:prstGeom>
          <a:solidFill>
            <a:schemeClr val="accent3"/>
          </a:solidFill>
        </p:spPr>
        <p:txBody>
          <a:bodyPr anchor="ctr"/>
          <a:lstStyle/>
          <a:p>
            <a:pPr algn="ctr" defTabSz="591055">
              <a:lnSpc>
                <a:spcPct val="130000"/>
              </a:lnSpc>
              <a:spcAft>
                <a:spcPts val="796"/>
              </a:spcAft>
            </a:pPr>
            <a:r>
              <a:rPr lang="ja-JP" altLang="en-US" sz="1077" b="1" spc="239" dirty="0">
                <a:solidFill>
                  <a:schemeClr val="bg1"/>
                </a:solidFill>
                <a:latin typeface="+mn-ea"/>
                <a:cs typeface="Noto Sans CJK JP DemiLight" charset="-128"/>
              </a:rPr>
              <a:t>特掲診療料③</a:t>
            </a:r>
          </a:p>
        </p:txBody>
      </p:sp>
      <p:graphicFrame>
        <p:nvGraphicFramePr>
          <p:cNvPr id="11" name="表 4">
            <a:extLst>
              <a:ext uri="{FF2B5EF4-FFF2-40B4-BE49-F238E27FC236}">
                <a16:creationId xmlns:a16="http://schemas.microsoft.com/office/drawing/2014/main" id="{3379E74B-CAF3-09F1-62DB-4E526D3E914C}"/>
              </a:ext>
            </a:extLst>
          </p:cNvPr>
          <p:cNvGraphicFramePr>
            <a:graphicFrameLocks noGrp="1"/>
          </p:cNvGraphicFramePr>
          <p:nvPr>
            <p:extLst>
              <p:ext uri="{D42A27DB-BD31-4B8C-83A1-F6EECF244321}">
                <p14:modId xmlns:p14="http://schemas.microsoft.com/office/powerpoint/2010/main" val="2134610770"/>
              </p:ext>
            </p:extLst>
          </p:nvPr>
        </p:nvGraphicFramePr>
        <p:xfrm>
          <a:off x="364807" y="1548386"/>
          <a:ext cx="9181020" cy="4788546"/>
        </p:xfrm>
        <a:graphic>
          <a:graphicData uri="http://schemas.openxmlformats.org/drawingml/2006/table">
            <a:tbl>
              <a:tblPr bandRow="1">
                <a:tableStyleId>{F5AB1C69-6EDB-4FF4-983F-18BD219EF322}</a:tableStyleId>
              </a:tblPr>
              <a:tblGrid>
                <a:gridCol w="455547">
                  <a:extLst>
                    <a:ext uri="{9D8B030D-6E8A-4147-A177-3AD203B41FA5}">
                      <a16:colId xmlns:a16="http://schemas.microsoft.com/office/drawing/2014/main" val="1524999895"/>
                    </a:ext>
                  </a:extLst>
                </a:gridCol>
                <a:gridCol w="8725473">
                  <a:extLst>
                    <a:ext uri="{9D8B030D-6E8A-4147-A177-3AD203B41FA5}">
                      <a16:colId xmlns:a16="http://schemas.microsoft.com/office/drawing/2014/main" val="4139373743"/>
                    </a:ext>
                  </a:extLst>
                </a:gridCol>
              </a:tblGrid>
              <a:tr h="342039">
                <a:tc>
                  <a:txBody>
                    <a:bodyPr/>
                    <a:lstStyle/>
                    <a:p>
                      <a:pPr algn="ctr" fontAlgn="ctr"/>
                      <a:r>
                        <a:rPr lang="ja-JP" altLang="en-US" sz="1050" b="0" i="0" u="none" strike="noStrike" dirty="0">
                          <a:solidFill>
                            <a:srgbClr val="000000"/>
                          </a:solidFill>
                          <a:effectLst/>
                          <a:latin typeface="+mn-ea"/>
                          <a:ea typeface="+mn-ea"/>
                        </a:rPr>
                        <a:t>３１</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r>
                        <a:rPr lang="ja-JP" altLang="en-US" sz="1050" dirty="0"/>
                        <a:t>通院・在宅精神療法の注８に規定する療養生活継続支援加算</a:t>
                      </a:r>
                      <a:endParaRPr lang="ja-JP" altLang="en-US" sz="1050" dirty="0">
                        <a:latin typeface="+mn-ea"/>
                        <a:ea typeface="+mn-ea"/>
                      </a:endParaRPr>
                    </a:p>
                  </a:txBody>
                  <a:tcPr marL="72000" marR="72000" marT="3449" marB="0" anchor="ctr"/>
                </a:tc>
                <a:extLst>
                  <a:ext uri="{0D108BD9-81ED-4DB2-BD59-A6C34878D82A}">
                    <a16:rowId xmlns:a16="http://schemas.microsoft.com/office/drawing/2014/main" val="2768344142"/>
                  </a:ext>
                </a:extLst>
              </a:tr>
              <a:tr h="342039">
                <a:tc>
                  <a:txBody>
                    <a:bodyPr/>
                    <a:lstStyle/>
                    <a:p>
                      <a:pPr algn="ctr" fontAlgn="ctr"/>
                      <a:r>
                        <a:rPr lang="ja-JP" altLang="en-US" sz="1050" b="0" i="0" u="none" strike="noStrike" dirty="0">
                          <a:solidFill>
                            <a:srgbClr val="000000"/>
                          </a:solidFill>
                          <a:effectLst/>
                          <a:latin typeface="+mn-ea"/>
                          <a:ea typeface="+mn-ea"/>
                        </a:rPr>
                        <a:t>３２</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t>導入期加算１、２及び３</a:t>
                      </a:r>
                      <a:endParaRPr lang="ja-JP" altLang="en-US" sz="1050" dirty="0">
                        <a:latin typeface="+mn-ea"/>
                        <a:ea typeface="+mn-ea"/>
                      </a:endParaRPr>
                    </a:p>
                  </a:txBody>
                  <a:tcPr marL="72000" marR="72000" marT="3449" marB="0" anchor="ctr"/>
                </a:tc>
                <a:extLst>
                  <a:ext uri="{0D108BD9-81ED-4DB2-BD59-A6C34878D82A}">
                    <a16:rowId xmlns:a16="http://schemas.microsoft.com/office/drawing/2014/main" val="2161744004"/>
                  </a:ext>
                </a:extLst>
              </a:tr>
              <a:tr h="342039">
                <a:tc>
                  <a:txBody>
                    <a:bodyPr/>
                    <a:lstStyle/>
                    <a:p>
                      <a:pPr algn="ctr" fontAlgn="ctr"/>
                      <a:r>
                        <a:rPr lang="ja-JP" altLang="en-US" sz="1050" b="0" u="none" strike="noStrike" dirty="0">
                          <a:solidFill>
                            <a:srgbClr val="000000"/>
                          </a:solidFill>
                          <a:effectLst/>
                        </a:rPr>
                        <a:t>３３</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r>
                        <a:rPr lang="ja-JP" altLang="en-US" sz="1050" dirty="0"/>
                        <a:t>頭蓋内腫瘍摘出術（原発性悪性脳腫瘍光線力学療法加算を算定する場合に限る。） </a:t>
                      </a:r>
                      <a:endParaRPr lang="ja-JP" altLang="en-US" sz="1050" dirty="0">
                        <a:latin typeface="+mn-ea"/>
                        <a:ea typeface="+mn-ea"/>
                      </a:endParaRPr>
                    </a:p>
                  </a:txBody>
                  <a:tcPr marL="72000" marR="72000" marT="3449" marB="0" anchor="ctr"/>
                </a:tc>
                <a:extLst>
                  <a:ext uri="{0D108BD9-81ED-4DB2-BD59-A6C34878D82A}">
                    <a16:rowId xmlns:a16="http://schemas.microsoft.com/office/drawing/2014/main" val="1130060609"/>
                  </a:ext>
                </a:extLst>
              </a:tr>
              <a:tr h="342039">
                <a:tc>
                  <a:txBody>
                    <a:bodyPr/>
                    <a:lstStyle/>
                    <a:p>
                      <a:pPr algn="ctr" fontAlgn="ctr"/>
                      <a:r>
                        <a:rPr lang="ja-JP" altLang="en-US" sz="1050" b="0" u="none" strike="noStrike" dirty="0">
                          <a:solidFill>
                            <a:srgbClr val="000000"/>
                          </a:solidFill>
                          <a:effectLst/>
                        </a:rPr>
                        <a:t>３４</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r>
                        <a:rPr lang="ja-JP" altLang="en-US" sz="1050" dirty="0"/>
                        <a:t>頭蓋内電極植込術（脳深部電極によるもの（７本以上の電極による場合）に限る。） </a:t>
                      </a:r>
                      <a:endParaRPr lang="ja-JP" altLang="en-US" sz="1050" dirty="0">
                        <a:latin typeface="+mn-ea"/>
                        <a:ea typeface="+mn-ea"/>
                      </a:endParaRPr>
                    </a:p>
                  </a:txBody>
                  <a:tcPr marL="72000" marR="72000" marT="3449" marB="0" anchor="ctr"/>
                </a:tc>
                <a:extLst>
                  <a:ext uri="{0D108BD9-81ED-4DB2-BD59-A6C34878D82A}">
                    <a16:rowId xmlns:a16="http://schemas.microsoft.com/office/drawing/2014/main" val="2879801562"/>
                  </a:ext>
                </a:extLst>
              </a:tr>
              <a:tr h="342039">
                <a:tc>
                  <a:txBody>
                    <a:bodyPr/>
                    <a:lstStyle/>
                    <a:p>
                      <a:pPr algn="ctr" fontAlgn="ctr"/>
                      <a:r>
                        <a:rPr lang="ja-JP" altLang="en-US" sz="1050" b="0" u="none" strike="noStrike" dirty="0">
                          <a:solidFill>
                            <a:srgbClr val="000000"/>
                          </a:solidFill>
                          <a:effectLst/>
                        </a:rPr>
                        <a:t>３５</a:t>
                      </a:r>
                      <a:endParaRPr lang="en-US" altLang="zh-TW" sz="1050" b="0" i="0" u="none" strike="noStrike" dirty="0">
                        <a:solidFill>
                          <a:srgbClr val="000000"/>
                        </a:solidFill>
                        <a:effectLst/>
                        <a:latin typeface="+mn-ea"/>
                        <a:ea typeface="+mn-ea"/>
                      </a:endParaRPr>
                    </a:p>
                  </a:txBody>
                  <a:tcPr marL="72000" marR="72000" marT="3449" marB="0" anchor="ctr"/>
                </a:tc>
                <a:tc>
                  <a:txBody>
                    <a:bodyPr/>
                    <a:lstStyle/>
                    <a:p>
                      <a:r>
                        <a:rPr lang="ja-JP" altLang="en-US" sz="1050" dirty="0"/>
                        <a:t>網膜付着組織を含む硝子体切除術（眼内内視鏡を用いるもの） </a:t>
                      </a:r>
                      <a:endParaRPr lang="ja-JP" altLang="en-US" sz="1050" dirty="0">
                        <a:latin typeface="+mn-ea"/>
                        <a:ea typeface="+mn-ea"/>
                      </a:endParaRPr>
                    </a:p>
                  </a:txBody>
                  <a:tcPr marL="72000" marR="72000" marT="3449" marB="0" anchor="ctr"/>
                </a:tc>
                <a:extLst>
                  <a:ext uri="{0D108BD9-81ED-4DB2-BD59-A6C34878D82A}">
                    <a16:rowId xmlns:a16="http://schemas.microsoft.com/office/drawing/2014/main" val="424539954"/>
                  </a:ext>
                </a:extLst>
              </a:tr>
              <a:tr h="342039">
                <a:tc>
                  <a:txBody>
                    <a:bodyPr/>
                    <a:lstStyle/>
                    <a:p>
                      <a:pPr algn="ctr" fontAlgn="ctr"/>
                      <a:r>
                        <a:rPr lang="ja-JP" altLang="en-US" sz="1050" b="0" u="none" strike="noStrike" dirty="0">
                          <a:solidFill>
                            <a:srgbClr val="000000"/>
                          </a:solidFill>
                          <a:effectLst/>
                        </a:rPr>
                        <a:t>３６</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algn="l" fontAlgn="ctr"/>
                      <a:r>
                        <a:rPr lang="ja-JP" altLang="en-US" sz="1050" dirty="0"/>
                        <a:t>鏡視下咽頭悪性腫瘍手術（軟口蓋悪性腫瘍手術を含む。）（内視鏡手術用支援機器を用い る場合）及び鏡視下喉頭悪性腫瘍手術（内視鏡手術用支援機器を用いる場合） </a:t>
                      </a:r>
                      <a:endParaRPr lang="ja-JP" altLang="en-US" sz="1050" u="none" strike="noStrike" dirty="0">
                        <a:effectLst/>
                        <a:latin typeface="+mn-ea"/>
                        <a:ea typeface="+mn-ea"/>
                      </a:endParaRPr>
                    </a:p>
                  </a:txBody>
                  <a:tcPr marL="72000" marR="72000" marT="3449" marB="0" anchor="ctr"/>
                </a:tc>
                <a:extLst>
                  <a:ext uri="{0D108BD9-81ED-4DB2-BD59-A6C34878D82A}">
                    <a16:rowId xmlns:a16="http://schemas.microsoft.com/office/drawing/2014/main" val="3777681952"/>
                  </a:ext>
                </a:extLst>
              </a:tr>
              <a:tr h="342039">
                <a:tc>
                  <a:txBody>
                    <a:bodyPr/>
                    <a:lstStyle/>
                    <a:p>
                      <a:pPr algn="ctr" fontAlgn="ctr"/>
                      <a:r>
                        <a:rPr lang="ja-JP" altLang="en-US" sz="1050" b="0" u="none" strike="noStrike" dirty="0">
                          <a:solidFill>
                            <a:srgbClr val="000000"/>
                          </a:solidFill>
                          <a:effectLst/>
                        </a:rPr>
                        <a:t>３７</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algn="l" fontAlgn="ctr"/>
                      <a:r>
                        <a:rPr lang="zh-TW" altLang="en-US" sz="1050" dirty="0"/>
                        <a:t>頭頸部悪性腫瘍光線力学療法</a:t>
                      </a:r>
                      <a:endParaRPr lang="ja-JP" altLang="en-US" sz="1050" b="0" i="0" u="none" strike="noStrike" dirty="0">
                        <a:solidFill>
                          <a:srgbClr val="000000"/>
                        </a:solidFill>
                        <a:effectLst/>
                        <a:latin typeface="+mn-ea"/>
                        <a:ea typeface="+mn-ea"/>
                      </a:endParaRPr>
                    </a:p>
                  </a:txBody>
                  <a:tcPr marL="72000" marR="72000" marT="3449" marB="0" anchor="ctr"/>
                </a:tc>
                <a:extLst>
                  <a:ext uri="{0D108BD9-81ED-4DB2-BD59-A6C34878D82A}">
                    <a16:rowId xmlns:a16="http://schemas.microsoft.com/office/drawing/2014/main" val="2041638516"/>
                  </a:ext>
                </a:extLst>
              </a:tr>
              <a:tr h="342039">
                <a:tc>
                  <a:txBody>
                    <a:bodyPr/>
                    <a:lstStyle/>
                    <a:p>
                      <a:pPr algn="ctr" fontAlgn="ctr"/>
                      <a:r>
                        <a:rPr lang="ja-JP" altLang="en-US" sz="1050" b="0" u="none" strike="noStrike" dirty="0">
                          <a:solidFill>
                            <a:srgbClr val="000000"/>
                          </a:solidFill>
                          <a:effectLst/>
                        </a:rPr>
                        <a:t>３８</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algn="l" fontAlgn="ctr"/>
                      <a:r>
                        <a:rPr lang="ja-JP" altLang="en-US" sz="1050" dirty="0"/>
                        <a:t>乳腺悪性腫瘍手術（乳癌センチネルリンパ節生検加算１又は乳癌センチネルリンパ節生検加算２を算定する場合に限る。）</a:t>
                      </a:r>
                      <a:endParaRPr lang="ja-JP" altLang="en-US" sz="1050" b="0" i="0" u="none" strike="noStrike" dirty="0">
                        <a:solidFill>
                          <a:srgbClr val="000000"/>
                        </a:solidFill>
                        <a:effectLst/>
                        <a:latin typeface="+mn-ea"/>
                        <a:ea typeface="+mn-ea"/>
                      </a:endParaRPr>
                    </a:p>
                  </a:txBody>
                  <a:tcPr marL="72000" marR="72000" marT="3449" marB="0" anchor="ctr"/>
                </a:tc>
                <a:extLst>
                  <a:ext uri="{0D108BD9-81ED-4DB2-BD59-A6C34878D82A}">
                    <a16:rowId xmlns:a16="http://schemas.microsoft.com/office/drawing/2014/main" val="492356556"/>
                  </a:ext>
                </a:extLst>
              </a:tr>
              <a:tr h="342039">
                <a:tc>
                  <a:txBody>
                    <a:bodyPr/>
                    <a:lstStyle/>
                    <a:p>
                      <a:pPr algn="ctr" fontAlgn="ctr"/>
                      <a:r>
                        <a:rPr lang="ja-JP" altLang="en-US" sz="1050" b="0" i="0" u="none" strike="noStrike" dirty="0">
                          <a:solidFill>
                            <a:srgbClr val="000000"/>
                          </a:solidFill>
                          <a:effectLst/>
                          <a:latin typeface="+mn-ea"/>
                          <a:ea typeface="+mn-ea"/>
                        </a:rPr>
                        <a:t>３９</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50" dirty="0"/>
                        <a:t>胸腔鏡下拡大胸腺摘出術（内視鏡手術用支援機器を用いる場合） </a:t>
                      </a:r>
                      <a:endParaRPr lang="ja-JP" altLang="en-US" sz="1050" b="0" i="0" u="none" strike="noStrike" dirty="0">
                        <a:solidFill>
                          <a:srgbClr val="000000"/>
                        </a:solidFill>
                        <a:effectLst/>
                        <a:latin typeface="+mn-ea"/>
                        <a:ea typeface="+mn-ea"/>
                      </a:endParaRPr>
                    </a:p>
                  </a:txBody>
                  <a:tcPr marL="72000" marR="72000" marT="3449" marB="0" anchor="ctr"/>
                </a:tc>
                <a:extLst>
                  <a:ext uri="{0D108BD9-81ED-4DB2-BD59-A6C34878D82A}">
                    <a16:rowId xmlns:a16="http://schemas.microsoft.com/office/drawing/2014/main" val="4144877022"/>
                  </a:ext>
                </a:extLst>
              </a:tr>
              <a:tr h="342039">
                <a:tc>
                  <a:txBody>
                    <a:bodyPr/>
                    <a:lstStyle/>
                    <a:p>
                      <a:pPr algn="ctr" fontAlgn="ctr"/>
                      <a:r>
                        <a:rPr lang="ja-JP" altLang="en-US" sz="1050" b="0" i="0" u="none" strike="noStrike" dirty="0">
                          <a:solidFill>
                            <a:srgbClr val="000000"/>
                          </a:solidFill>
                          <a:effectLst/>
                          <a:latin typeface="+mn-ea"/>
                          <a:ea typeface="+mn-ea"/>
                        </a:rPr>
                        <a:t>４０</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algn="l" fontAlgn="ctr"/>
                      <a:r>
                        <a:rPr lang="ja-JP" altLang="en-US" sz="1050" dirty="0"/>
                        <a:t>胸腔鏡下縦隔悪性腫瘍手術及び胸腔鏡下良性縦隔腫瘍手術（内視鏡手術用支援機器を用いる場合） </a:t>
                      </a:r>
                      <a:endParaRPr lang="ja-JP" altLang="en-US" sz="1050" b="0" i="0" u="none" strike="noStrike" dirty="0">
                        <a:solidFill>
                          <a:srgbClr val="000000"/>
                        </a:solidFill>
                        <a:effectLst/>
                        <a:latin typeface="+mn-ea"/>
                        <a:ea typeface="+mn-ea"/>
                      </a:endParaRPr>
                    </a:p>
                  </a:txBody>
                  <a:tcPr marL="72000" marR="72000" marT="3449" marB="0" anchor="ctr"/>
                </a:tc>
                <a:extLst>
                  <a:ext uri="{0D108BD9-81ED-4DB2-BD59-A6C34878D82A}">
                    <a16:rowId xmlns:a16="http://schemas.microsoft.com/office/drawing/2014/main" val="755821637"/>
                  </a:ext>
                </a:extLst>
              </a:tr>
              <a:tr h="342039">
                <a:tc>
                  <a:txBody>
                    <a:bodyPr/>
                    <a:lstStyle/>
                    <a:p>
                      <a:pPr algn="ctr" fontAlgn="ctr"/>
                      <a:r>
                        <a:rPr lang="ja-JP" altLang="en-US" sz="1050" b="0" u="none" strike="noStrike" dirty="0">
                          <a:solidFill>
                            <a:srgbClr val="000000"/>
                          </a:solidFill>
                          <a:effectLst/>
                        </a:rPr>
                        <a:t>４１</a:t>
                      </a:r>
                      <a:endParaRPr lang="en-US" altLang="ja-JP" sz="1050" b="0" i="0" u="none" strike="noStrike" dirty="0">
                        <a:solidFill>
                          <a:srgbClr val="000000"/>
                        </a:solidFill>
                        <a:effectLst/>
                        <a:latin typeface="+mn-ea"/>
                        <a:ea typeface="+mn-ea"/>
                      </a:endParaRPr>
                    </a:p>
                  </a:txBody>
                  <a:tcPr marL="72000" marR="72000" marT="3449" marB="0" anchor="ctr"/>
                </a:tc>
                <a:tc>
                  <a:txBody>
                    <a:bodyPr/>
                    <a:lstStyle/>
                    <a:p>
                      <a:pPr algn="l" fontAlgn="ctr"/>
                      <a:r>
                        <a:rPr lang="ja-JP" altLang="en-US" sz="1050" dirty="0"/>
                        <a:t>胸腔鏡下肺悪性腫瘍手術（区域切除及び肺葉切除又は１肺葉を超えるものに限る。）（内 視鏡手術用支援機器を用いる場合）</a:t>
                      </a:r>
                      <a:endParaRPr lang="ja-JP" altLang="en-US" sz="1050" b="0" i="0" u="none" strike="noStrike" dirty="0">
                        <a:solidFill>
                          <a:srgbClr val="000000"/>
                        </a:solidFill>
                        <a:effectLst/>
                        <a:latin typeface="+mn-ea"/>
                        <a:ea typeface="+mn-ea"/>
                      </a:endParaRPr>
                    </a:p>
                  </a:txBody>
                  <a:tcPr marL="72000" marR="72000" marT="3449" marB="0" anchor="ctr"/>
                </a:tc>
                <a:extLst>
                  <a:ext uri="{0D108BD9-81ED-4DB2-BD59-A6C34878D82A}">
                    <a16:rowId xmlns:a16="http://schemas.microsoft.com/office/drawing/2014/main" val="3320084394"/>
                  </a:ext>
                </a:extLst>
              </a:tr>
              <a:tr h="342039">
                <a:tc>
                  <a:txBody>
                    <a:bodyPr/>
                    <a:lstStyle/>
                    <a:p>
                      <a:pPr algn="ctr" fontAlgn="ctr"/>
                      <a:r>
                        <a:rPr lang="ja-JP" altLang="en-US" sz="1050" b="0" u="none" strike="noStrike" dirty="0">
                          <a:solidFill>
                            <a:srgbClr val="000000"/>
                          </a:solidFill>
                          <a:effectLst/>
                        </a:rPr>
                        <a:t>４２</a:t>
                      </a:r>
                      <a:endParaRPr lang="en-US" altLang="ja-JP" sz="1050" b="0" i="0" u="none" strike="noStrike" dirty="0">
                        <a:solidFill>
                          <a:srgbClr val="000000"/>
                        </a:solidFill>
                        <a:effectLst/>
                        <a:latin typeface="+mn-ea"/>
                        <a:ea typeface="+mn-ea"/>
                      </a:endParaRPr>
                    </a:p>
                  </a:txBody>
                  <a:tcPr marL="72000" marR="72000" marT="3449" marB="0" anchor="ctr"/>
                </a:tc>
                <a:tc>
                  <a:txBody>
                    <a:bodyPr/>
                    <a:lstStyle/>
                    <a:p>
                      <a:pPr algn="l" fontAlgn="ctr"/>
                      <a:r>
                        <a:rPr lang="ja-JP" altLang="en-US" sz="1050" dirty="0"/>
                        <a:t>胸腔鏡下食道悪性腫瘍手術（内視鏡手術用支援機器を用いる場合）</a:t>
                      </a:r>
                      <a:endParaRPr kumimoji="1" lang="ja-JP" altLang="en-US" sz="1050" b="0" i="0" u="none" strike="noStrike" kern="1200" dirty="0">
                        <a:solidFill>
                          <a:srgbClr val="000000"/>
                        </a:solidFill>
                        <a:effectLst/>
                        <a:latin typeface="+mn-ea"/>
                        <a:ea typeface="+mn-ea"/>
                        <a:cs typeface="+mn-cs"/>
                      </a:endParaRPr>
                    </a:p>
                  </a:txBody>
                  <a:tcPr marL="72000" marR="72000" marT="3449" marB="0" anchor="ctr"/>
                </a:tc>
                <a:extLst>
                  <a:ext uri="{0D108BD9-81ED-4DB2-BD59-A6C34878D82A}">
                    <a16:rowId xmlns:a16="http://schemas.microsoft.com/office/drawing/2014/main" val="827393482"/>
                  </a:ext>
                </a:extLst>
              </a:tr>
              <a:tr h="342039">
                <a:tc>
                  <a:txBody>
                    <a:bodyPr/>
                    <a:lstStyle/>
                    <a:p>
                      <a:pPr algn="ctr" fontAlgn="ctr"/>
                      <a:r>
                        <a:rPr lang="ja-JP" altLang="en-US" sz="1050" b="0" u="none" strike="noStrike" dirty="0">
                          <a:solidFill>
                            <a:srgbClr val="000000"/>
                          </a:solidFill>
                          <a:effectLst/>
                        </a:rPr>
                        <a:t>４３</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r>
                        <a:rPr lang="ja-JP" altLang="en-US" sz="1050" dirty="0"/>
                        <a:t>縦隔鏡下食道悪性腫瘍手術（内視鏡手術用支援機器を用いる場合） </a:t>
                      </a:r>
                      <a:endParaRPr lang="ja-JP" altLang="en-US" sz="1050" dirty="0">
                        <a:latin typeface="+mn-ea"/>
                        <a:ea typeface="+mn-ea"/>
                      </a:endParaRPr>
                    </a:p>
                  </a:txBody>
                  <a:tcPr marL="72000" marR="72000" marT="3449" marB="0" anchor="ctr"/>
                </a:tc>
                <a:extLst>
                  <a:ext uri="{0D108BD9-81ED-4DB2-BD59-A6C34878D82A}">
                    <a16:rowId xmlns:a16="http://schemas.microsoft.com/office/drawing/2014/main" val="815350185"/>
                  </a:ext>
                </a:extLst>
              </a:tr>
              <a:tr h="342039">
                <a:tc>
                  <a:txBody>
                    <a:bodyPr/>
                    <a:lstStyle/>
                    <a:p>
                      <a:pPr algn="ctr" fontAlgn="ctr"/>
                      <a:r>
                        <a:rPr lang="ja-JP" altLang="en-US" sz="1050" b="0" u="none" strike="noStrike" dirty="0">
                          <a:solidFill>
                            <a:srgbClr val="000000"/>
                          </a:solidFill>
                          <a:effectLst/>
                        </a:rPr>
                        <a:t>４４</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r>
                        <a:rPr lang="ja-JP" altLang="en-US" sz="1050" dirty="0"/>
                        <a:t>経皮的冠動脈形成術（特殊カテーテルによるもの） </a:t>
                      </a:r>
                      <a:endParaRPr lang="ja-JP" altLang="en-US" sz="1050" dirty="0">
                        <a:latin typeface="+mn-ea"/>
                        <a:ea typeface="+mn-ea"/>
                      </a:endParaRPr>
                    </a:p>
                  </a:txBody>
                  <a:tcPr marL="72000" marR="72000" marT="3449" marB="0" anchor="ctr"/>
                </a:tc>
                <a:extLst>
                  <a:ext uri="{0D108BD9-81ED-4DB2-BD59-A6C34878D82A}">
                    <a16:rowId xmlns:a16="http://schemas.microsoft.com/office/drawing/2014/main" val="152805139"/>
                  </a:ext>
                </a:extLst>
              </a:tr>
            </a:tbl>
          </a:graphicData>
        </a:graphic>
      </p:graphicFrame>
      <p:sp>
        <p:nvSpPr>
          <p:cNvPr id="3" name="正方形/長方形 2">
            <a:extLst>
              <a:ext uri="{FF2B5EF4-FFF2-40B4-BE49-F238E27FC236}">
                <a16:creationId xmlns:a16="http://schemas.microsoft.com/office/drawing/2014/main" id="{7F07EA82-EE4E-8D42-2317-FE8D219C9B9F}"/>
              </a:ext>
            </a:extLst>
          </p:cNvPr>
          <p:cNvSpPr/>
          <p:nvPr/>
        </p:nvSpPr>
        <p:spPr>
          <a:xfrm>
            <a:off x="370935" y="898432"/>
            <a:ext cx="6984776" cy="219422"/>
          </a:xfrm>
          <a:prstGeom prst="rect">
            <a:avLst/>
          </a:prstGeom>
        </p:spPr>
        <p:txBody>
          <a:bodyPr wrap="square" lIns="57280" tIns="28640" rIns="57280" bIns="28640">
            <a:spAutoFit/>
          </a:bodyPr>
          <a:lstStyle/>
          <a:p>
            <a:pPr algn="just">
              <a:spcAft>
                <a:spcPts val="400"/>
              </a:spcAft>
            </a:pPr>
            <a:r>
              <a:rPr lang="en-US" altLang="ja-JP" sz="1050" b="1" dirty="0">
                <a:solidFill>
                  <a:srgbClr val="FF0000"/>
                </a:solidFill>
                <a:latin typeface="Meiryo" panose="020B0604030504040204" pitchFamily="34" charset="-128"/>
                <a:ea typeface="Meiryo" panose="020B0604030504040204" pitchFamily="34" charset="-128"/>
              </a:rPr>
              <a:t>※</a:t>
            </a:r>
            <a:r>
              <a:rPr lang="ja-JP" altLang="en-US" sz="1050" b="1" dirty="0">
                <a:solidFill>
                  <a:srgbClr val="FF0000"/>
                </a:solidFill>
                <a:latin typeface="Meiryo" panose="020B0604030504040204" pitchFamily="34" charset="-128"/>
                <a:ea typeface="Meiryo" panose="020B0604030504040204" pitchFamily="34" charset="-128"/>
              </a:rPr>
              <a:t>表１、表２、表３及び表４については、訂正を行う場合がありますので今後の訂正通知等を必ずご確認ください。</a:t>
            </a:r>
          </a:p>
        </p:txBody>
      </p:sp>
    </p:spTree>
    <p:extLst>
      <p:ext uri="{BB962C8B-B14F-4D97-AF65-F5344CB8AC3E}">
        <p14:creationId xmlns:p14="http://schemas.microsoft.com/office/powerpoint/2010/main" val="21976209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7C9A60-A5D5-6940-BD43-AAF93008732A}"/>
              </a:ext>
            </a:extLst>
          </p:cNvPr>
          <p:cNvSpPr>
            <a:spLocks noGrp="1"/>
          </p:cNvSpPr>
          <p:nvPr>
            <p:ph type="title"/>
          </p:nvPr>
        </p:nvSpPr>
        <p:spPr/>
        <p:txBody>
          <a:bodyPr bIns="72000"/>
          <a:lstStyle/>
          <a:p>
            <a:r>
              <a:rPr lang="ja-JP" altLang="en-US" sz="1400" dirty="0"/>
              <a:t>（表３）施設基準が改正されたが、令和６年５月</a:t>
            </a:r>
            <a:r>
              <a:rPr lang="en-US" altLang="ja-JP" sz="1400" dirty="0">
                <a:latin typeface="+mn-ea"/>
              </a:rPr>
              <a:t>31</a:t>
            </a:r>
            <a:r>
              <a:rPr lang="ja-JP" altLang="en-US" sz="1400" dirty="0"/>
              <a:t>日において現に当該点数を算定</a:t>
            </a:r>
            <a:br>
              <a:rPr lang="en-US" altLang="ja-JP" sz="1400" dirty="0"/>
            </a:br>
            <a:r>
              <a:rPr lang="ja-JP" altLang="en-US" sz="1400" dirty="0"/>
              <a:t>　　　　していた保険医療機関において、引き続き当該点数を算定する場合には、</a:t>
            </a:r>
            <a:br>
              <a:rPr lang="en-US" altLang="ja-JP" sz="1400" dirty="0"/>
            </a:br>
            <a:r>
              <a:rPr lang="ja-JP" altLang="en-US" sz="1400" dirty="0"/>
              <a:t>　　　　届出が必要でないもの</a:t>
            </a:r>
          </a:p>
        </p:txBody>
      </p:sp>
      <p:sp>
        <p:nvSpPr>
          <p:cNvPr id="4" name="スライド番号プレースホルダー 3"/>
          <p:cNvSpPr>
            <a:spLocks noGrp="1"/>
          </p:cNvSpPr>
          <p:nvPr>
            <p:ph type="sldNum" sz="quarter" idx="4"/>
          </p:nvPr>
        </p:nvSpPr>
        <p:spPr>
          <a:xfrm>
            <a:off x="8915314" y="6678971"/>
            <a:ext cx="630513" cy="278421"/>
          </a:xfrm>
        </p:spPr>
        <p:txBody>
          <a:bodyPr/>
          <a:lstStyle/>
          <a:p>
            <a:fld id="{48F63A3B-78C7-47BE-AE5E-E10140E04643}" type="slidenum">
              <a:rPr lang="en-US" smtClean="0"/>
              <a:pPr/>
              <a:t>32</a:t>
            </a:fld>
            <a:endParaRPr lang="en-US" dirty="0"/>
          </a:p>
        </p:txBody>
      </p:sp>
      <p:sp>
        <p:nvSpPr>
          <p:cNvPr id="5" name="角丸四角形 48">
            <a:extLst>
              <a:ext uri="{FF2B5EF4-FFF2-40B4-BE49-F238E27FC236}">
                <a16:creationId xmlns:a16="http://schemas.microsoft.com/office/drawing/2014/main" id="{079E65FC-6402-2769-CB64-4848984F7514}"/>
              </a:ext>
            </a:extLst>
          </p:cNvPr>
          <p:cNvSpPr/>
          <p:nvPr/>
        </p:nvSpPr>
        <p:spPr>
          <a:xfrm>
            <a:off x="364807" y="1164085"/>
            <a:ext cx="1621744" cy="318432"/>
          </a:xfrm>
          <a:prstGeom prst="roundRect">
            <a:avLst>
              <a:gd name="adj" fmla="val 17286"/>
            </a:avLst>
          </a:prstGeom>
          <a:solidFill>
            <a:schemeClr val="accent3"/>
          </a:solidFill>
        </p:spPr>
        <p:txBody>
          <a:bodyPr anchor="ctr"/>
          <a:lstStyle/>
          <a:p>
            <a:pPr algn="ctr" defTabSz="591055">
              <a:lnSpc>
                <a:spcPct val="130000"/>
              </a:lnSpc>
              <a:spcAft>
                <a:spcPts val="796"/>
              </a:spcAft>
            </a:pPr>
            <a:r>
              <a:rPr lang="ja-JP" altLang="en-US" sz="1077" b="1" spc="239" dirty="0">
                <a:solidFill>
                  <a:schemeClr val="bg1"/>
                </a:solidFill>
                <a:latin typeface="+mn-ea"/>
                <a:cs typeface="Noto Sans CJK JP DemiLight" charset="-128"/>
              </a:rPr>
              <a:t>特掲診療料➃</a:t>
            </a:r>
          </a:p>
        </p:txBody>
      </p:sp>
      <p:graphicFrame>
        <p:nvGraphicFramePr>
          <p:cNvPr id="11" name="表 4">
            <a:extLst>
              <a:ext uri="{FF2B5EF4-FFF2-40B4-BE49-F238E27FC236}">
                <a16:creationId xmlns:a16="http://schemas.microsoft.com/office/drawing/2014/main" id="{3379E74B-CAF3-09F1-62DB-4E526D3E914C}"/>
              </a:ext>
            </a:extLst>
          </p:cNvPr>
          <p:cNvGraphicFramePr>
            <a:graphicFrameLocks noGrp="1"/>
          </p:cNvGraphicFramePr>
          <p:nvPr>
            <p:extLst>
              <p:ext uri="{D42A27DB-BD31-4B8C-83A1-F6EECF244321}">
                <p14:modId xmlns:p14="http://schemas.microsoft.com/office/powerpoint/2010/main" val="271305244"/>
              </p:ext>
            </p:extLst>
          </p:nvPr>
        </p:nvGraphicFramePr>
        <p:xfrm>
          <a:off x="364807" y="1548386"/>
          <a:ext cx="9181020" cy="5130585"/>
        </p:xfrm>
        <a:graphic>
          <a:graphicData uri="http://schemas.openxmlformats.org/drawingml/2006/table">
            <a:tbl>
              <a:tblPr bandRow="1">
                <a:tableStyleId>{F5AB1C69-6EDB-4FF4-983F-18BD219EF322}</a:tableStyleId>
              </a:tblPr>
              <a:tblGrid>
                <a:gridCol w="455547">
                  <a:extLst>
                    <a:ext uri="{9D8B030D-6E8A-4147-A177-3AD203B41FA5}">
                      <a16:colId xmlns:a16="http://schemas.microsoft.com/office/drawing/2014/main" val="1524999895"/>
                    </a:ext>
                  </a:extLst>
                </a:gridCol>
                <a:gridCol w="8725473">
                  <a:extLst>
                    <a:ext uri="{9D8B030D-6E8A-4147-A177-3AD203B41FA5}">
                      <a16:colId xmlns:a16="http://schemas.microsoft.com/office/drawing/2014/main" val="4139373743"/>
                    </a:ext>
                  </a:extLst>
                </a:gridCol>
              </a:tblGrid>
              <a:tr h="342039">
                <a:tc>
                  <a:txBody>
                    <a:bodyPr/>
                    <a:lstStyle/>
                    <a:p>
                      <a:pPr algn="ctr" fontAlgn="ctr"/>
                      <a:r>
                        <a:rPr lang="ja-JP" altLang="en-US" sz="1050" b="0" u="none" strike="noStrike" dirty="0">
                          <a:solidFill>
                            <a:srgbClr val="000000"/>
                          </a:solidFill>
                          <a:effectLst/>
                        </a:rPr>
                        <a:t>４５</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r>
                        <a:rPr lang="ja-JP" altLang="en-US" sz="1050" dirty="0"/>
                        <a:t>胸腔鏡下弁形成術及び胸腔鏡下弁置換術 </a:t>
                      </a:r>
                      <a:endParaRPr lang="ja-JP" altLang="en-US" sz="1050" dirty="0">
                        <a:latin typeface="+mn-ea"/>
                        <a:ea typeface="+mn-ea"/>
                      </a:endParaRPr>
                    </a:p>
                  </a:txBody>
                  <a:tcPr marL="72000" marR="72000" marT="3449" marB="0" anchor="ctr"/>
                </a:tc>
                <a:extLst>
                  <a:ext uri="{0D108BD9-81ED-4DB2-BD59-A6C34878D82A}">
                    <a16:rowId xmlns:a16="http://schemas.microsoft.com/office/drawing/2014/main" val="278185947"/>
                  </a:ext>
                </a:extLst>
              </a:tr>
              <a:tr h="342039">
                <a:tc>
                  <a:txBody>
                    <a:bodyPr/>
                    <a:lstStyle/>
                    <a:p>
                      <a:pPr algn="ctr" fontAlgn="ctr"/>
                      <a:r>
                        <a:rPr lang="ja-JP" altLang="en-US" sz="1050" b="0" i="0" u="none" strike="noStrike" dirty="0">
                          <a:solidFill>
                            <a:srgbClr val="000000"/>
                          </a:solidFill>
                          <a:effectLst/>
                          <a:latin typeface="+mn-ea"/>
                          <a:ea typeface="+mn-ea"/>
                        </a:rPr>
                        <a:t>４６</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t>不整脈手術（左心耳閉鎖術（胸腔鏡下によるもの及び経カテーテル的手術によるもの）に 限る。）</a:t>
                      </a:r>
                      <a:endParaRPr lang="ja-JP" altLang="en-US" sz="1050" dirty="0">
                        <a:latin typeface="+mn-ea"/>
                        <a:ea typeface="+mn-ea"/>
                      </a:endParaRPr>
                    </a:p>
                  </a:txBody>
                  <a:tcPr marL="72000" marR="72000" marT="3449" marB="0" anchor="ctr"/>
                </a:tc>
                <a:extLst>
                  <a:ext uri="{0D108BD9-81ED-4DB2-BD59-A6C34878D82A}">
                    <a16:rowId xmlns:a16="http://schemas.microsoft.com/office/drawing/2014/main" val="265294550"/>
                  </a:ext>
                </a:extLst>
              </a:tr>
              <a:tr h="342039">
                <a:tc>
                  <a:txBody>
                    <a:bodyPr/>
                    <a:lstStyle/>
                    <a:p>
                      <a:pPr algn="ctr" fontAlgn="ctr"/>
                      <a:r>
                        <a:rPr lang="ja-JP" altLang="en-US" sz="1050" b="0" u="none" strike="noStrike" dirty="0">
                          <a:solidFill>
                            <a:srgbClr val="000000"/>
                          </a:solidFill>
                          <a:effectLst/>
                        </a:rPr>
                        <a:t>４７</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t>経皮的カテーテル心筋焼灼術（磁気ナビゲーション加算を算定する場合に限る。） </a:t>
                      </a:r>
                      <a:endParaRPr lang="ja-JP" altLang="en-US" sz="1050" dirty="0">
                        <a:latin typeface="+mn-ea"/>
                        <a:ea typeface="+mn-ea"/>
                      </a:endParaRPr>
                    </a:p>
                  </a:txBody>
                  <a:tcPr marL="72000" marR="72000" marT="3449" marB="0" anchor="ctr"/>
                </a:tc>
                <a:extLst>
                  <a:ext uri="{0D108BD9-81ED-4DB2-BD59-A6C34878D82A}">
                    <a16:rowId xmlns:a16="http://schemas.microsoft.com/office/drawing/2014/main" val="1049185891"/>
                  </a:ext>
                </a:extLst>
              </a:tr>
              <a:tr h="342039">
                <a:tc>
                  <a:txBody>
                    <a:bodyPr/>
                    <a:lstStyle/>
                    <a:p>
                      <a:pPr algn="ctr" fontAlgn="ctr"/>
                      <a:r>
                        <a:rPr lang="ja-JP" altLang="en-US" sz="1050" b="0" u="none" strike="noStrike" dirty="0">
                          <a:solidFill>
                            <a:srgbClr val="000000"/>
                          </a:solidFill>
                          <a:effectLst/>
                        </a:rPr>
                        <a:t>４８</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r>
                        <a:rPr lang="ja-JP" altLang="en-US" sz="1050" dirty="0"/>
                        <a:t>腹腔鏡下胃切除術（単純切除術（内視鏡手術用支援機器を用いる場合））及び腹腔鏡下胃 切除術（悪性腫瘍手術（内視鏡手術用支援機器を用いるもの）） </a:t>
                      </a:r>
                      <a:endParaRPr lang="ja-JP" altLang="en-US" sz="1050" dirty="0">
                        <a:latin typeface="+mn-ea"/>
                        <a:ea typeface="+mn-ea"/>
                      </a:endParaRPr>
                    </a:p>
                  </a:txBody>
                  <a:tcPr marL="72000" marR="72000" marT="3449" marB="0" anchor="ctr"/>
                </a:tc>
                <a:extLst>
                  <a:ext uri="{0D108BD9-81ED-4DB2-BD59-A6C34878D82A}">
                    <a16:rowId xmlns:a16="http://schemas.microsoft.com/office/drawing/2014/main" val="1130060609"/>
                  </a:ext>
                </a:extLst>
              </a:tr>
              <a:tr h="342039">
                <a:tc>
                  <a:txBody>
                    <a:bodyPr/>
                    <a:lstStyle/>
                    <a:p>
                      <a:pPr algn="ctr" fontAlgn="ctr"/>
                      <a:r>
                        <a:rPr lang="ja-JP" altLang="en-US" sz="1050" b="0" i="0" u="none" strike="noStrike" dirty="0">
                          <a:solidFill>
                            <a:srgbClr val="000000"/>
                          </a:solidFill>
                          <a:effectLst/>
                          <a:latin typeface="+mn-ea"/>
                          <a:ea typeface="+mn-ea"/>
                        </a:rPr>
                        <a:t>４９</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r>
                        <a:rPr lang="zh-TW" altLang="en-US" sz="1050" dirty="0"/>
                        <a:t>腹腔鏡下胃縮小術 </a:t>
                      </a:r>
                      <a:endParaRPr lang="ja-JP" altLang="en-US" sz="1050" dirty="0">
                        <a:latin typeface="+mn-ea"/>
                        <a:ea typeface="+mn-ea"/>
                      </a:endParaRPr>
                    </a:p>
                  </a:txBody>
                  <a:tcPr marL="72000" marR="72000" marT="3449" marB="0" anchor="ctr"/>
                </a:tc>
                <a:extLst>
                  <a:ext uri="{0D108BD9-81ED-4DB2-BD59-A6C34878D82A}">
                    <a16:rowId xmlns:a16="http://schemas.microsoft.com/office/drawing/2014/main" val="2879801562"/>
                  </a:ext>
                </a:extLst>
              </a:tr>
              <a:tr h="342039">
                <a:tc>
                  <a:txBody>
                    <a:bodyPr/>
                    <a:lstStyle/>
                    <a:p>
                      <a:pPr algn="ctr" fontAlgn="ctr"/>
                      <a:r>
                        <a:rPr lang="ja-JP" altLang="en-US" sz="1050" b="0" i="0" u="none" strike="noStrike" dirty="0">
                          <a:solidFill>
                            <a:srgbClr val="000000"/>
                          </a:solidFill>
                          <a:effectLst/>
                          <a:latin typeface="+mn-ea"/>
                          <a:ea typeface="+mn-ea"/>
                        </a:rPr>
                        <a:t>５０</a:t>
                      </a:r>
                      <a:endParaRPr lang="en-US" altLang="zh-TW" sz="1050" b="0" i="0" u="none" strike="noStrike" dirty="0">
                        <a:solidFill>
                          <a:srgbClr val="000000"/>
                        </a:solidFill>
                        <a:effectLst/>
                        <a:latin typeface="+mn-ea"/>
                        <a:ea typeface="+mn-ea"/>
                      </a:endParaRPr>
                    </a:p>
                  </a:txBody>
                  <a:tcPr marL="72000" marR="72000" marT="3449" marB="0" anchor="ctr"/>
                </a:tc>
                <a:tc>
                  <a:txBody>
                    <a:bodyPr/>
                    <a:lstStyle/>
                    <a:p>
                      <a:r>
                        <a:rPr lang="ja-JP" altLang="en-US" sz="1050" dirty="0"/>
                        <a:t>腹腔鏡下総胆管拡張症手術（内視鏡手術用支援機器を用いる場合） </a:t>
                      </a:r>
                      <a:endParaRPr lang="ja-JP" altLang="en-US" sz="1050" dirty="0">
                        <a:latin typeface="+mn-ea"/>
                        <a:ea typeface="+mn-ea"/>
                      </a:endParaRPr>
                    </a:p>
                  </a:txBody>
                  <a:tcPr marL="72000" marR="72000" marT="3449" marB="0" anchor="ctr"/>
                </a:tc>
                <a:extLst>
                  <a:ext uri="{0D108BD9-81ED-4DB2-BD59-A6C34878D82A}">
                    <a16:rowId xmlns:a16="http://schemas.microsoft.com/office/drawing/2014/main" val="424539954"/>
                  </a:ext>
                </a:extLst>
              </a:tr>
              <a:tr h="342039">
                <a:tc>
                  <a:txBody>
                    <a:bodyPr/>
                    <a:lstStyle/>
                    <a:p>
                      <a:pPr algn="ctr" fontAlgn="ctr"/>
                      <a:r>
                        <a:rPr lang="ja-JP" altLang="en-US" sz="1050" b="0" u="none" strike="noStrike" dirty="0">
                          <a:solidFill>
                            <a:srgbClr val="000000"/>
                          </a:solidFill>
                          <a:effectLst/>
                        </a:rPr>
                        <a:t>５１</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algn="l" fontAlgn="ctr"/>
                      <a:r>
                        <a:rPr lang="ja-JP" altLang="en-US" sz="1050" dirty="0"/>
                        <a:t>腹腔鏡下肝切除術（内視鏡手術用支援機器を用いる場合）</a:t>
                      </a:r>
                      <a:endParaRPr lang="ja-JP" altLang="en-US" sz="1050" u="none" strike="noStrike" dirty="0">
                        <a:effectLst/>
                        <a:latin typeface="+mn-ea"/>
                        <a:ea typeface="+mn-ea"/>
                      </a:endParaRPr>
                    </a:p>
                  </a:txBody>
                  <a:tcPr marL="72000" marR="72000" marT="3449" marB="0" anchor="ctr"/>
                </a:tc>
                <a:extLst>
                  <a:ext uri="{0D108BD9-81ED-4DB2-BD59-A6C34878D82A}">
                    <a16:rowId xmlns:a16="http://schemas.microsoft.com/office/drawing/2014/main" val="3777681952"/>
                  </a:ext>
                </a:extLst>
              </a:tr>
              <a:tr h="342039">
                <a:tc>
                  <a:txBody>
                    <a:bodyPr/>
                    <a:lstStyle/>
                    <a:p>
                      <a:pPr algn="ctr" fontAlgn="ctr"/>
                      <a:r>
                        <a:rPr lang="ja-JP" altLang="en-US" sz="1050" b="0" u="none" strike="noStrike" dirty="0">
                          <a:solidFill>
                            <a:srgbClr val="000000"/>
                          </a:solidFill>
                          <a:effectLst/>
                        </a:rPr>
                        <a:t>５２</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algn="l" fontAlgn="ctr"/>
                      <a:r>
                        <a:rPr lang="ja-JP" altLang="en-US" sz="1050" dirty="0"/>
                        <a:t>腹腔鏡下膵体尾部腫瘍切除術（内視鏡手術用支援機器を用いる場合） </a:t>
                      </a:r>
                      <a:endParaRPr lang="ja-JP" altLang="en-US" sz="1050" b="0" i="0" u="none" strike="noStrike" dirty="0">
                        <a:solidFill>
                          <a:srgbClr val="000000"/>
                        </a:solidFill>
                        <a:effectLst/>
                        <a:latin typeface="+mn-ea"/>
                        <a:ea typeface="+mn-ea"/>
                      </a:endParaRPr>
                    </a:p>
                  </a:txBody>
                  <a:tcPr marL="72000" marR="72000" marT="3449" marB="0" anchor="ctr"/>
                </a:tc>
                <a:extLst>
                  <a:ext uri="{0D108BD9-81ED-4DB2-BD59-A6C34878D82A}">
                    <a16:rowId xmlns:a16="http://schemas.microsoft.com/office/drawing/2014/main" val="2041638516"/>
                  </a:ext>
                </a:extLst>
              </a:tr>
              <a:tr h="342039">
                <a:tc>
                  <a:txBody>
                    <a:bodyPr/>
                    <a:lstStyle/>
                    <a:p>
                      <a:pPr algn="ctr" fontAlgn="ctr"/>
                      <a:r>
                        <a:rPr lang="ja-JP" altLang="en-US" sz="1050" b="0" u="none" strike="noStrike" dirty="0">
                          <a:solidFill>
                            <a:srgbClr val="000000"/>
                          </a:solidFill>
                          <a:effectLst/>
                        </a:rPr>
                        <a:t>５３</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algn="l" fontAlgn="ctr"/>
                      <a:r>
                        <a:rPr lang="zh-TW" altLang="en-US" sz="1050" dirty="0"/>
                        <a:t>腹腔鏡下膵頭部腫瘍切除術</a:t>
                      </a:r>
                      <a:endParaRPr lang="ja-JP" altLang="en-US" sz="1050" b="0" i="0" u="none" strike="noStrike" dirty="0">
                        <a:solidFill>
                          <a:srgbClr val="000000"/>
                        </a:solidFill>
                        <a:effectLst/>
                        <a:latin typeface="+mn-ea"/>
                        <a:ea typeface="+mn-ea"/>
                      </a:endParaRPr>
                    </a:p>
                  </a:txBody>
                  <a:tcPr marL="72000" marR="72000" marT="3449" marB="0" anchor="ctr"/>
                </a:tc>
                <a:extLst>
                  <a:ext uri="{0D108BD9-81ED-4DB2-BD59-A6C34878D82A}">
                    <a16:rowId xmlns:a16="http://schemas.microsoft.com/office/drawing/2014/main" val="492356556"/>
                  </a:ext>
                </a:extLst>
              </a:tr>
              <a:tr h="342039">
                <a:tc>
                  <a:txBody>
                    <a:bodyPr/>
                    <a:lstStyle/>
                    <a:p>
                      <a:pPr algn="ctr" fontAlgn="ctr"/>
                      <a:r>
                        <a:rPr lang="ja-JP" altLang="en-US" sz="1050" b="0" u="none" strike="noStrike" dirty="0">
                          <a:solidFill>
                            <a:srgbClr val="000000"/>
                          </a:solidFill>
                          <a:effectLst/>
                        </a:rPr>
                        <a:t>５４</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50" dirty="0"/>
                        <a:t>腹腔鏡下結腸悪性腫瘍切除術（内視鏡手術用支援機器を用いる場合） </a:t>
                      </a:r>
                      <a:endParaRPr lang="ja-JP" altLang="en-US" sz="1050" b="0" i="0" u="none" strike="noStrike" dirty="0">
                        <a:solidFill>
                          <a:srgbClr val="000000"/>
                        </a:solidFill>
                        <a:effectLst/>
                        <a:latin typeface="+mn-ea"/>
                        <a:ea typeface="+mn-ea"/>
                      </a:endParaRPr>
                    </a:p>
                  </a:txBody>
                  <a:tcPr marL="72000" marR="72000" marT="3449" marB="0" anchor="ctr"/>
                </a:tc>
                <a:extLst>
                  <a:ext uri="{0D108BD9-81ED-4DB2-BD59-A6C34878D82A}">
                    <a16:rowId xmlns:a16="http://schemas.microsoft.com/office/drawing/2014/main" val="4144877022"/>
                  </a:ext>
                </a:extLst>
              </a:tr>
              <a:tr h="342039">
                <a:tc>
                  <a:txBody>
                    <a:bodyPr/>
                    <a:lstStyle/>
                    <a:p>
                      <a:pPr algn="ctr" fontAlgn="ctr"/>
                      <a:r>
                        <a:rPr lang="ja-JP" altLang="en-US" sz="1050" b="0" u="none" strike="noStrike" dirty="0">
                          <a:solidFill>
                            <a:srgbClr val="000000"/>
                          </a:solidFill>
                          <a:effectLst/>
                        </a:rPr>
                        <a:t>５５</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algn="l" fontAlgn="ctr"/>
                      <a:r>
                        <a:rPr lang="ja-JP" altLang="en-US" sz="1050" dirty="0"/>
                        <a:t>腹腔鏡下直腸切除・切断術（内視鏡手術用支援機器を用いる場合） </a:t>
                      </a:r>
                      <a:endParaRPr lang="ja-JP" altLang="en-US" sz="1050" b="0" i="0" u="none" strike="noStrike" dirty="0">
                        <a:solidFill>
                          <a:srgbClr val="000000"/>
                        </a:solidFill>
                        <a:effectLst/>
                        <a:latin typeface="+mn-ea"/>
                        <a:ea typeface="+mn-ea"/>
                      </a:endParaRPr>
                    </a:p>
                  </a:txBody>
                  <a:tcPr marL="72000" marR="72000" marT="3449" marB="0" anchor="ctr"/>
                </a:tc>
                <a:extLst>
                  <a:ext uri="{0D108BD9-81ED-4DB2-BD59-A6C34878D82A}">
                    <a16:rowId xmlns:a16="http://schemas.microsoft.com/office/drawing/2014/main" val="755821637"/>
                  </a:ext>
                </a:extLst>
              </a:tr>
              <a:tr h="342039">
                <a:tc>
                  <a:txBody>
                    <a:bodyPr/>
                    <a:lstStyle/>
                    <a:p>
                      <a:pPr algn="ctr" fontAlgn="ctr"/>
                      <a:r>
                        <a:rPr lang="ja-JP" altLang="en-US" sz="1050" b="0" u="none" strike="noStrike" dirty="0">
                          <a:solidFill>
                            <a:srgbClr val="000000"/>
                          </a:solidFill>
                          <a:effectLst/>
                        </a:rPr>
                        <a:t>５６</a:t>
                      </a:r>
                      <a:endParaRPr lang="en-US" altLang="ja-JP" sz="1050" b="0" i="0" u="none" strike="noStrike" dirty="0">
                        <a:solidFill>
                          <a:srgbClr val="000000"/>
                        </a:solidFill>
                        <a:effectLst/>
                        <a:latin typeface="+mn-ea"/>
                        <a:ea typeface="+mn-ea"/>
                      </a:endParaRPr>
                    </a:p>
                  </a:txBody>
                  <a:tcPr marL="72000" marR="72000" marT="3449" marB="0" anchor="ctr"/>
                </a:tc>
                <a:tc>
                  <a:txBody>
                    <a:bodyPr/>
                    <a:lstStyle/>
                    <a:p>
                      <a:pPr algn="l" fontAlgn="ctr"/>
                      <a:r>
                        <a:rPr lang="ja-JP" altLang="en-US" sz="1050" dirty="0"/>
                        <a:t>腹腔鏡下副腎摘出手術（内視鏡手術用支援機器を用いるもの）及び腹腔鏡下副腎髄質腫瘍 摘出手術（褐色細胞腫）（内視鏡手術用支援機器を用いるもの）</a:t>
                      </a:r>
                      <a:endParaRPr lang="ja-JP" altLang="en-US" sz="1050" b="0" i="0" u="none" strike="noStrike" dirty="0">
                        <a:solidFill>
                          <a:srgbClr val="000000"/>
                        </a:solidFill>
                        <a:effectLst/>
                        <a:latin typeface="+mn-ea"/>
                        <a:ea typeface="+mn-ea"/>
                      </a:endParaRPr>
                    </a:p>
                  </a:txBody>
                  <a:tcPr marL="72000" marR="72000" marT="3449" marB="0" anchor="ctr"/>
                </a:tc>
                <a:extLst>
                  <a:ext uri="{0D108BD9-81ED-4DB2-BD59-A6C34878D82A}">
                    <a16:rowId xmlns:a16="http://schemas.microsoft.com/office/drawing/2014/main" val="3320084394"/>
                  </a:ext>
                </a:extLst>
              </a:tr>
              <a:tr h="342039">
                <a:tc>
                  <a:txBody>
                    <a:bodyPr/>
                    <a:lstStyle/>
                    <a:p>
                      <a:pPr algn="ctr" fontAlgn="ctr"/>
                      <a:r>
                        <a:rPr lang="ja-JP" altLang="en-US" sz="1050" b="0" u="none" strike="noStrike" dirty="0">
                          <a:solidFill>
                            <a:srgbClr val="000000"/>
                          </a:solidFill>
                          <a:effectLst/>
                        </a:rPr>
                        <a:t>５７</a:t>
                      </a:r>
                      <a:endParaRPr lang="en-US" altLang="ja-JP" sz="1050" b="0" i="0" u="none" strike="noStrike" dirty="0">
                        <a:solidFill>
                          <a:srgbClr val="000000"/>
                        </a:solidFill>
                        <a:effectLst/>
                        <a:latin typeface="+mn-ea"/>
                        <a:ea typeface="+mn-ea"/>
                      </a:endParaRPr>
                    </a:p>
                  </a:txBody>
                  <a:tcPr marL="72000" marR="72000" marT="3449" marB="0" anchor="ctr"/>
                </a:tc>
                <a:tc>
                  <a:txBody>
                    <a:bodyPr/>
                    <a:lstStyle/>
                    <a:p>
                      <a:pPr algn="l" fontAlgn="ctr"/>
                      <a:r>
                        <a:rPr lang="ja-JP" altLang="en-US" sz="1050" dirty="0"/>
                        <a:t>腹腔鏡下腎悪性腫瘍手術（内視鏡手術用支援機器を用いるもの）及び腹腔鏡下尿管悪性腫 瘍手術（内視鏡手術用支援機器を用いるもの） </a:t>
                      </a:r>
                      <a:endParaRPr kumimoji="1" lang="ja-JP" altLang="en-US" sz="1050" b="0" i="0" u="none" strike="noStrike" kern="1200" dirty="0">
                        <a:solidFill>
                          <a:srgbClr val="000000"/>
                        </a:solidFill>
                        <a:effectLst/>
                        <a:latin typeface="+mn-ea"/>
                        <a:ea typeface="+mn-ea"/>
                        <a:cs typeface="+mn-cs"/>
                      </a:endParaRPr>
                    </a:p>
                  </a:txBody>
                  <a:tcPr marL="72000" marR="72000" marT="3449" marB="0" anchor="ctr"/>
                </a:tc>
                <a:extLst>
                  <a:ext uri="{0D108BD9-81ED-4DB2-BD59-A6C34878D82A}">
                    <a16:rowId xmlns:a16="http://schemas.microsoft.com/office/drawing/2014/main" val="827393482"/>
                  </a:ext>
                </a:extLst>
              </a:tr>
              <a:tr h="342039">
                <a:tc>
                  <a:txBody>
                    <a:bodyPr/>
                    <a:lstStyle/>
                    <a:p>
                      <a:pPr algn="ctr" fontAlgn="ctr"/>
                      <a:r>
                        <a:rPr lang="ja-JP" altLang="en-US" sz="1050" b="0" u="none" strike="noStrike" dirty="0">
                          <a:solidFill>
                            <a:srgbClr val="000000"/>
                          </a:solidFill>
                          <a:effectLst/>
                        </a:rPr>
                        <a:t>５８</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r>
                        <a:rPr lang="ja-JP" altLang="en-US" sz="1050" dirty="0"/>
                        <a:t>腹腔鏡下腎盂形成手術（内視鏡手術用支援機器を用いる場合） </a:t>
                      </a:r>
                      <a:endParaRPr lang="ja-JP" altLang="en-US" sz="1050" dirty="0">
                        <a:latin typeface="+mn-ea"/>
                        <a:ea typeface="+mn-ea"/>
                      </a:endParaRPr>
                    </a:p>
                  </a:txBody>
                  <a:tcPr marL="72000" marR="72000" marT="3449" marB="0" anchor="ctr"/>
                </a:tc>
                <a:extLst>
                  <a:ext uri="{0D108BD9-81ED-4DB2-BD59-A6C34878D82A}">
                    <a16:rowId xmlns:a16="http://schemas.microsoft.com/office/drawing/2014/main" val="815350185"/>
                  </a:ext>
                </a:extLst>
              </a:tr>
              <a:tr h="342039">
                <a:tc>
                  <a:txBody>
                    <a:bodyPr/>
                    <a:lstStyle/>
                    <a:p>
                      <a:pPr algn="ctr" fontAlgn="ctr"/>
                      <a:r>
                        <a:rPr lang="ja-JP" altLang="en-US" sz="1050" b="0" i="0" u="none" strike="noStrike" dirty="0">
                          <a:solidFill>
                            <a:srgbClr val="000000"/>
                          </a:solidFill>
                          <a:effectLst/>
                          <a:latin typeface="+mn-ea"/>
                          <a:ea typeface="+mn-ea"/>
                        </a:rPr>
                        <a:t>５９</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r>
                        <a:rPr lang="ja-JP" altLang="en-US" sz="1050" dirty="0"/>
                        <a:t>腹腔鏡下膀胱悪性腫瘍手術（内視鏡手術用支援機器を用いる場合） </a:t>
                      </a:r>
                      <a:endParaRPr lang="ja-JP" altLang="en-US" sz="1050" dirty="0">
                        <a:latin typeface="+mn-ea"/>
                        <a:ea typeface="+mn-ea"/>
                      </a:endParaRPr>
                    </a:p>
                  </a:txBody>
                  <a:tcPr marL="72000" marR="72000" marT="3449" marB="0" anchor="ctr"/>
                </a:tc>
                <a:extLst>
                  <a:ext uri="{0D108BD9-81ED-4DB2-BD59-A6C34878D82A}">
                    <a16:rowId xmlns:a16="http://schemas.microsoft.com/office/drawing/2014/main" val="152805139"/>
                  </a:ext>
                </a:extLst>
              </a:tr>
            </a:tbl>
          </a:graphicData>
        </a:graphic>
      </p:graphicFrame>
      <p:sp>
        <p:nvSpPr>
          <p:cNvPr id="3" name="正方形/長方形 2">
            <a:extLst>
              <a:ext uri="{FF2B5EF4-FFF2-40B4-BE49-F238E27FC236}">
                <a16:creationId xmlns:a16="http://schemas.microsoft.com/office/drawing/2014/main" id="{FFE41472-B24F-4803-73CC-D8469D962F5D}"/>
              </a:ext>
            </a:extLst>
          </p:cNvPr>
          <p:cNvSpPr/>
          <p:nvPr/>
        </p:nvSpPr>
        <p:spPr>
          <a:xfrm>
            <a:off x="364807" y="929839"/>
            <a:ext cx="6984776" cy="219422"/>
          </a:xfrm>
          <a:prstGeom prst="rect">
            <a:avLst/>
          </a:prstGeom>
        </p:spPr>
        <p:txBody>
          <a:bodyPr wrap="square" lIns="57280" tIns="28640" rIns="57280" bIns="28640">
            <a:spAutoFit/>
          </a:bodyPr>
          <a:lstStyle/>
          <a:p>
            <a:pPr algn="just">
              <a:spcAft>
                <a:spcPts val="400"/>
              </a:spcAft>
            </a:pPr>
            <a:r>
              <a:rPr lang="en-US" altLang="ja-JP" sz="1050" b="1" dirty="0">
                <a:solidFill>
                  <a:srgbClr val="FF0000"/>
                </a:solidFill>
                <a:latin typeface="Meiryo" panose="020B0604030504040204" pitchFamily="34" charset="-128"/>
                <a:ea typeface="Meiryo" panose="020B0604030504040204" pitchFamily="34" charset="-128"/>
              </a:rPr>
              <a:t>※</a:t>
            </a:r>
            <a:r>
              <a:rPr lang="ja-JP" altLang="en-US" sz="1050" b="1" dirty="0">
                <a:solidFill>
                  <a:srgbClr val="FF0000"/>
                </a:solidFill>
                <a:latin typeface="Meiryo" panose="020B0604030504040204" pitchFamily="34" charset="-128"/>
                <a:ea typeface="Meiryo" panose="020B0604030504040204" pitchFamily="34" charset="-128"/>
              </a:rPr>
              <a:t>表１、表２、表３及び表４については、訂正を行う場合がありますので今後の訂正通知等を必ずご確認ください。</a:t>
            </a:r>
          </a:p>
        </p:txBody>
      </p:sp>
    </p:spTree>
    <p:extLst>
      <p:ext uri="{BB962C8B-B14F-4D97-AF65-F5344CB8AC3E}">
        <p14:creationId xmlns:p14="http://schemas.microsoft.com/office/powerpoint/2010/main" val="22458829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7C9A60-A5D5-6940-BD43-AAF93008732A}"/>
              </a:ext>
            </a:extLst>
          </p:cNvPr>
          <p:cNvSpPr>
            <a:spLocks noGrp="1"/>
          </p:cNvSpPr>
          <p:nvPr>
            <p:ph type="title"/>
          </p:nvPr>
        </p:nvSpPr>
        <p:spPr/>
        <p:txBody>
          <a:bodyPr bIns="72000"/>
          <a:lstStyle/>
          <a:p>
            <a:r>
              <a:rPr lang="ja-JP" altLang="en-US" sz="1400" dirty="0"/>
              <a:t>（表３）施設基準が改正されたが、</a:t>
            </a:r>
            <a:r>
              <a:rPr lang="ja-JP" altLang="en-US" sz="1400"/>
              <a:t>令和６年５月</a:t>
            </a:r>
            <a:r>
              <a:rPr lang="en-US" altLang="ja-JP" sz="1400" dirty="0">
                <a:latin typeface="+mn-ea"/>
              </a:rPr>
              <a:t>31</a:t>
            </a:r>
            <a:r>
              <a:rPr lang="ja-JP" altLang="en-US" sz="1400" dirty="0"/>
              <a:t>日において現に当該点数を算定</a:t>
            </a:r>
            <a:br>
              <a:rPr lang="en-US" altLang="ja-JP" sz="1400" dirty="0"/>
            </a:br>
            <a:r>
              <a:rPr lang="ja-JP" altLang="en-US" sz="1400" dirty="0"/>
              <a:t>　　　　していた保険医療機関において、引き続き当該点数を算定する場合には、</a:t>
            </a:r>
            <a:br>
              <a:rPr lang="en-US" altLang="ja-JP" sz="1400" dirty="0"/>
            </a:br>
            <a:r>
              <a:rPr lang="ja-JP" altLang="en-US" sz="1400" dirty="0"/>
              <a:t>　　　　届出が必要でないもの</a:t>
            </a:r>
          </a:p>
        </p:txBody>
      </p:sp>
      <p:sp>
        <p:nvSpPr>
          <p:cNvPr id="4" name="スライド番号プレースホルダー 3"/>
          <p:cNvSpPr>
            <a:spLocks noGrp="1"/>
          </p:cNvSpPr>
          <p:nvPr>
            <p:ph type="sldNum" sz="quarter" idx="4"/>
          </p:nvPr>
        </p:nvSpPr>
        <p:spPr>
          <a:xfrm>
            <a:off x="8915314" y="6678971"/>
            <a:ext cx="630513" cy="278421"/>
          </a:xfrm>
        </p:spPr>
        <p:txBody>
          <a:bodyPr/>
          <a:lstStyle/>
          <a:p>
            <a:fld id="{48F63A3B-78C7-47BE-AE5E-E10140E04643}" type="slidenum">
              <a:rPr lang="en-US" smtClean="0"/>
              <a:pPr/>
              <a:t>33</a:t>
            </a:fld>
            <a:endParaRPr lang="en-US" dirty="0"/>
          </a:p>
        </p:txBody>
      </p:sp>
      <p:sp>
        <p:nvSpPr>
          <p:cNvPr id="5" name="角丸四角形 48">
            <a:extLst>
              <a:ext uri="{FF2B5EF4-FFF2-40B4-BE49-F238E27FC236}">
                <a16:creationId xmlns:a16="http://schemas.microsoft.com/office/drawing/2014/main" id="{079E65FC-6402-2769-CB64-4848984F7514}"/>
              </a:ext>
            </a:extLst>
          </p:cNvPr>
          <p:cNvSpPr/>
          <p:nvPr/>
        </p:nvSpPr>
        <p:spPr>
          <a:xfrm>
            <a:off x="362490" y="1272944"/>
            <a:ext cx="1621744" cy="318432"/>
          </a:xfrm>
          <a:prstGeom prst="roundRect">
            <a:avLst>
              <a:gd name="adj" fmla="val 17286"/>
            </a:avLst>
          </a:prstGeom>
          <a:solidFill>
            <a:schemeClr val="accent3"/>
          </a:solidFill>
        </p:spPr>
        <p:txBody>
          <a:bodyPr anchor="ctr"/>
          <a:lstStyle/>
          <a:p>
            <a:pPr algn="ctr" defTabSz="591055">
              <a:lnSpc>
                <a:spcPct val="130000"/>
              </a:lnSpc>
              <a:spcAft>
                <a:spcPts val="796"/>
              </a:spcAft>
            </a:pPr>
            <a:r>
              <a:rPr lang="ja-JP" altLang="en-US" sz="1077" b="1" spc="239" dirty="0">
                <a:solidFill>
                  <a:schemeClr val="bg1"/>
                </a:solidFill>
                <a:latin typeface="+mn-ea"/>
                <a:cs typeface="Noto Sans CJK JP DemiLight" charset="-128"/>
              </a:rPr>
              <a:t>特掲診療料⑤</a:t>
            </a:r>
          </a:p>
        </p:txBody>
      </p:sp>
      <p:graphicFrame>
        <p:nvGraphicFramePr>
          <p:cNvPr id="11" name="表 4">
            <a:extLst>
              <a:ext uri="{FF2B5EF4-FFF2-40B4-BE49-F238E27FC236}">
                <a16:creationId xmlns:a16="http://schemas.microsoft.com/office/drawing/2014/main" id="{3379E74B-CAF3-09F1-62DB-4E526D3E914C}"/>
              </a:ext>
            </a:extLst>
          </p:cNvPr>
          <p:cNvGraphicFramePr>
            <a:graphicFrameLocks noGrp="1"/>
          </p:cNvGraphicFramePr>
          <p:nvPr>
            <p:extLst>
              <p:ext uri="{D42A27DB-BD31-4B8C-83A1-F6EECF244321}">
                <p14:modId xmlns:p14="http://schemas.microsoft.com/office/powerpoint/2010/main" val="1115745446"/>
              </p:ext>
            </p:extLst>
          </p:nvPr>
        </p:nvGraphicFramePr>
        <p:xfrm>
          <a:off x="362490" y="1630046"/>
          <a:ext cx="9181020" cy="2052234"/>
        </p:xfrm>
        <a:graphic>
          <a:graphicData uri="http://schemas.openxmlformats.org/drawingml/2006/table">
            <a:tbl>
              <a:tblPr bandRow="1">
                <a:tableStyleId>{F5AB1C69-6EDB-4FF4-983F-18BD219EF322}</a:tableStyleId>
              </a:tblPr>
              <a:tblGrid>
                <a:gridCol w="455547">
                  <a:extLst>
                    <a:ext uri="{9D8B030D-6E8A-4147-A177-3AD203B41FA5}">
                      <a16:colId xmlns:a16="http://schemas.microsoft.com/office/drawing/2014/main" val="1524999895"/>
                    </a:ext>
                  </a:extLst>
                </a:gridCol>
                <a:gridCol w="8725473">
                  <a:extLst>
                    <a:ext uri="{9D8B030D-6E8A-4147-A177-3AD203B41FA5}">
                      <a16:colId xmlns:a16="http://schemas.microsoft.com/office/drawing/2014/main" val="4139373743"/>
                    </a:ext>
                  </a:extLst>
                </a:gridCol>
              </a:tblGrid>
              <a:tr h="342039">
                <a:tc>
                  <a:txBody>
                    <a:bodyPr/>
                    <a:lstStyle/>
                    <a:p>
                      <a:pPr algn="ctr" fontAlgn="ctr"/>
                      <a:r>
                        <a:rPr lang="ja-JP" altLang="en-US" sz="1050" b="0" i="0" u="none" strike="noStrike" dirty="0">
                          <a:solidFill>
                            <a:srgbClr val="000000"/>
                          </a:solidFill>
                          <a:effectLst/>
                          <a:latin typeface="+mn-ea"/>
                          <a:ea typeface="+mn-ea"/>
                        </a:rPr>
                        <a:t>６０</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r>
                        <a:rPr lang="ja-JP" altLang="en-US" sz="1050" dirty="0"/>
                        <a:t>腹腔鏡下前立腺悪性腫瘍手術（内視鏡手術用支援機器を用いるもの） </a:t>
                      </a:r>
                      <a:endParaRPr lang="ja-JP" altLang="en-US" sz="1050" dirty="0">
                        <a:latin typeface="+mn-ea"/>
                        <a:ea typeface="+mn-ea"/>
                      </a:endParaRPr>
                    </a:p>
                  </a:txBody>
                  <a:tcPr marL="72000" marR="72000" marT="3449" marB="0" anchor="ctr"/>
                </a:tc>
                <a:extLst>
                  <a:ext uri="{0D108BD9-81ED-4DB2-BD59-A6C34878D82A}">
                    <a16:rowId xmlns:a16="http://schemas.microsoft.com/office/drawing/2014/main" val="3333949166"/>
                  </a:ext>
                </a:extLst>
              </a:tr>
              <a:tr h="342039">
                <a:tc>
                  <a:txBody>
                    <a:bodyPr/>
                    <a:lstStyle/>
                    <a:p>
                      <a:pPr algn="ctr" fontAlgn="ctr"/>
                      <a:r>
                        <a:rPr lang="ja-JP" altLang="en-US" sz="1050" b="0" i="0" u="none" strike="noStrike" dirty="0">
                          <a:solidFill>
                            <a:srgbClr val="000000"/>
                          </a:solidFill>
                          <a:effectLst/>
                          <a:latin typeface="+mn-ea"/>
                          <a:ea typeface="+mn-ea"/>
                        </a:rPr>
                        <a:t>６１</a:t>
                      </a:r>
                      <a:endParaRPr lang="en-US" altLang="ja-JP" sz="1050" b="0" i="0" u="none" strike="noStrike" dirty="0">
                        <a:solidFill>
                          <a:srgbClr val="000000"/>
                        </a:solidFill>
                        <a:effectLst/>
                        <a:latin typeface="+mn-ea"/>
                        <a:ea typeface="+mn-ea"/>
                      </a:endParaRPr>
                    </a:p>
                  </a:txBody>
                  <a:tcPr marL="72000" marR="72000" marT="3449"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050" dirty="0"/>
                        <a:t>腹腔鏡下仙骨腟固定術 </a:t>
                      </a:r>
                      <a:endParaRPr lang="ja-JP" altLang="en-US" sz="1050" dirty="0">
                        <a:latin typeface="+mn-ea"/>
                        <a:ea typeface="+mn-ea"/>
                      </a:endParaRPr>
                    </a:p>
                  </a:txBody>
                  <a:tcPr marL="72000" marR="72000" marT="3449" marB="0" anchor="ctr"/>
                </a:tc>
                <a:extLst>
                  <a:ext uri="{0D108BD9-81ED-4DB2-BD59-A6C34878D82A}">
                    <a16:rowId xmlns:a16="http://schemas.microsoft.com/office/drawing/2014/main" val="3541764021"/>
                  </a:ext>
                </a:extLst>
              </a:tr>
              <a:tr h="342039">
                <a:tc>
                  <a:txBody>
                    <a:bodyPr/>
                    <a:lstStyle/>
                    <a:p>
                      <a:pPr algn="ctr" fontAlgn="ctr"/>
                      <a:r>
                        <a:rPr lang="ja-JP" altLang="en-US" sz="1050" b="0" u="none" strike="noStrike" dirty="0">
                          <a:solidFill>
                            <a:srgbClr val="000000"/>
                          </a:solidFill>
                          <a:effectLst/>
                        </a:rPr>
                        <a:t>６２</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t>腹腔鏡下腟式子宮全摘術（内視鏡手術用支援機器を用いる場合） </a:t>
                      </a:r>
                      <a:endParaRPr lang="ja-JP" altLang="en-US" sz="1050" dirty="0">
                        <a:latin typeface="+mn-ea"/>
                        <a:ea typeface="+mn-ea"/>
                      </a:endParaRPr>
                    </a:p>
                  </a:txBody>
                  <a:tcPr marL="72000" marR="72000" marT="3449" marB="0" anchor="ctr"/>
                </a:tc>
                <a:extLst>
                  <a:ext uri="{0D108BD9-81ED-4DB2-BD59-A6C34878D82A}">
                    <a16:rowId xmlns:a16="http://schemas.microsoft.com/office/drawing/2014/main" val="1049185891"/>
                  </a:ext>
                </a:extLst>
              </a:tr>
              <a:tr h="342039">
                <a:tc>
                  <a:txBody>
                    <a:bodyPr/>
                    <a:lstStyle/>
                    <a:p>
                      <a:pPr algn="ctr" fontAlgn="ctr"/>
                      <a:r>
                        <a:rPr lang="ja-JP" altLang="en-US" sz="1050" b="0" u="none" strike="noStrike" dirty="0">
                          <a:solidFill>
                            <a:srgbClr val="000000"/>
                          </a:solidFill>
                          <a:effectLst/>
                        </a:rPr>
                        <a:t>６３</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r>
                        <a:rPr lang="ja-JP" altLang="en-US" sz="1050" dirty="0"/>
                        <a:t>腹腔鏡下子宮悪性腫瘍手術（子宮体がんに対して内視鏡手術用支援機器を用いる場合）</a:t>
                      </a:r>
                      <a:endParaRPr lang="ja-JP" altLang="en-US" sz="1050" dirty="0">
                        <a:latin typeface="+mn-ea"/>
                        <a:ea typeface="+mn-ea"/>
                      </a:endParaRPr>
                    </a:p>
                  </a:txBody>
                  <a:tcPr marL="72000" marR="72000" marT="3449" marB="0" anchor="ctr"/>
                </a:tc>
                <a:extLst>
                  <a:ext uri="{0D108BD9-81ED-4DB2-BD59-A6C34878D82A}">
                    <a16:rowId xmlns:a16="http://schemas.microsoft.com/office/drawing/2014/main" val="1130060609"/>
                  </a:ext>
                </a:extLst>
              </a:tr>
              <a:tr h="342039">
                <a:tc>
                  <a:txBody>
                    <a:bodyPr/>
                    <a:lstStyle/>
                    <a:p>
                      <a:pPr algn="ctr" fontAlgn="ctr"/>
                      <a:r>
                        <a:rPr lang="ja-JP" altLang="en-US" sz="1050" b="0" u="none" strike="noStrike" dirty="0">
                          <a:solidFill>
                            <a:srgbClr val="000000"/>
                          </a:solidFill>
                          <a:effectLst/>
                        </a:rPr>
                        <a:t>６４</a:t>
                      </a:r>
                      <a:endParaRPr lang="zh-TW" altLang="en-US" sz="1050" b="0" i="0" u="none" strike="noStrike" dirty="0">
                        <a:solidFill>
                          <a:srgbClr val="000000"/>
                        </a:solidFill>
                        <a:effectLst/>
                        <a:latin typeface="+mn-ea"/>
                        <a:ea typeface="+mn-ea"/>
                      </a:endParaRPr>
                    </a:p>
                  </a:txBody>
                  <a:tcPr marL="72000" marR="72000" marT="3449" marB="0" anchor="ctr"/>
                </a:tc>
                <a:tc>
                  <a:txBody>
                    <a:bodyPr/>
                    <a:lstStyle/>
                    <a:p>
                      <a:r>
                        <a:rPr lang="ja-JP" altLang="en-US" sz="1050" dirty="0"/>
                        <a:t>医科点数表第２章第 </a:t>
                      </a:r>
                      <a:r>
                        <a:rPr lang="en-US" altLang="ja-JP" sz="1050" dirty="0"/>
                        <a:t>10 </a:t>
                      </a:r>
                      <a:r>
                        <a:rPr lang="ja-JP" altLang="en-US" sz="1050" dirty="0"/>
                        <a:t>部手術の通則の５及び６に掲げる手術 </a:t>
                      </a:r>
                      <a:endParaRPr lang="ja-JP" altLang="en-US" sz="1050" dirty="0">
                        <a:latin typeface="+mn-ea"/>
                        <a:ea typeface="+mn-ea"/>
                      </a:endParaRPr>
                    </a:p>
                  </a:txBody>
                  <a:tcPr marL="72000" marR="72000" marT="3449" marB="0" anchor="ctr"/>
                </a:tc>
                <a:extLst>
                  <a:ext uri="{0D108BD9-81ED-4DB2-BD59-A6C34878D82A}">
                    <a16:rowId xmlns:a16="http://schemas.microsoft.com/office/drawing/2014/main" val="2879801562"/>
                  </a:ext>
                </a:extLst>
              </a:tr>
              <a:tr h="342039">
                <a:tc>
                  <a:txBody>
                    <a:bodyPr/>
                    <a:lstStyle/>
                    <a:p>
                      <a:pPr algn="ctr" fontAlgn="ctr"/>
                      <a:r>
                        <a:rPr lang="ja-JP" altLang="en-US" sz="1050" b="0" u="none" strike="noStrike" dirty="0">
                          <a:solidFill>
                            <a:srgbClr val="000000"/>
                          </a:solidFill>
                          <a:effectLst/>
                        </a:rPr>
                        <a:t>６５</a:t>
                      </a:r>
                      <a:endParaRPr lang="en-US" altLang="zh-TW" sz="1050" b="0" i="0" u="none" strike="noStrike" dirty="0">
                        <a:solidFill>
                          <a:srgbClr val="000000"/>
                        </a:solidFill>
                        <a:effectLst/>
                        <a:latin typeface="+mn-ea"/>
                        <a:ea typeface="+mn-ea"/>
                      </a:endParaRPr>
                    </a:p>
                  </a:txBody>
                  <a:tcPr marL="72000" marR="72000" marT="3449" marB="0" anchor="ctr"/>
                </a:tc>
                <a:tc>
                  <a:txBody>
                    <a:bodyPr/>
                    <a:lstStyle/>
                    <a:p>
                      <a:r>
                        <a:rPr lang="ja-JP" altLang="en-US" sz="1050" dirty="0"/>
                        <a:t>医科点数表第２章第 </a:t>
                      </a:r>
                      <a:r>
                        <a:rPr lang="en-US" altLang="ja-JP" sz="1050" dirty="0"/>
                        <a:t>10 </a:t>
                      </a:r>
                      <a:r>
                        <a:rPr lang="ja-JP" altLang="en-US" sz="1050" dirty="0"/>
                        <a:t>部手術の通則の </a:t>
                      </a:r>
                      <a:r>
                        <a:rPr lang="en-US" altLang="ja-JP" sz="1050" dirty="0"/>
                        <a:t>19 </a:t>
                      </a:r>
                      <a:r>
                        <a:rPr lang="ja-JP" altLang="en-US" sz="1050" dirty="0"/>
                        <a:t>に掲げる手術</a:t>
                      </a:r>
                      <a:endParaRPr lang="ja-JP" altLang="en-US" sz="1050" dirty="0">
                        <a:latin typeface="+mn-ea"/>
                        <a:ea typeface="+mn-ea"/>
                      </a:endParaRPr>
                    </a:p>
                  </a:txBody>
                  <a:tcPr marL="72000" marR="72000" marT="3449" marB="0" anchor="ctr"/>
                </a:tc>
                <a:extLst>
                  <a:ext uri="{0D108BD9-81ED-4DB2-BD59-A6C34878D82A}">
                    <a16:rowId xmlns:a16="http://schemas.microsoft.com/office/drawing/2014/main" val="424539954"/>
                  </a:ext>
                </a:extLst>
              </a:tr>
            </a:tbl>
          </a:graphicData>
        </a:graphic>
      </p:graphicFrame>
      <p:sp>
        <p:nvSpPr>
          <p:cNvPr id="3" name="正方形/長方形 2">
            <a:extLst>
              <a:ext uri="{FF2B5EF4-FFF2-40B4-BE49-F238E27FC236}">
                <a16:creationId xmlns:a16="http://schemas.microsoft.com/office/drawing/2014/main" id="{D6A70B63-19E3-5040-6F25-270FBD630F7B}"/>
              </a:ext>
            </a:extLst>
          </p:cNvPr>
          <p:cNvSpPr/>
          <p:nvPr/>
        </p:nvSpPr>
        <p:spPr>
          <a:xfrm>
            <a:off x="362490" y="981079"/>
            <a:ext cx="6984776" cy="219422"/>
          </a:xfrm>
          <a:prstGeom prst="rect">
            <a:avLst/>
          </a:prstGeom>
        </p:spPr>
        <p:txBody>
          <a:bodyPr wrap="square" lIns="57280" tIns="28640" rIns="57280" bIns="28640">
            <a:spAutoFit/>
          </a:bodyPr>
          <a:lstStyle/>
          <a:p>
            <a:pPr algn="just">
              <a:spcAft>
                <a:spcPts val="400"/>
              </a:spcAft>
            </a:pPr>
            <a:r>
              <a:rPr lang="en-US" altLang="ja-JP" sz="1050" b="1" dirty="0">
                <a:solidFill>
                  <a:srgbClr val="FF0000"/>
                </a:solidFill>
                <a:latin typeface="Meiryo" panose="020B0604030504040204" pitchFamily="34" charset="-128"/>
                <a:ea typeface="Meiryo" panose="020B0604030504040204" pitchFamily="34" charset="-128"/>
              </a:rPr>
              <a:t>※</a:t>
            </a:r>
            <a:r>
              <a:rPr lang="ja-JP" altLang="en-US" sz="1050" b="1" dirty="0">
                <a:solidFill>
                  <a:srgbClr val="FF0000"/>
                </a:solidFill>
                <a:latin typeface="Meiryo" panose="020B0604030504040204" pitchFamily="34" charset="-128"/>
                <a:ea typeface="Meiryo" panose="020B0604030504040204" pitchFamily="34" charset="-128"/>
              </a:rPr>
              <a:t>表１、表２、表３及び表４については、訂正を行う場合がありますので今後の訂正通知等を必ずご確認ください。</a:t>
            </a:r>
          </a:p>
        </p:txBody>
      </p:sp>
    </p:spTree>
    <p:extLst>
      <p:ext uri="{BB962C8B-B14F-4D97-AF65-F5344CB8AC3E}">
        <p14:creationId xmlns:p14="http://schemas.microsoft.com/office/powerpoint/2010/main" val="18824952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7C9A60-A5D5-6940-BD43-AAF93008732A}"/>
              </a:ext>
            </a:extLst>
          </p:cNvPr>
          <p:cNvSpPr>
            <a:spLocks noGrp="1"/>
          </p:cNvSpPr>
          <p:nvPr>
            <p:ph type="title"/>
          </p:nvPr>
        </p:nvSpPr>
        <p:spPr/>
        <p:txBody>
          <a:bodyPr/>
          <a:lstStyle/>
          <a:p>
            <a:r>
              <a:rPr lang="ja-JP" altLang="en-US" sz="1400" dirty="0"/>
              <a:t>（表４）施設基準等の名称が変更されたが、令和６年５月３１日において現に当該点数を</a:t>
            </a:r>
            <a:br>
              <a:rPr lang="ja-JP" altLang="en-US" sz="1400" dirty="0"/>
            </a:br>
            <a:r>
              <a:rPr lang="ja-JP" altLang="en-US" sz="1400" dirty="0"/>
              <a:t>　　　　算定していた保険医療機関であれば新たに届出が必要でないもの</a:t>
            </a:r>
          </a:p>
        </p:txBody>
      </p:sp>
      <p:sp>
        <p:nvSpPr>
          <p:cNvPr id="4" name="スライド番号プレースホルダー 3"/>
          <p:cNvSpPr>
            <a:spLocks noGrp="1"/>
          </p:cNvSpPr>
          <p:nvPr>
            <p:ph type="sldNum" sz="quarter" idx="4"/>
          </p:nvPr>
        </p:nvSpPr>
        <p:spPr>
          <a:xfrm>
            <a:off x="8915314" y="6678971"/>
            <a:ext cx="630513" cy="278421"/>
          </a:xfrm>
        </p:spPr>
        <p:txBody>
          <a:bodyPr/>
          <a:lstStyle/>
          <a:p>
            <a:fld id="{48F63A3B-78C7-47BE-AE5E-E10140E04643}" type="slidenum">
              <a:rPr lang="en-US" smtClean="0"/>
              <a:pPr/>
              <a:t>34</a:t>
            </a:fld>
            <a:endParaRPr lang="en-US" dirty="0"/>
          </a:p>
        </p:txBody>
      </p:sp>
      <p:graphicFrame>
        <p:nvGraphicFramePr>
          <p:cNvPr id="3" name="表 4">
            <a:extLst>
              <a:ext uri="{FF2B5EF4-FFF2-40B4-BE49-F238E27FC236}">
                <a16:creationId xmlns:a16="http://schemas.microsoft.com/office/drawing/2014/main" id="{E8D030F7-34D2-5B6C-EB41-863A13B1A3FE}"/>
              </a:ext>
            </a:extLst>
          </p:cNvPr>
          <p:cNvGraphicFramePr>
            <a:graphicFrameLocks noGrp="1"/>
          </p:cNvGraphicFramePr>
          <p:nvPr>
            <p:extLst>
              <p:ext uri="{D42A27DB-BD31-4B8C-83A1-F6EECF244321}">
                <p14:modId xmlns:p14="http://schemas.microsoft.com/office/powerpoint/2010/main" val="2118293421"/>
              </p:ext>
            </p:extLst>
          </p:nvPr>
        </p:nvGraphicFramePr>
        <p:xfrm>
          <a:off x="364807" y="1835209"/>
          <a:ext cx="9181020" cy="2394273"/>
        </p:xfrm>
        <a:graphic>
          <a:graphicData uri="http://schemas.openxmlformats.org/drawingml/2006/table">
            <a:tbl>
              <a:tblPr bandRow="1">
                <a:tableStyleId>{93296810-A885-4BE3-A3E7-6D5BEEA58F35}</a:tableStyleId>
              </a:tblPr>
              <a:tblGrid>
                <a:gridCol w="4372169">
                  <a:extLst>
                    <a:ext uri="{9D8B030D-6E8A-4147-A177-3AD203B41FA5}">
                      <a16:colId xmlns:a16="http://schemas.microsoft.com/office/drawing/2014/main" val="1524999895"/>
                    </a:ext>
                  </a:extLst>
                </a:gridCol>
                <a:gridCol w="432048">
                  <a:extLst>
                    <a:ext uri="{9D8B030D-6E8A-4147-A177-3AD203B41FA5}">
                      <a16:colId xmlns:a16="http://schemas.microsoft.com/office/drawing/2014/main" val="4139373743"/>
                    </a:ext>
                  </a:extLst>
                </a:gridCol>
                <a:gridCol w="4376803">
                  <a:extLst>
                    <a:ext uri="{9D8B030D-6E8A-4147-A177-3AD203B41FA5}">
                      <a16:colId xmlns:a16="http://schemas.microsoft.com/office/drawing/2014/main" val="2643859644"/>
                    </a:ext>
                  </a:extLst>
                </a:gridCol>
              </a:tblGrid>
              <a:tr h="342039">
                <a:tc>
                  <a:txBody>
                    <a:bodyPr/>
                    <a:lstStyle/>
                    <a:p>
                      <a:pPr algn="l" fontAlgn="ctr"/>
                      <a:r>
                        <a:rPr lang="zh-TW" altLang="en-US" sz="1050" dirty="0"/>
                        <a:t> </a:t>
                      </a:r>
                      <a:r>
                        <a:rPr lang="ja-JP" altLang="en-US" sz="1050" dirty="0"/>
                        <a:t> </a:t>
                      </a:r>
                      <a:r>
                        <a:rPr lang="zh-TW" altLang="en-US" sz="1050" dirty="0"/>
                        <a:t>診療録管理体制加算１ </a:t>
                      </a:r>
                      <a:endParaRPr lang="en-US" altLang="ja-JP" sz="1050" b="0" i="0" u="none" strike="noStrike" dirty="0">
                        <a:solidFill>
                          <a:schemeClr val="tx1"/>
                        </a:solidFill>
                        <a:effectLst/>
                        <a:latin typeface="+mn-ea"/>
                        <a:ea typeface="+mn-ea"/>
                      </a:endParaRPr>
                    </a:p>
                  </a:txBody>
                  <a:tcPr marL="9525" marR="9525" marT="9525" marB="0" anchor="ctr"/>
                </a:tc>
                <a:tc>
                  <a:txBody>
                    <a:bodyPr/>
                    <a:lstStyle/>
                    <a:p>
                      <a:pPr algn="ctr" fontAlgn="ctr"/>
                      <a:r>
                        <a:rPr lang="ja-JP" altLang="en-US" sz="1050" u="none" strike="noStrike" dirty="0">
                          <a:solidFill>
                            <a:schemeClr val="tx1"/>
                          </a:solidFill>
                          <a:effectLst/>
                        </a:rPr>
                        <a:t>→</a:t>
                      </a:r>
                      <a:endParaRPr lang="ja-JP" altLang="en-US" sz="1050" b="0" i="0" u="none" strike="noStrike" dirty="0">
                        <a:solidFill>
                          <a:schemeClr val="tx1"/>
                        </a:solidFill>
                        <a:effectLst/>
                        <a:latin typeface="+mn-ea"/>
                        <a:ea typeface="+mn-ea"/>
                      </a:endParaRPr>
                    </a:p>
                  </a:txBody>
                  <a:tcPr marL="9525" marR="9525" marT="9525" marB="0" anchor="ctr"/>
                </a:tc>
                <a:tc>
                  <a:txBody>
                    <a:bodyPr/>
                    <a:lstStyle/>
                    <a:p>
                      <a:pPr algn="l" fontAlgn="ctr"/>
                      <a:r>
                        <a:rPr lang="zh-TW" altLang="en-US" sz="1050" dirty="0"/>
                        <a:t> 診療録管理体制加算２</a:t>
                      </a:r>
                      <a:endParaRPr lang="en-US" altLang="ja-JP" sz="1050" b="0" i="0" u="none" strike="noStrike" dirty="0">
                        <a:solidFill>
                          <a:schemeClr val="tx1"/>
                        </a:solidFill>
                        <a:effectLst/>
                        <a:latin typeface="+mn-ea"/>
                        <a:ea typeface="+mn-ea"/>
                      </a:endParaRPr>
                    </a:p>
                  </a:txBody>
                  <a:tcPr marL="9525" marR="9525" marT="9525" marB="0" anchor="ctr"/>
                </a:tc>
                <a:extLst>
                  <a:ext uri="{0D108BD9-81ED-4DB2-BD59-A6C34878D82A}">
                    <a16:rowId xmlns:a16="http://schemas.microsoft.com/office/drawing/2014/main" val="1049185891"/>
                  </a:ext>
                </a:extLst>
              </a:tr>
              <a:tr h="342039">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TW" altLang="en-US" sz="1050" dirty="0"/>
                        <a:t>  診療録管理体制加算２</a:t>
                      </a:r>
                      <a:endParaRPr lang="en-US" altLang="ja-JP" sz="1050" b="0" i="0" u="none" strike="noStrike" dirty="0">
                        <a:solidFill>
                          <a:schemeClr val="tx1"/>
                        </a:solidFill>
                        <a:effectLst/>
                        <a:latin typeface="+mn-ea"/>
                        <a:ea typeface="+mn-ea"/>
                      </a:endParaRP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50" u="none" strike="noStrike" dirty="0">
                          <a:solidFill>
                            <a:schemeClr val="tx1"/>
                          </a:solidFill>
                          <a:effectLst/>
                        </a:rPr>
                        <a:t>→</a:t>
                      </a:r>
                      <a:endParaRPr lang="ja-JP" altLang="en-US" sz="1050" b="0" i="0" u="none" strike="noStrike" dirty="0">
                        <a:solidFill>
                          <a:schemeClr val="tx1"/>
                        </a:solidFill>
                        <a:effectLst/>
                        <a:latin typeface="+mn-ea"/>
                        <a:ea typeface="+mn-ea"/>
                      </a:endParaRP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TW" altLang="en-US" sz="1050" dirty="0"/>
                        <a:t> 診療録管理体制加算３ </a:t>
                      </a:r>
                      <a:endParaRPr lang="en-US" altLang="ja-JP" sz="1050" b="0" i="0" u="none" strike="noStrike" dirty="0">
                        <a:solidFill>
                          <a:schemeClr val="tx1"/>
                        </a:solidFill>
                        <a:effectLst/>
                        <a:latin typeface="+mn-ea"/>
                        <a:ea typeface="+mn-ea"/>
                      </a:endParaRPr>
                    </a:p>
                  </a:txBody>
                  <a:tcPr marL="9525" marR="9525" marT="9525" marB="0" anchor="ctr"/>
                </a:tc>
                <a:extLst>
                  <a:ext uri="{0D108BD9-81ED-4DB2-BD59-A6C34878D82A}">
                    <a16:rowId xmlns:a16="http://schemas.microsoft.com/office/drawing/2014/main" val="1130060609"/>
                  </a:ext>
                </a:extLst>
              </a:tr>
              <a:tr h="342039">
                <a:tc>
                  <a:txBody>
                    <a:bodyPr/>
                    <a:lstStyle/>
                    <a:p>
                      <a:pPr algn="l" fontAlgn="ctr"/>
                      <a:r>
                        <a:rPr lang="ja-JP" altLang="en-US" sz="1050" dirty="0"/>
                        <a:t>  療養病棟入院基本料の注</a:t>
                      </a:r>
                      <a:r>
                        <a:rPr lang="en-US" altLang="ja-JP" sz="1050" dirty="0"/>
                        <a:t>12</a:t>
                      </a:r>
                      <a:r>
                        <a:rPr lang="ja-JP" altLang="en-US" sz="1050" dirty="0"/>
                        <a:t>に規定する</a:t>
                      </a:r>
                      <a:r>
                        <a:rPr lang="zh-TW" altLang="en-US" sz="1050" dirty="0"/>
                        <a:t>看護補助体制充実加算 </a:t>
                      </a:r>
                      <a:endParaRPr lang="zh-TW" altLang="en-US" sz="1050" b="0" i="0" u="none" strike="noStrike" dirty="0">
                        <a:solidFill>
                          <a:srgbClr val="000000"/>
                        </a:solidFill>
                        <a:effectLst/>
                        <a:latin typeface="+mn-ea"/>
                        <a:ea typeface="+mn-ea"/>
                      </a:endParaRPr>
                    </a:p>
                  </a:txBody>
                  <a:tcPr marL="3449" marR="3449" marT="3449"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50" u="none" strike="noStrike" dirty="0">
                          <a:solidFill>
                            <a:schemeClr val="tx1"/>
                          </a:solidFill>
                          <a:effectLst/>
                        </a:rPr>
                        <a:t>→</a:t>
                      </a:r>
                      <a:endParaRPr lang="ja-JP" altLang="en-US" sz="1050" b="0" i="0" u="none" strike="noStrike" dirty="0">
                        <a:solidFill>
                          <a:schemeClr val="tx1"/>
                        </a:solidFill>
                        <a:effectLst/>
                        <a:latin typeface="+mn-ea"/>
                        <a:ea typeface="+mn-ea"/>
                      </a:endParaRPr>
                    </a:p>
                  </a:txBody>
                  <a:tcPr marL="3449" marR="3449" marT="3449" marB="0" anchor="ctr"/>
                </a:tc>
                <a:tc>
                  <a:txBody>
                    <a:bodyPr/>
                    <a:lstStyle/>
                    <a:p>
                      <a:pPr algn="l"/>
                      <a:r>
                        <a:rPr lang="ja-JP" altLang="en-US" sz="1050" dirty="0"/>
                        <a:t> 療養病棟入院基本料の注</a:t>
                      </a:r>
                      <a:r>
                        <a:rPr lang="en-US" altLang="ja-JP" sz="1050" dirty="0"/>
                        <a:t>13</a:t>
                      </a:r>
                      <a:r>
                        <a:rPr lang="ja-JP" altLang="en-US" sz="1050" dirty="0"/>
                        <a:t>に規定する看護補助体制充実加算３ </a:t>
                      </a:r>
                      <a:endParaRPr lang="ja-JP" altLang="en-US" sz="1050" b="1" dirty="0">
                        <a:latin typeface="+mn-ea"/>
                        <a:ea typeface="+mn-ea"/>
                      </a:endParaRPr>
                    </a:p>
                  </a:txBody>
                  <a:tcPr marL="3449" marR="3449" marT="3449" marB="0" anchor="ctr"/>
                </a:tc>
                <a:extLst>
                  <a:ext uri="{0D108BD9-81ED-4DB2-BD59-A6C34878D82A}">
                    <a16:rowId xmlns:a16="http://schemas.microsoft.com/office/drawing/2014/main" val="2879801562"/>
                  </a:ext>
                </a:extLst>
              </a:tr>
              <a:tr h="342039">
                <a:tc>
                  <a:txBody>
                    <a:bodyPr/>
                    <a:lstStyle/>
                    <a:p>
                      <a:pPr algn="l" fontAlgn="ctr"/>
                      <a:r>
                        <a:rPr lang="ja-JP" altLang="en-US" sz="1050" dirty="0"/>
                        <a:t>  障害者施設等入院基本料の注９に規定する看護補助体制充実加算</a:t>
                      </a:r>
                      <a:endParaRPr lang="zh-TW" altLang="en-US" sz="1050" b="0" i="0" u="none" strike="noStrike" dirty="0">
                        <a:solidFill>
                          <a:srgbClr val="000000"/>
                        </a:solidFill>
                        <a:effectLst/>
                        <a:latin typeface="+mn-ea"/>
                        <a:ea typeface="+mn-ea"/>
                      </a:endParaRPr>
                    </a:p>
                  </a:txBody>
                  <a:tcPr marL="3449" marR="3449" marT="3449"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50" u="none" strike="noStrike" dirty="0">
                          <a:solidFill>
                            <a:schemeClr val="tx1"/>
                          </a:solidFill>
                          <a:effectLst/>
                        </a:rPr>
                        <a:t>→</a:t>
                      </a:r>
                      <a:endParaRPr lang="ja-JP" altLang="en-US" sz="1050" b="0" i="0" u="none" strike="noStrike" dirty="0">
                        <a:solidFill>
                          <a:schemeClr val="tx1"/>
                        </a:solidFill>
                        <a:effectLst/>
                        <a:latin typeface="+mn-ea"/>
                        <a:ea typeface="+mn-ea"/>
                      </a:endParaRPr>
                    </a:p>
                  </a:txBody>
                  <a:tcPr marL="3449" marR="3449" marT="3449" marB="0" anchor="ctr"/>
                </a:tc>
                <a:tc>
                  <a:txBody>
                    <a:bodyPr/>
                    <a:lstStyle/>
                    <a:p>
                      <a:pPr algn="l"/>
                      <a:r>
                        <a:rPr lang="ja-JP" altLang="en-US" sz="1050" dirty="0"/>
                        <a:t> 障害者施設等入院基本料の注</a:t>
                      </a:r>
                      <a:r>
                        <a:rPr lang="en-US" altLang="ja-JP" sz="1050" dirty="0"/>
                        <a:t>10</a:t>
                      </a:r>
                      <a:r>
                        <a:rPr lang="ja-JP" altLang="en-US" sz="1050" dirty="0"/>
                        <a:t>に規定する看護補助体制充実加算３ </a:t>
                      </a:r>
                      <a:endParaRPr lang="ja-JP" altLang="en-US" sz="1050" b="1" dirty="0">
                        <a:latin typeface="+mn-ea"/>
                        <a:ea typeface="+mn-ea"/>
                      </a:endParaRPr>
                    </a:p>
                  </a:txBody>
                  <a:tcPr marL="3449" marR="3449" marT="3449" marB="0" anchor="ctr"/>
                </a:tc>
                <a:extLst>
                  <a:ext uri="{0D108BD9-81ED-4DB2-BD59-A6C34878D82A}">
                    <a16:rowId xmlns:a16="http://schemas.microsoft.com/office/drawing/2014/main" val="424539954"/>
                  </a:ext>
                </a:extLst>
              </a:tr>
              <a:tr h="342039">
                <a:tc>
                  <a:txBody>
                    <a:bodyPr/>
                    <a:lstStyle/>
                    <a:p>
                      <a:pPr algn="l" fontAlgn="ctr"/>
                      <a:r>
                        <a:rPr lang="ja-JP" altLang="en-US" sz="1050" dirty="0"/>
                        <a:t>  急性期看護補助体制加算の注４に規定する看護補助体制充実加算</a:t>
                      </a:r>
                      <a:endParaRPr lang="zh-TW" altLang="en-US" sz="1050" b="0" i="0" u="none" strike="noStrike" dirty="0">
                        <a:solidFill>
                          <a:srgbClr val="000000"/>
                        </a:solidFill>
                        <a:effectLst/>
                        <a:latin typeface="+mn-ea"/>
                        <a:ea typeface="+mn-ea"/>
                      </a:endParaRPr>
                    </a:p>
                  </a:txBody>
                  <a:tcPr marL="3449" marR="3449" marT="3449"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50" u="none" strike="noStrike" dirty="0">
                          <a:solidFill>
                            <a:schemeClr val="tx1"/>
                          </a:solidFill>
                          <a:effectLst/>
                        </a:rPr>
                        <a:t>→</a:t>
                      </a:r>
                      <a:endParaRPr lang="ja-JP" altLang="en-US" sz="1050" b="0" i="0" u="none" strike="noStrike" dirty="0">
                        <a:solidFill>
                          <a:schemeClr val="tx1"/>
                        </a:solidFill>
                        <a:effectLst/>
                        <a:latin typeface="+mn-ea"/>
                        <a:ea typeface="+mn-ea"/>
                      </a:endParaRPr>
                    </a:p>
                  </a:txBody>
                  <a:tcPr marL="3449" marR="3449" marT="3449" marB="0" anchor="ctr"/>
                </a:tc>
                <a:tc>
                  <a:txBody>
                    <a:bodyPr/>
                    <a:lstStyle/>
                    <a:p>
                      <a:pPr algn="l"/>
                      <a:r>
                        <a:rPr lang="ja-JP" altLang="en-US" sz="1050" dirty="0"/>
                        <a:t> 急性期看護補助体制加算の注４に規定する看護補助体制充実加算２ </a:t>
                      </a:r>
                      <a:endParaRPr lang="ja-JP" altLang="en-US" sz="1050" b="0" dirty="0">
                        <a:latin typeface="+mn-ea"/>
                        <a:ea typeface="+mn-ea"/>
                      </a:endParaRPr>
                    </a:p>
                  </a:txBody>
                  <a:tcPr marL="3449" marR="3449" marT="3449" marB="0" anchor="ctr"/>
                </a:tc>
                <a:extLst>
                  <a:ext uri="{0D108BD9-81ED-4DB2-BD59-A6C34878D82A}">
                    <a16:rowId xmlns:a16="http://schemas.microsoft.com/office/drawing/2014/main" val="3777681952"/>
                  </a:ext>
                </a:extLst>
              </a:tr>
              <a:tr h="342039">
                <a:tc>
                  <a:txBody>
                    <a:bodyPr/>
                    <a:lstStyle/>
                    <a:p>
                      <a:pPr algn="l" fontAlgn="ctr"/>
                      <a:r>
                        <a:rPr lang="ja-JP" altLang="en-US" sz="1050" dirty="0"/>
                        <a:t>  看護補助加算の注４に規定する看護補助体制充実加算 </a:t>
                      </a:r>
                      <a:endParaRPr lang="zh-TW" altLang="en-US" sz="1050" b="0" i="0" u="none" strike="noStrike" dirty="0">
                        <a:solidFill>
                          <a:srgbClr val="000000"/>
                        </a:solidFill>
                        <a:effectLst/>
                        <a:latin typeface="+mn-ea"/>
                        <a:ea typeface="+mn-ea"/>
                      </a:endParaRPr>
                    </a:p>
                  </a:txBody>
                  <a:tcPr marL="3449" marR="3449" marT="3449"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50" u="none" strike="noStrike" dirty="0">
                          <a:solidFill>
                            <a:schemeClr val="tx1"/>
                          </a:solidFill>
                          <a:effectLst/>
                        </a:rPr>
                        <a:t>→</a:t>
                      </a:r>
                      <a:endParaRPr lang="ja-JP" altLang="en-US" sz="1050" b="0" i="0" u="none" strike="noStrike" dirty="0">
                        <a:solidFill>
                          <a:schemeClr val="tx1"/>
                        </a:solidFill>
                        <a:effectLst/>
                        <a:latin typeface="+mn-ea"/>
                        <a:ea typeface="+mn-ea"/>
                      </a:endParaRPr>
                    </a:p>
                  </a:txBody>
                  <a:tcPr marL="3449" marR="3449" marT="3449" marB="0" anchor="ctr"/>
                </a:tc>
                <a:tc>
                  <a:txBody>
                    <a:bodyPr/>
                    <a:lstStyle/>
                    <a:p>
                      <a:pPr algn="l"/>
                      <a:r>
                        <a:rPr lang="ja-JP" altLang="en-US" sz="1050" dirty="0"/>
                        <a:t> 看護補助加算の注４に規定する看護補助体制充実加算２ </a:t>
                      </a:r>
                      <a:endParaRPr lang="ja-JP" altLang="en-US" sz="1050" b="0" dirty="0">
                        <a:latin typeface="+mn-ea"/>
                        <a:ea typeface="+mn-ea"/>
                      </a:endParaRPr>
                    </a:p>
                  </a:txBody>
                  <a:tcPr marL="3449" marR="3449" marT="3449" marB="0" anchor="ctr"/>
                </a:tc>
                <a:extLst>
                  <a:ext uri="{0D108BD9-81ED-4DB2-BD59-A6C34878D82A}">
                    <a16:rowId xmlns:a16="http://schemas.microsoft.com/office/drawing/2014/main" val="133481602"/>
                  </a:ext>
                </a:extLst>
              </a:tr>
              <a:tr h="342039">
                <a:tc>
                  <a:txBody>
                    <a:bodyPr/>
                    <a:lstStyle/>
                    <a:p>
                      <a:pPr algn="l" fontAlgn="ctr"/>
                      <a:r>
                        <a:rPr lang="ja-JP" altLang="en-US" sz="1050" dirty="0"/>
                        <a:t>  地域包括ケア病棟入院料の注４に規定する看護補助体制充実加算</a:t>
                      </a:r>
                      <a:endParaRPr lang="zh-TW" altLang="en-US" sz="1050" b="0" i="0" u="none" strike="noStrike" dirty="0">
                        <a:solidFill>
                          <a:srgbClr val="000000"/>
                        </a:solidFill>
                        <a:effectLst/>
                        <a:latin typeface="+mn-ea"/>
                        <a:ea typeface="+mn-ea"/>
                      </a:endParaRPr>
                    </a:p>
                  </a:txBody>
                  <a:tcPr marL="3449" marR="3449" marT="3449"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50" u="none" strike="noStrike" dirty="0">
                          <a:solidFill>
                            <a:schemeClr val="tx1"/>
                          </a:solidFill>
                          <a:effectLst/>
                        </a:rPr>
                        <a:t>→</a:t>
                      </a:r>
                      <a:endParaRPr lang="ja-JP" altLang="en-US" sz="1050" b="0" i="0" u="none" strike="noStrike" dirty="0">
                        <a:solidFill>
                          <a:schemeClr val="tx1"/>
                        </a:solidFill>
                        <a:effectLst/>
                        <a:latin typeface="+mn-ea"/>
                        <a:ea typeface="+mn-ea"/>
                      </a:endParaRPr>
                    </a:p>
                  </a:txBody>
                  <a:tcPr marL="3449" marR="3449" marT="3449" marB="0" anchor="ctr"/>
                </a:tc>
                <a:tc>
                  <a:txBody>
                    <a:bodyPr/>
                    <a:lstStyle/>
                    <a:p>
                      <a:pPr algn="l"/>
                      <a:r>
                        <a:rPr lang="ja-JP" altLang="en-US" sz="1050" dirty="0"/>
                        <a:t> 地域包括ケア病棟入院料の注５に規定する看護補助体制充実加算３ </a:t>
                      </a:r>
                      <a:endParaRPr lang="ja-JP" altLang="en-US" sz="1050" b="0" dirty="0">
                        <a:latin typeface="+mn-ea"/>
                        <a:ea typeface="+mn-ea"/>
                      </a:endParaRPr>
                    </a:p>
                  </a:txBody>
                  <a:tcPr marL="3449" marR="3449" marT="3449" marB="0" anchor="ctr"/>
                </a:tc>
                <a:extLst>
                  <a:ext uri="{0D108BD9-81ED-4DB2-BD59-A6C34878D82A}">
                    <a16:rowId xmlns:a16="http://schemas.microsoft.com/office/drawing/2014/main" val="1798872308"/>
                  </a:ext>
                </a:extLst>
              </a:tr>
            </a:tbl>
          </a:graphicData>
        </a:graphic>
      </p:graphicFrame>
      <p:sp>
        <p:nvSpPr>
          <p:cNvPr id="5" name="角丸四角形 48">
            <a:extLst>
              <a:ext uri="{FF2B5EF4-FFF2-40B4-BE49-F238E27FC236}">
                <a16:creationId xmlns:a16="http://schemas.microsoft.com/office/drawing/2014/main" id="{079E65FC-6402-2769-CB64-4848984F7514}"/>
              </a:ext>
            </a:extLst>
          </p:cNvPr>
          <p:cNvSpPr/>
          <p:nvPr/>
        </p:nvSpPr>
        <p:spPr>
          <a:xfrm>
            <a:off x="364807" y="1328183"/>
            <a:ext cx="1621744" cy="318432"/>
          </a:xfrm>
          <a:prstGeom prst="roundRect">
            <a:avLst>
              <a:gd name="adj" fmla="val 17286"/>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defTabSz="591055">
              <a:lnSpc>
                <a:spcPct val="130000"/>
              </a:lnSpc>
              <a:spcAft>
                <a:spcPts val="796"/>
              </a:spcAft>
            </a:pPr>
            <a:r>
              <a:rPr lang="ja-JP" altLang="en-US" sz="1077" b="1" spc="239" dirty="0">
                <a:solidFill>
                  <a:schemeClr val="tx1"/>
                </a:solidFill>
                <a:latin typeface="+mn-ea"/>
                <a:cs typeface="Noto Sans CJK JP DemiLight" charset="-128"/>
              </a:rPr>
              <a:t>基本診療料</a:t>
            </a:r>
          </a:p>
        </p:txBody>
      </p:sp>
      <p:sp>
        <p:nvSpPr>
          <p:cNvPr id="7" name="角丸四角形 48">
            <a:extLst>
              <a:ext uri="{FF2B5EF4-FFF2-40B4-BE49-F238E27FC236}">
                <a16:creationId xmlns:a16="http://schemas.microsoft.com/office/drawing/2014/main" id="{65AF4731-CF5D-D1A6-343A-F0B40B6B2BFC}"/>
              </a:ext>
            </a:extLst>
          </p:cNvPr>
          <p:cNvSpPr/>
          <p:nvPr/>
        </p:nvSpPr>
        <p:spPr>
          <a:xfrm>
            <a:off x="364807" y="4376627"/>
            <a:ext cx="1621744" cy="318432"/>
          </a:xfrm>
          <a:prstGeom prst="roundRect">
            <a:avLst>
              <a:gd name="adj" fmla="val 17286"/>
            </a:avLst>
          </a:prstGeom>
          <a:solidFill>
            <a:schemeClr val="accent6"/>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defTabSz="591055">
              <a:lnSpc>
                <a:spcPct val="130000"/>
              </a:lnSpc>
              <a:spcAft>
                <a:spcPts val="796"/>
              </a:spcAft>
            </a:pPr>
            <a:r>
              <a:rPr lang="ja-JP" altLang="en-US" sz="1077" b="1" spc="239" dirty="0">
                <a:solidFill>
                  <a:schemeClr val="tx1"/>
                </a:solidFill>
                <a:latin typeface="+mn-ea"/>
                <a:cs typeface="Noto Sans CJK JP DemiLight" charset="-128"/>
              </a:rPr>
              <a:t>特掲診療料</a:t>
            </a:r>
          </a:p>
        </p:txBody>
      </p:sp>
      <p:graphicFrame>
        <p:nvGraphicFramePr>
          <p:cNvPr id="10" name="表 4">
            <a:extLst>
              <a:ext uri="{FF2B5EF4-FFF2-40B4-BE49-F238E27FC236}">
                <a16:creationId xmlns:a16="http://schemas.microsoft.com/office/drawing/2014/main" id="{E6BD6D97-4981-7B79-0F12-DDEEDA61FAA7}"/>
              </a:ext>
            </a:extLst>
          </p:cNvPr>
          <p:cNvGraphicFramePr>
            <a:graphicFrameLocks noGrp="1"/>
          </p:cNvGraphicFramePr>
          <p:nvPr>
            <p:extLst>
              <p:ext uri="{D42A27DB-BD31-4B8C-83A1-F6EECF244321}">
                <p14:modId xmlns:p14="http://schemas.microsoft.com/office/powerpoint/2010/main" val="3496562747"/>
              </p:ext>
            </p:extLst>
          </p:nvPr>
        </p:nvGraphicFramePr>
        <p:xfrm>
          <a:off x="397247" y="4819828"/>
          <a:ext cx="9181020" cy="1710195"/>
        </p:xfrm>
        <a:graphic>
          <a:graphicData uri="http://schemas.openxmlformats.org/drawingml/2006/table">
            <a:tbl>
              <a:tblPr bandRow="1">
                <a:tableStyleId>{93296810-A885-4BE3-A3E7-6D5BEEA58F35}</a:tableStyleId>
              </a:tblPr>
              <a:tblGrid>
                <a:gridCol w="4372169">
                  <a:extLst>
                    <a:ext uri="{9D8B030D-6E8A-4147-A177-3AD203B41FA5}">
                      <a16:colId xmlns:a16="http://schemas.microsoft.com/office/drawing/2014/main" val="1524999895"/>
                    </a:ext>
                  </a:extLst>
                </a:gridCol>
                <a:gridCol w="432048">
                  <a:extLst>
                    <a:ext uri="{9D8B030D-6E8A-4147-A177-3AD203B41FA5}">
                      <a16:colId xmlns:a16="http://schemas.microsoft.com/office/drawing/2014/main" val="4139373743"/>
                    </a:ext>
                  </a:extLst>
                </a:gridCol>
                <a:gridCol w="4376803">
                  <a:extLst>
                    <a:ext uri="{9D8B030D-6E8A-4147-A177-3AD203B41FA5}">
                      <a16:colId xmlns:a16="http://schemas.microsoft.com/office/drawing/2014/main" val="2643859644"/>
                    </a:ext>
                  </a:extLst>
                </a:gridCol>
              </a:tblGrid>
              <a:tr h="342039">
                <a:tc>
                  <a:txBody>
                    <a:bodyPr/>
                    <a:lstStyle/>
                    <a:p>
                      <a:pPr algn="l" fontAlgn="ctr"/>
                      <a:r>
                        <a:rPr lang="ja-JP" altLang="en-US" sz="1050" b="0" i="0" u="none" strike="noStrike" dirty="0">
                          <a:solidFill>
                            <a:schemeClr val="tx1"/>
                          </a:solidFill>
                          <a:effectLst/>
                          <a:latin typeface="+mn-ea"/>
                          <a:ea typeface="+mn-ea"/>
                        </a:rPr>
                        <a:t> 遺伝学的検査の注に規定する基準</a:t>
                      </a:r>
                      <a:endParaRPr lang="en-US" altLang="ja-JP" sz="1050" b="0" i="0" u="none" strike="noStrike" dirty="0">
                        <a:solidFill>
                          <a:schemeClr val="tx1"/>
                        </a:solidFill>
                        <a:effectLst/>
                        <a:latin typeface="+mn-ea"/>
                        <a:ea typeface="+mn-ea"/>
                      </a:endParaRPr>
                    </a:p>
                  </a:txBody>
                  <a:tcPr marL="9525" marR="9525" marT="9525" marB="0" anchor="ctr"/>
                </a:tc>
                <a:tc>
                  <a:txBody>
                    <a:bodyPr/>
                    <a:lstStyle/>
                    <a:p>
                      <a:pPr algn="ctr" fontAlgn="ctr"/>
                      <a:endParaRPr lang="ja-JP" altLang="en-US" sz="1050" b="0" i="0" u="none" strike="noStrike" dirty="0">
                        <a:solidFill>
                          <a:schemeClr val="tx1"/>
                        </a:solidFill>
                        <a:effectLst/>
                        <a:latin typeface="+mn-ea"/>
                        <a:ea typeface="+mn-ea"/>
                      </a:endParaRPr>
                    </a:p>
                  </a:txBody>
                  <a:tcPr marL="9525" marR="9525" marT="9525" marB="0" anchor="ctr"/>
                </a:tc>
                <a:tc>
                  <a:txBody>
                    <a:bodyPr/>
                    <a:lstStyle/>
                    <a:p>
                      <a:pPr algn="l" fontAlgn="ctr"/>
                      <a:r>
                        <a:rPr lang="ja-JP" altLang="en-US" sz="1050" b="0" i="0" u="none" strike="noStrike" dirty="0">
                          <a:solidFill>
                            <a:schemeClr val="tx1"/>
                          </a:solidFill>
                          <a:effectLst/>
                          <a:latin typeface="+mn-ea"/>
                          <a:ea typeface="+mn-ea"/>
                        </a:rPr>
                        <a:t> 遺伝学的検査の注１に規定する基準</a:t>
                      </a:r>
                      <a:endParaRPr lang="en-US" altLang="ja-JP" sz="1050" b="0" i="0" u="none" strike="noStrike" dirty="0">
                        <a:solidFill>
                          <a:schemeClr val="tx1"/>
                        </a:solidFill>
                        <a:effectLst/>
                        <a:latin typeface="+mn-ea"/>
                        <a:ea typeface="+mn-ea"/>
                      </a:endParaRPr>
                    </a:p>
                  </a:txBody>
                  <a:tcPr marL="9525" marR="9525" marT="9525" marB="0" anchor="ctr"/>
                </a:tc>
                <a:extLst>
                  <a:ext uri="{0D108BD9-81ED-4DB2-BD59-A6C34878D82A}">
                    <a16:rowId xmlns:a16="http://schemas.microsoft.com/office/drawing/2014/main" val="1567290896"/>
                  </a:ext>
                </a:extLst>
              </a:tr>
              <a:tr h="342039">
                <a:tc>
                  <a:txBody>
                    <a:bodyPr/>
                    <a:lstStyle/>
                    <a:p>
                      <a:pPr algn="l" fontAlgn="ctr"/>
                      <a:r>
                        <a:rPr lang="ja-JP" altLang="en-US" sz="1050" dirty="0"/>
                        <a:t>  ウイルス・細菌核酸多項目同時検出 </a:t>
                      </a:r>
                      <a:endParaRPr lang="en-US" altLang="ja-JP" sz="1050" b="0" i="0" u="none" strike="noStrike" dirty="0">
                        <a:solidFill>
                          <a:schemeClr val="tx1"/>
                        </a:solidFill>
                        <a:effectLst/>
                        <a:latin typeface="+mn-ea"/>
                        <a:ea typeface="+mn-ea"/>
                      </a:endParaRPr>
                    </a:p>
                  </a:txBody>
                  <a:tcPr marL="9525" marR="9525" marT="9525" marB="0" anchor="ctr"/>
                </a:tc>
                <a:tc>
                  <a:txBody>
                    <a:bodyPr/>
                    <a:lstStyle/>
                    <a:p>
                      <a:pPr algn="ctr" fontAlgn="ctr"/>
                      <a:r>
                        <a:rPr lang="ja-JP" altLang="en-US" sz="1050" u="none" strike="noStrike" dirty="0">
                          <a:solidFill>
                            <a:schemeClr val="tx1"/>
                          </a:solidFill>
                          <a:effectLst/>
                        </a:rPr>
                        <a:t>→</a:t>
                      </a:r>
                      <a:endParaRPr lang="ja-JP" altLang="en-US" sz="1050" b="0" i="0" u="none" strike="noStrike" dirty="0">
                        <a:solidFill>
                          <a:schemeClr val="tx1"/>
                        </a:solidFill>
                        <a:effectLst/>
                        <a:latin typeface="+mn-ea"/>
                        <a:ea typeface="+mn-ea"/>
                      </a:endParaRPr>
                    </a:p>
                  </a:txBody>
                  <a:tcPr marL="9525" marR="9525" marT="9525" marB="0" anchor="ctr"/>
                </a:tc>
                <a:tc>
                  <a:txBody>
                    <a:bodyPr/>
                    <a:lstStyle/>
                    <a:p>
                      <a:pPr algn="l" fontAlgn="ctr"/>
                      <a:r>
                        <a:rPr lang="ja-JP" altLang="en-US" sz="1050" dirty="0"/>
                        <a:t> ウイルス・細菌核酸多項目同時検出（ＳＡＲＳ－ＣｏＶ－２核酸検出を</a:t>
                      </a:r>
                      <a:endParaRPr lang="en-US" altLang="ja-JP" sz="1050" dirty="0"/>
                    </a:p>
                    <a:p>
                      <a:pPr algn="l" fontAlgn="ctr"/>
                      <a:r>
                        <a:rPr lang="en-US" altLang="ja-JP" sz="1050" dirty="0"/>
                        <a:t> </a:t>
                      </a:r>
                      <a:r>
                        <a:rPr lang="ja-JP" altLang="en-US" sz="1050" dirty="0"/>
                        <a:t>含まないもの） </a:t>
                      </a:r>
                      <a:endParaRPr lang="en-US" altLang="ja-JP" sz="1050" b="0" i="0" u="none" strike="noStrike" dirty="0">
                        <a:solidFill>
                          <a:schemeClr val="tx1"/>
                        </a:solidFill>
                        <a:effectLst/>
                        <a:latin typeface="+mn-ea"/>
                        <a:ea typeface="+mn-ea"/>
                      </a:endParaRPr>
                    </a:p>
                  </a:txBody>
                  <a:tcPr marL="9525" marR="9525" marT="9525" marB="0" anchor="ctr"/>
                </a:tc>
                <a:extLst>
                  <a:ext uri="{0D108BD9-81ED-4DB2-BD59-A6C34878D82A}">
                    <a16:rowId xmlns:a16="http://schemas.microsoft.com/office/drawing/2014/main" val="1049185891"/>
                  </a:ext>
                </a:extLst>
              </a:tr>
              <a:tr h="342039">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050" dirty="0"/>
                        <a:t>  画像診断管理加算３</a:t>
                      </a:r>
                      <a:endParaRPr lang="en-US" altLang="ja-JP" sz="1050" b="0" i="0" u="none" strike="noStrike" dirty="0">
                        <a:solidFill>
                          <a:schemeClr val="tx1"/>
                        </a:solidFill>
                        <a:effectLst/>
                        <a:latin typeface="+mn-ea"/>
                        <a:ea typeface="+mn-ea"/>
                      </a:endParaRP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50" u="none" strike="noStrike" dirty="0">
                          <a:solidFill>
                            <a:schemeClr val="tx1"/>
                          </a:solidFill>
                          <a:effectLst/>
                        </a:rPr>
                        <a:t>→</a:t>
                      </a:r>
                      <a:endParaRPr lang="ja-JP" altLang="en-US" sz="1050" b="0" i="0" u="none" strike="noStrike" dirty="0">
                        <a:solidFill>
                          <a:schemeClr val="tx1"/>
                        </a:solidFill>
                        <a:effectLst/>
                        <a:latin typeface="+mn-ea"/>
                        <a:ea typeface="+mn-ea"/>
                      </a:endParaRP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050" dirty="0"/>
                        <a:t> 画像診断管理加算４</a:t>
                      </a:r>
                      <a:endParaRPr lang="en-US" altLang="ja-JP" sz="1050" b="0" i="0" u="none" strike="noStrike" dirty="0">
                        <a:solidFill>
                          <a:schemeClr val="tx1"/>
                        </a:solidFill>
                        <a:effectLst/>
                        <a:latin typeface="+mn-ea"/>
                        <a:ea typeface="+mn-ea"/>
                      </a:endParaRPr>
                    </a:p>
                  </a:txBody>
                  <a:tcPr marL="9525" marR="9525" marT="9525" marB="0" anchor="ctr"/>
                </a:tc>
                <a:extLst>
                  <a:ext uri="{0D108BD9-81ED-4DB2-BD59-A6C34878D82A}">
                    <a16:rowId xmlns:a16="http://schemas.microsoft.com/office/drawing/2014/main" val="1130060609"/>
                  </a:ext>
                </a:extLst>
              </a:tr>
              <a:tr h="342039">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050" dirty="0"/>
                        <a:t>  </a:t>
                      </a:r>
                      <a:r>
                        <a:rPr lang="ja-JP" altLang="en-US" sz="1050" dirty="0"/>
                        <a:t>センチネルリンパ節加算</a:t>
                      </a:r>
                      <a:endParaRPr lang="en-US" altLang="ja-JP" sz="1050" b="0" i="0" u="none" strike="noStrike" dirty="0">
                        <a:solidFill>
                          <a:schemeClr val="tx1"/>
                        </a:solidFill>
                        <a:effectLst/>
                        <a:latin typeface="+mn-ea"/>
                        <a:ea typeface="+mn-ea"/>
                      </a:endParaRP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50" u="none" strike="noStrike" dirty="0">
                          <a:solidFill>
                            <a:schemeClr val="tx1"/>
                          </a:solidFill>
                          <a:effectLst/>
                        </a:rPr>
                        <a:t>→</a:t>
                      </a:r>
                      <a:endParaRPr lang="ja-JP" altLang="en-US" sz="1050" b="0" i="0" u="none" strike="noStrike" dirty="0">
                        <a:solidFill>
                          <a:schemeClr val="tx1"/>
                        </a:solidFill>
                        <a:effectLst/>
                        <a:latin typeface="+mn-ea"/>
                        <a:ea typeface="+mn-ea"/>
                      </a:endParaRP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050" dirty="0"/>
                        <a:t> </a:t>
                      </a:r>
                      <a:r>
                        <a:rPr lang="ja-JP" altLang="en-US" sz="1050" dirty="0"/>
                        <a:t>皮膚悪性腫瘍センチネルリンパ節生検加算</a:t>
                      </a:r>
                      <a:endParaRPr lang="en-US" altLang="ja-JP" sz="1050" b="0" i="0" u="none" strike="noStrike" dirty="0">
                        <a:solidFill>
                          <a:schemeClr val="tx1"/>
                        </a:solidFill>
                        <a:effectLst/>
                        <a:latin typeface="+mn-ea"/>
                        <a:ea typeface="+mn-ea"/>
                      </a:endParaRPr>
                    </a:p>
                  </a:txBody>
                  <a:tcPr marL="9525" marR="9525" marT="9525" marB="0" anchor="ctr"/>
                </a:tc>
                <a:extLst>
                  <a:ext uri="{0D108BD9-81ED-4DB2-BD59-A6C34878D82A}">
                    <a16:rowId xmlns:a16="http://schemas.microsoft.com/office/drawing/2014/main" val="3930565857"/>
                  </a:ext>
                </a:extLst>
              </a:tr>
              <a:tr h="342039">
                <a:tc>
                  <a:txBody>
                    <a:bodyPr/>
                    <a:lstStyle/>
                    <a:p>
                      <a:pPr algn="l" fontAlgn="ctr"/>
                      <a:r>
                        <a:rPr lang="ja-JP" altLang="en-US" sz="1050" dirty="0"/>
                        <a:t>  内視鏡下鼻・副鼻腔手術</a:t>
                      </a:r>
                      <a:r>
                        <a:rPr lang="en-US" altLang="ja-JP" sz="1050" dirty="0">
                          <a:latin typeface="+mn-ea"/>
                          <a:ea typeface="+mn-ea"/>
                        </a:rPr>
                        <a:t>Ⅴ</a:t>
                      </a:r>
                      <a:r>
                        <a:rPr lang="ja-JP" altLang="en-US" sz="1050" dirty="0"/>
                        <a:t>型（拡大副鼻腔手術）及び経鼻内視鏡下鼻副</a:t>
                      </a:r>
                      <a:endParaRPr lang="en-US" altLang="ja-JP" sz="1050" dirty="0"/>
                    </a:p>
                    <a:p>
                      <a:pPr algn="l" fontAlgn="ctr"/>
                      <a:r>
                        <a:rPr lang="en-US" altLang="ja-JP" sz="1050" dirty="0"/>
                        <a:t>  </a:t>
                      </a:r>
                      <a:r>
                        <a:rPr lang="ja-JP" altLang="en-US" sz="1050" dirty="0"/>
                        <a:t>鼻腔悪性腫瘍手術（頭蓋底郭清、再建を伴うもの） </a:t>
                      </a:r>
                      <a:endParaRPr lang="zh-TW" altLang="en-US" sz="1050" b="0" i="0" u="none" strike="noStrike" dirty="0">
                        <a:solidFill>
                          <a:srgbClr val="000000"/>
                        </a:solidFill>
                        <a:effectLst/>
                        <a:latin typeface="+mn-ea"/>
                        <a:ea typeface="+mn-ea"/>
                      </a:endParaRPr>
                    </a:p>
                  </a:txBody>
                  <a:tcPr marL="3449" marR="3449" marT="3449"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50" u="none" strike="noStrike" dirty="0">
                          <a:solidFill>
                            <a:schemeClr val="tx1"/>
                          </a:solidFill>
                          <a:effectLst/>
                        </a:rPr>
                        <a:t>→</a:t>
                      </a:r>
                      <a:endParaRPr lang="ja-JP" altLang="en-US" sz="1050" b="0" i="0" u="none" strike="noStrike" dirty="0">
                        <a:solidFill>
                          <a:schemeClr val="tx1"/>
                        </a:solidFill>
                        <a:effectLst/>
                        <a:latin typeface="+mn-ea"/>
                        <a:ea typeface="+mn-ea"/>
                      </a:endParaRPr>
                    </a:p>
                  </a:txBody>
                  <a:tcPr marL="3449" marR="3449" marT="3449" marB="0" anchor="ctr"/>
                </a:tc>
                <a:tc>
                  <a:txBody>
                    <a:bodyPr/>
                    <a:lstStyle/>
                    <a:p>
                      <a:pPr algn="l"/>
                      <a:r>
                        <a:rPr lang="ja-JP" altLang="en-US" sz="1050" dirty="0"/>
                        <a:t> 内視鏡下鼻・副鼻腔手術</a:t>
                      </a:r>
                      <a:r>
                        <a:rPr lang="en-US" altLang="ja-JP" sz="1050" dirty="0">
                          <a:latin typeface="+mn-ea"/>
                          <a:ea typeface="+mn-ea"/>
                        </a:rPr>
                        <a:t>Ⅴ</a:t>
                      </a:r>
                      <a:r>
                        <a:rPr lang="ja-JP" altLang="en-US" sz="1050" dirty="0"/>
                        <a:t>型（拡大副鼻腔手術）及び経鼻内視鏡下鼻副</a:t>
                      </a:r>
                      <a:endParaRPr lang="en-US" altLang="ja-JP" sz="1050" dirty="0"/>
                    </a:p>
                    <a:p>
                      <a:pPr algn="l"/>
                      <a:r>
                        <a:rPr lang="en-US" altLang="ja-JP" sz="1050" dirty="0"/>
                        <a:t> </a:t>
                      </a:r>
                      <a:r>
                        <a:rPr lang="ja-JP" altLang="en-US" sz="1050" dirty="0"/>
                        <a:t>鼻腔悪性腫瘍手術（頭蓋底郭清、再建を伴うものに限る。） </a:t>
                      </a:r>
                      <a:endParaRPr lang="ja-JP" altLang="en-US" sz="1050" b="1" dirty="0">
                        <a:latin typeface="+mn-ea"/>
                        <a:ea typeface="+mn-ea"/>
                      </a:endParaRPr>
                    </a:p>
                  </a:txBody>
                  <a:tcPr marL="3449" marR="3449" marT="3449" marB="0" anchor="ctr"/>
                </a:tc>
                <a:extLst>
                  <a:ext uri="{0D108BD9-81ED-4DB2-BD59-A6C34878D82A}">
                    <a16:rowId xmlns:a16="http://schemas.microsoft.com/office/drawing/2014/main" val="2879801562"/>
                  </a:ext>
                </a:extLst>
              </a:tr>
            </a:tbl>
          </a:graphicData>
        </a:graphic>
      </p:graphicFrame>
      <p:sp>
        <p:nvSpPr>
          <p:cNvPr id="8" name="正方形/長方形 7">
            <a:extLst>
              <a:ext uri="{FF2B5EF4-FFF2-40B4-BE49-F238E27FC236}">
                <a16:creationId xmlns:a16="http://schemas.microsoft.com/office/drawing/2014/main" id="{72F3AD70-43C2-E3A3-AACB-DA92A3A6D3B0}"/>
              </a:ext>
            </a:extLst>
          </p:cNvPr>
          <p:cNvSpPr/>
          <p:nvPr/>
        </p:nvSpPr>
        <p:spPr>
          <a:xfrm>
            <a:off x="397247" y="1006799"/>
            <a:ext cx="6984776" cy="219422"/>
          </a:xfrm>
          <a:prstGeom prst="rect">
            <a:avLst/>
          </a:prstGeom>
        </p:spPr>
        <p:txBody>
          <a:bodyPr wrap="square" lIns="57280" tIns="28640" rIns="57280" bIns="28640">
            <a:spAutoFit/>
          </a:bodyPr>
          <a:lstStyle/>
          <a:p>
            <a:pPr algn="just">
              <a:spcAft>
                <a:spcPts val="400"/>
              </a:spcAft>
            </a:pPr>
            <a:r>
              <a:rPr lang="en-US" altLang="ja-JP" sz="1050" b="1" dirty="0">
                <a:solidFill>
                  <a:srgbClr val="FF0000"/>
                </a:solidFill>
                <a:latin typeface="Meiryo" panose="020B0604030504040204" pitchFamily="34" charset="-128"/>
                <a:ea typeface="Meiryo" panose="020B0604030504040204" pitchFamily="34" charset="-128"/>
              </a:rPr>
              <a:t>※</a:t>
            </a:r>
            <a:r>
              <a:rPr lang="ja-JP" altLang="en-US" sz="1050" b="1" dirty="0">
                <a:solidFill>
                  <a:srgbClr val="FF0000"/>
                </a:solidFill>
                <a:latin typeface="Meiryo" panose="020B0604030504040204" pitchFamily="34" charset="-128"/>
                <a:ea typeface="Meiryo" panose="020B0604030504040204" pitchFamily="34" charset="-128"/>
              </a:rPr>
              <a:t>表１、表２、表３及び表４については、訂正を行う場合がありますので今後の訂正通知等を必ずご確認ください。</a:t>
            </a:r>
          </a:p>
        </p:txBody>
      </p:sp>
    </p:spTree>
    <p:extLst>
      <p:ext uri="{BB962C8B-B14F-4D97-AF65-F5344CB8AC3E}">
        <p14:creationId xmlns:p14="http://schemas.microsoft.com/office/powerpoint/2010/main" val="3733896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7FEE9-580A-4EA0-A7DE-8D177AC2609D}" type="slidenum">
              <a:rPr kumimoji="1" lang="ja-JP" altLang="en-US"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1" lang="ja-JP" altLang="en-US"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endParaRPr>
          </a:p>
        </p:txBody>
      </p:sp>
      <p:sp>
        <p:nvSpPr>
          <p:cNvPr id="2" name="正方形/長方形 1">
            <a:extLst>
              <a:ext uri="{FF2B5EF4-FFF2-40B4-BE49-F238E27FC236}">
                <a16:creationId xmlns:a16="http://schemas.microsoft.com/office/drawing/2014/main" id="{02D382E1-8159-072C-4F0E-62EA797895AE}"/>
              </a:ext>
            </a:extLst>
          </p:cNvPr>
          <p:cNvSpPr/>
          <p:nvPr/>
        </p:nvSpPr>
        <p:spPr>
          <a:xfrm>
            <a:off x="620775" y="4328071"/>
            <a:ext cx="8664449" cy="1740220"/>
          </a:xfrm>
          <a:prstGeom prst="rect">
            <a:avLst/>
          </a:prstGeom>
        </p:spPr>
        <p:txBody>
          <a:bodyPr wrap="square" lIns="0" tIns="0" rIns="0" bIns="0">
            <a:spAutoFit/>
          </a:bodyPr>
          <a:lstStyle/>
          <a:p>
            <a:pPr marL="285750" lvl="0" indent="-285750" defTabSz="591055">
              <a:lnSpc>
                <a:spcPct val="250000"/>
              </a:lnSpc>
              <a:spcAft>
                <a:spcPts val="796"/>
              </a:spcAft>
              <a:buClr>
                <a:schemeClr val="tx2"/>
              </a:buClr>
              <a:buFont typeface="Wingdings" panose="05000000000000000000" pitchFamily="2" charset="2"/>
              <a:buChar char="u"/>
            </a:pPr>
            <a:r>
              <a:rPr lang="ja-JP" altLang="en-US" sz="1400" spc="239" dirty="0">
                <a:latin typeface="Meiryo" panose="020B0604030504040204" pitchFamily="34" charset="-128"/>
                <a:ea typeface="Meiryo" panose="020B0604030504040204" pitchFamily="34" charset="-128"/>
                <a:cs typeface="Noto Sans CJK JP DemiLight" charset="-128"/>
              </a:rPr>
              <a:t>診療報酬改定に伴う届出や名称変更に伴い、</a:t>
            </a:r>
            <a:r>
              <a:rPr lang="ja-JP" altLang="en-US" sz="1400" b="1" u="sng" spc="239" dirty="0">
                <a:latin typeface="Meiryo" panose="020B0604030504040204" pitchFamily="34" charset="-128"/>
                <a:ea typeface="Meiryo" panose="020B0604030504040204" pitchFamily="34" charset="-128"/>
                <a:cs typeface="Noto Sans CJK JP DemiLight" charset="-128"/>
              </a:rPr>
              <a:t>院内の掲示事項</a:t>
            </a:r>
            <a:r>
              <a:rPr lang="ja-JP" altLang="en-US" sz="1400" spc="239" dirty="0">
                <a:latin typeface="Meiryo" panose="020B0604030504040204" pitchFamily="34" charset="-128"/>
                <a:ea typeface="Meiryo" panose="020B0604030504040204" pitchFamily="34" charset="-128"/>
                <a:cs typeface="Noto Sans CJK JP DemiLight" charset="-128"/>
              </a:rPr>
              <a:t>についても変更が必要です。</a:t>
            </a:r>
            <a:endParaRPr lang="en-US" altLang="ja-JP" sz="1400" spc="239" dirty="0">
              <a:latin typeface="Meiryo" panose="020B0604030504040204" pitchFamily="34" charset="-128"/>
              <a:ea typeface="Meiryo" panose="020B0604030504040204" pitchFamily="34" charset="-128"/>
              <a:cs typeface="Noto Sans CJK JP DemiLight" charset="-128"/>
            </a:endParaRPr>
          </a:p>
          <a:p>
            <a:pPr marL="285750" indent="-285750" defTabSz="591055">
              <a:lnSpc>
                <a:spcPct val="250000"/>
              </a:lnSpc>
              <a:spcAft>
                <a:spcPts val="796"/>
              </a:spcAft>
              <a:buClr>
                <a:schemeClr val="tx2"/>
              </a:buClr>
              <a:buFont typeface="Wingdings" panose="05000000000000000000" pitchFamily="2" charset="2"/>
              <a:buChar char="u"/>
            </a:pPr>
            <a:r>
              <a:rPr lang="ja-JP" altLang="en-US" sz="1400" spc="239" dirty="0">
                <a:latin typeface="Meiryo" panose="020B0604030504040204" pitchFamily="34" charset="-128"/>
                <a:ea typeface="Meiryo" panose="020B0604030504040204" pitchFamily="34" charset="-128"/>
                <a:cs typeface="Noto Sans CJK JP DemiLight" charset="-128"/>
              </a:rPr>
              <a:t>施設基準に係る辞退届については、</a:t>
            </a:r>
            <a:r>
              <a:rPr lang="ja-JP" altLang="en-US" sz="1400" b="1" u="sng" spc="239" dirty="0">
                <a:latin typeface="Meiryo" panose="020B0604030504040204" pitchFamily="34" charset="-128"/>
                <a:ea typeface="Meiryo" panose="020B0604030504040204" pitchFamily="34" charset="-128"/>
                <a:cs typeface="Noto Sans CJK JP DemiLight" charset="-128"/>
              </a:rPr>
              <a:t>１通</a:t>
            </a:r>
            <a:r>
              <a:rPr lang="ja-JP" altLang="en-US" sz="1400" spc="239" dirty="0">
                <a:latin typeface="Meiryo" panose="020B0604030504040204" pitchFamily="34" charset="-128"/>
                <a:ea typeface="Meiryo" panose="020B0604030504040204" pitchFamily="34" charset="-128"/>
                <a:cs typeface="Noto Sans CJK JP DemiLight" charset="-128"/>
              </a:rPr>
              <a:t>の提出で結構です。</a:t>
            </a:r>
            <a:endParaRPr lang="en-US" altLang="ja-JP" sz="1400" spc="239" dirty="0">
              <a:latin typeface="Meiryo" panose="020B0604030504040204" pitchFamily="34" charset="-128"/>
              <a:ea typeface="Meiryo" panose="020B0604030504040204" pitchFamily="34" charset="-128"/>
              <a:cs typeface="Noto Sans CJK JP DemiLight" charset="-128"/>
            </a:endParaRPr>
          </a:p>
          <a:p>
            <a:pPr marL="285750" indent="-285750" defTabSz="591055">
              <a:lnSpc>
                <a:spcPct val="250000"/>
              </a:lnSpc>
              <a:spcAft>
                <a:spcPts val="796"/>
              </a:spcAft>
              <a:buClr>
                <a:schemeClr val="tx2"/>
              </a:buClr>
              <a:buFont typeface="Wingdings" panose="05000000000000000000" pitchFamily="2" charset="2"/>
              <a:buChar char="u"/>
            </a:pPr>
            <a:r>
              <a:rPr lang="ja-JP" altLang="en-US" sz="1400" spc="239" dirty="0">
                <a:latin typeface="Meiryo" panose="020B0604030504040204" pitchFamily="34" charset="-128"/>
                <a:ea typeface="Meiryo" panose="020B0604030504040204" pitchFamily="34" charset="-128"/>
                <a:cs typeface="Noto Sans CJK JP DemiLight" charset="-128"/>
              </a:rPr>
              <a:t>九州厚生局への各種届出等においては、</a:t>
            </a:r>
            <a:r>
              <a:rPr lang="ja-JP" altLang="en-US" sz="1400" b="1" u="sng" spc="239" dirty="0">
                <a:latin typeface="Meiryo" panose="020B0604030504040204" pitchFamily="34" charset="-128"/>
                <a:ea typeface="Meiryo" panose="020B0604030504040204" pitchFamily="34" charset="-128"/>
                <a:cs typeface="Noto Sans CJK JP DemiLight" charset="-128"/>
              </a:rPr>
              <a:t>開設者印の押印は不要</a:t>
            </a:r>
            <a:r>
              <a:rPr lang="ja-JP" altLang="en-US" sz="1400" spc="239" dirty="0">
                <a:latin typeface="Meiryo" panose="020B0604030504040204" pitchFamily="34" charset="-128"/>
                <a:ea typeface="Meiryo" panose="020B0604030504040204" pitchFamily="34" charset="-128"/>
                <a:cs typeface="Noto Sans CJK JP DemiLight" charset="-128"/>
              </a:rPr>
              <a:t>です。</a:t>
            </a:r>
          </a:p>
        </p:txBody>
      </p:sp>
      <p:sp>
        <p:nvSpPr>
          <p:cNvPr id="5" name="コンテンツ プレースホルダー 2">
            <a:extLst>
              <a:ext uri="{FF2B5EF4-FFF2-40B4-BE49-F238E27FC236}">
                <a16:creationId xmlns:a16="http://schemas.microsoft.com/office/drawing/2014/main" id="{07B16E22-CF1D-D021-478A-3DEFE329549A}"/>
              </a:ext>
            </a:extLst>
          </p:cNvPr>
          <p:cNvSpPr txBox="1">
            <a:spLocks/>
          </p:cNvSpPr>
          <p:nvPr/>
        </p:nvSpPr>
        <p:spPr>
          <a:xfrm>
            <a:off x="317079" y="846485"/>
            <a:ext cx="9201339" cy="3302596"/>
          </a:xfrm>
          <a:prstGeom prst="rect">
            <a:avLst/>
          </a:prstGeom>
        </p:spPr>
        <p:txBody>
          <a:bodyPr vert="horz" lIns="91440" tIns="45720" rIns="91440" bIns="45720" rtlCol="0">
            <a:norm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spcAft>
                <a:spcPts val="1200"/>
              </a:spcAft>
              <a:buFont typeface="Arial" panose="020B0604020202020204" pitchFamily="34" charset="0"/>
              <a:buNone/>
              <a:defRPr/>
            </a:pPr>
            <a:r>
              <a:rPr lang="ja-JP" altLang="en-US" sz="2400" dirty="0">
                <a:latin typeface="+mn-ea"/>
              </a:rPr>
              <a:t>＜届出期日＞</a:t>
            </a:r>
            <a:endParaRPr lang="en-US" altLang="ja-JP" sz="2400" dirty="0">
              <a:latin typeface="+mn-ea"/>
            </a:endParaRPr>
          </a:p>
          <a:p>
            <a:pPr marL="0" indent="0">
              <a:lnSpc>
                <a:spcPct val="120000"/>
              </a:lnSpc>
              <a:buFont typeface="Arial" panose="020B0604020202020204" pitchFamily="34" charset="0"/>
              <a:buNone/>
              <a:defRPr/>
            </a:pPr>
            <a:r>
              <a:rPr lang="ja-JP" altLang="en-US" sz="2000" dirty="0">
                <a:solidFill>
                  <a:prstClr val="black"/>
                </a:solidFill>
                <a:latin typeface="+mn-ea"/>
              </a:rPr>
              <a:t>　</a:t>
            </a:r>
            <a:r>
              <a:rPr lang="ja-JP" altLang="en-US" sz="1800" dirty="0">
                <a:solidFill>
                  <a:prstClr val="black"/>
                </a:solidFill>
                <a:latin typeface="+mn-ea"/>
              </a:rPr>
              <a:t>令和６年６月１日から算定を行うためには、　</a:t>
            </a:r>
            <a:endParaRPr lang="en-US" altLang="ja-JP" sz="2000" dirty="0">
              <a:solidFill>
                <a:prstClr val="black"/>
              </a:solidFill>
              <a:latin typeface="+mn-ea"/>
            </a:endParaRPr>
          </a:p>
          <a:p>
            <a:pPr marL="0" indent="0">
              <a:lnSpc>
                <a:spcPct val="120000"/>
              </a:lnSpc>
              <a:buNone/>
              <a:defRPr/>
            </a:pPr>
            <a:r>
              <a:rPr lang="ja-JP" altLang="en-US" sz="2200" b="1" dirty="0">
                <a:solidFill>
                  <a:srgbClr val="FF0000"/>
                </a:solidFill>
                <a:latin typeface="+mn-ea"/>
              </a:rPr>
              <a:t>　</a:t>
            </a:r>
            <a:r>
              <a:rPr lang="ja-JP" altLang="en-US" sz="2200" b="1" u="sng" dirty="0">
                <a:solidFill>
                  <a:srgbClr val="FF0000"/>
                </a:solidFill>
                <a:latin typeface="+mn-ea"/>
              </a:rPr>
              <a:t>令和６年５月２日（木曜日）から６月３日（月曜日）（必着）までに</a:t>
            </a:r>
            <a:endParaRPr lang="en-US" altLang="ja-JP" sz="2200" b="1" u="sng" dirty="0">
              <a:solidFill>
                <a:srgbClr val="FF0000"/>
              </a:solidFill>
              <a:latin typeface="+mn-ea"/>
            </a:endParaRPr>
          </a:p>
          <a:p>
            <a:pPr marL="0" indent="0">
              <a:lnSpc>
                <a:spcPct val="120000"/>
              </a:lnSpc>
              <a:buNone/>
              <a:defRPr/>
            </a:pPr>
            <a:r>
              <a:rPr lang="ja-JP" altLang="en-US" sz="2200" b="1" dirty="0">
                <a:solidFill>
                  <a:srgbClr val="FF0000"/>
                </a:solidFill>
                <a:latin typeface="+mn-ea"/>
              </a:rPr>
              <a:t>　届出書（１通）をご提出ください。</a:t>
            </a:r>
            <a:endParaRPr lang="en-US" altLang="ja-JP" sz="2200" b="1" dirty="0">
              <a:solidFill>
                <a:srgbClr val="FF0000"/>
              </a:solidFill>
              <a:latin typeface="+mn-ea"/>
            </a:endParaRPr>
          </a:p>
          <a:p>
            <a:pPr marL="0" indent="0">
              <a:lnSpc>
                <a:spcPct val="120000"/>
              </a:lnSpc>
              <a:buFont typeface="Arial" panose="020B0604020202020204" pitchFamily="34" charset="0"/>
              <a:buNone/>
              <a:defRPr/>
            </a:pPr>
            <a:r>
              <a:rPr lang="ja-JP" altLang="en-US" sz="1800" dirty="0">
                <a:latin typeface="+mn-ea"/>
              </a:rPr>
              <a:t>　届出期間内に余裕を</a:t>
            </a:r>
            <a:r>
              <a:rPr lang="ja-JP" altLang="en-US" sz="1800" dirty="0">
                <a:solidFill>
                  <a:prstClr val="black"/>
                </a:solidFill>
                <a:latin typeface="+mn-ea"/>
              </a:rPr>
              <a:t>持ってご提出ください。</a:t>
            </a:r>
            <a:endParaRPr lang="en-US" altLang="ja-JP" sz="1800" dirty="0">
              <a:solidFill>
                <a:prstClr val="black"/>
              </a:solidFill>
              <a:latin typeface="+mn-ea"/>
            </a:endParaRPr>
          </a:p>
          <a:p>
            <a:pPr marL="0" indent="0">
              <a:buFont typeface="Arial" panose="020B0604020202020204" pitchFamily="34" charset="0"/>
              <a:buNone/>
              <a:defRPr/>
            </a:pPr>
            <a:endParaRPr lang="en-US" altLang="ja-JP" sz="3200" dirty="0">
              <a:solidFill>
                <a:prstClr val="black"/>
              </a:solidFill>
              <a:latin typeface="ＭＳ Ｐゴシック" panose="020B0600070205080204" pitchFamily="50" charset="-128"/>
            </a:endParaRPr>
          </a:p>
          <a:p>
            <a:pPr marL="0" indent="0">
              <a:buFont typeface="Arial" panose="020B0604020202020204" pitchFamily="34" charset="0"/>
              <a:buNone/>
              <a:defRPr/>
            </a:pPr>
            <a:endParaRPr lang="en-US" altLang="ja-JP" dirty="0">
              <a:solidFill>
                <a:prstClr val="black"/>
              </a:solidFill>
              <a:latin typeface="ＭＳ Ｐゴシック" panose="020B0600070205080204" pitchFamily="50" charset="-128"/>
            </a:endParaRPr>
          </a:p>
          <a:p>
            <a:pPr marL="0" indent="0">
              <a:buFont typeface="Arial" panose="020B0604020202020204" pitchFamily="34" charset="0"/>
              <a:buNone/>
              <a:defRPr/>
            </a:pPr>
            <a:endParaRPr lang="en-US" altLang="ja-JP" dirty="0">
              <a:solidFill>
                <a:prstClr val="black"/>
              </a:solidFill>
              <a:latin typeface="ＭＳ Ｐゴシック" panose="020B0600070205080204" pitchFamily="50" charset="-128"/>
            </a:endParaRPr>
          </a:p>
          <a:p>
            <a:pPr marL="0" indent="0">
              <a:buNone/>
            </a:pPr>
            <a:endParaRPr lang="ja-JP" altLang="en-US" dirty="0"/>
          </a:p>
        </p:txBody>
      </p:sp>
    </p:spTree>
    <p:extLst>
      <p:ext uri="{BB962C8B-B14F-4D97-AF65-F5344CB8AC3E}">
        <p14:creationId xmlns:p14="http://schemas.microsoft.com/office/powerpoint/2010/main" val="4243249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7C9A60-A5D5-6940-BD43-AAF93008732A}"/>
              </a:ext>
            </a:extLst>
          </p:cNvPr>
          <p:cNvSpPr>
            <a:spLocks noGrp="1"/>
          </p:cNvSpPr>
          <p:nvPr>
            <p:ph type="title"/>
          </p:nvPr>
        </p:nvSpPr>
        <p:spPr/>
        <p:txBody>
          <a:bodyPr/>
          <a:lstStyle/>
          <a:p>
            <a:r>
              <a:rPr lang="ja-JP" altLang="en-US" dirty="0"/>
              <a:t>施設基準の告示及び通知の確認について</a:t>
            </a:r>
          </a:p>
        </p:txBody>
      </p:sp>
      <p:sp>
        <p:nvSpPr>
          <p:cNvPr id="3" name="テキスト プレースホルダー 2">
            <a:extLst>
              <a:ext uri="{FF2B5EF4-FFF2-40B4-BE49-F238E27FC236}">
                <a16:creationId xmlns:a16="http://schemas.microsoft.com/office/drawing/2014/main" id="{0AFD4854-3BB6-394F-9F59-525F01D74181}"/>
              </a:ext>
            </a:extLst>
          </p:cNvPr>
          <p:cNvSpPr>
            <a:spLocks noGrp="1"/>
          </p:cNvSpPr>
          <p:nvPr>
            <p:ph type="body" sz="quarter" idx="13"/>
          </p:nvPr>
        </p:nvSpPr>
        <p:spPr>
          <a:xfrm>
            <a:off x="0" y="828000"/>
            <a:ext cx="9907200" cy="834808"/>
          </a:xfrm>
          <a:solidFill>
            <a:schemeClr val="bg2"/>
          </a:solidFill>
        </p:spPr>
        <p:txBody>
          <a:bodyPr/>
          <a:lstStyle/>
          <a:p>
            <a:r>
              <a:rPr lang="ja-JP" altLang="en-US" sz="1400" dirty="0"/>
              <a:t>施設基準の届出をする際は、必ず厚生労働省の告示及び通知をご覧いただき、</a:t>
            </a:r>
            <a:r>
              <a:rPr lang="ja-JP" altLang="en-US" sz="1400" u="sng" dirty="0"/>
              <a:t>基準に適合していることを確認した上で</a:t>
            </a:r>
            <a:r>
              <a:rPr lang="ja-JP" altLang="en-US" sz="1400" dirty="0"/>
              <a:t>、届出書を提出してください。</a:t>
            </a:r>
          </a:p>
        </p:txBody>
      </p:sp>
      <p:sp>
        <p:nvSpPr>
          <p:cNvPr id="23" name="正方形/長方形 22">
            <a:extLst>
              <a:ext uri="{FF2B5EF4-FFF2-40B4-BE49-F238E27FC236}">
                <a16:creationId xmlns:a16="http://schemas.microsoft.com/office/drawing/2014/main" id="{DC1B0019-632D-3046-A80B-11B02B11C9F4}"/>
              </a:ext>
            </a:extLst>
          </p:cNvPr>
          <p:cNvSpPr/>
          <p:nvPr/>
        </p:nvSpPr>
        <p:spPr>
          <a:xfrm>
            <a:off x="452739" y="3965426"/>
            <a:ext cx="7999699" cy="944489"/>
          </a:xfrm>
          <a:prstGeom prst="rect">
            <a:avLst/>
          </a:prstGeom>
        </p:spPr>
        <p:txBody>
          <a:bodyPr wrap="square" lIns="0" tIns="0" rIns="0" bIns="0">
            <a:spAutoFit/>
          </a:bodyPr>
          <a:lstStyle/>
          <a:p>
            <a:pPr>
              <a:lnSpc>
                <a:spcPct val="130000"/>
              </a:lnSpc>
            </a:pPr>
            <a:r>
              <a:rPr lang="zh-CN" altLang="en-US" sz="1100" dirty="0">
                <a:solidFill>
                  <a:prstClr val="black"/>
                </a:solidFill>
                <a:latin typeface="Meiryo" panose="020B0604030504040204" pitchFamily="34" charset="-128"/>
                <a:ea typeface="Meiryo" panose="020B0604030504040204" pitchFamily="34" charset="-128"/>
              </a:rPr>
              <a:t>（告示）　令和</a:t>
            </a:r>
            <a:r>
              <a:rPr lang="ja-JP" altLang="en-US" sz="1100" dirty="0">
                <a:solidFill>
                  <a:prstClr val="black"/>
                </a:solidFill>
                <a:latin typeface="Meiryo" panose="020B0604030504040204" pitchFamily="34" charset="-128"/>
                <a:ea typeface="Meiryo" panose="020B0604030504040204" pitchFamily="34" charset="-128"/>
              </a:rPr>
              <a:t>６</a:t>
            </a:r>
            <a:r>
              <a:rPr lang="zh-CN" altLang="en-US" sz="1100" dirty="0">
                <a:solidFill>
                  <a:prstClr val="black"/>
                </a:solidFill>
                <a:latin typeface="Meiryo" panose="020B0604030504040204" pitchFamily="34" charset="-128"/>
                <a:ea typeface="Meiryo" panose="020B0604030504040204" pitchFamily="34" charset="-128"/>
              </a:rPr>
              <a:t>年厚生労働省告示第５</a:t>
            </a:r>
            <a:r>
              <a:rPr lang="ja-JP" altLang="en-US" sz="1100" dirty="0">
                <a:solidFill>
                  <a:prstClr val="black"/>
                </a:solidFill>
                <a:latin typeface="Meiryo" panose="020B0604030504040204" pitchFamily="34" charset="-128"/>
                <a:ea typeface="Meiryo" panose="020B0604030504040204" pitchFamily="34" charset="-128"/>
              </a:rPr>
              <a:t>９</a:t>
            </a:r>
            <a:r>
              <a:rPr lang="zh-CN" altLang="en-US" sz="1100" dirty="0">
                <a:solidFill>
                  <a:prstClr val="black"/>
                </a:solidFill>
                <a:latin typeface="Meiryo" panose="020B0604030504040204" pitchFamily="34" charset="-128"/>
                <a:ea typeface="Meiryo" panose="020B0604030504040204" pitchFamily="34" charset="-128"/>
              </a:rPr>
              <a:t>号</a:t>
            </a:r>
            <a:endParaRPr lang="en-US" altLang="zh-CN" sz="1100" dirty="0">
              <a:solidFill>
                <a:prstClr val="black"/>
              </a:solidFill>
              <a:latin typeface="Meiryo" panose="020B0604030504040204" pitchFamily="34" charset="-128"/>
              <a:ea typeface="Meiryo" panose="020B0604030504040204" pitchFamily="34" charset="-128"/>
            </a:endParaRPr>
          </a:p>
          <a:p>
            <a:pPr>
              <a:lnSpc>
                <a:spcPct val="130000"/>
              </a:lnSpc>
              <a:spcAft>
                <a:spcPts val="600"/>
              </a:spcAft>
            </a:pPr>
            <a:r>
              <a:rPr lang="ja-JP" altLang="en-US" sz="1100" dirty="0">
                <a:solidFill>
                  <a:prstClr val="black"/>
                </a:solidFill>
                <a:latin typeface="Meiryo" panose="020B0604030504040204" pitchFamily="34" charset="-128"/>
                <a:ea typeface="Meiryo" panose="020B0604030504040204" pitchFamily="34" charset="-128"/>
              </a:rPr>
              <a:t>　　　　　特掲診療料の施設基準等の一部を改正する件</a:t>
            </a:r>
            <a:endParaRPr lang="en-US" altLang="ja-JP" sz="1100" dirty="0">
              <a:solidFill>
                <a:prstClr val="black"/>
              </a:solidFill>
              <a:latin typeface="Meiryo" panose="020B0604030504040204" pitchFamily="34" charset="-128"/>
              <a:ea typeface="Meiryo" panose="020B0604030504040204" pitchFamily="34" charset="-128"/>
            </a:endParaRPr>
          </a:p>
          <a:p>
            <a:pPr>
              <a:lnSpc>
                <a:spcPct val="130000"/>
              </a:lnSpc>
            </a:pPr>
            <a:r>
              <a:rPr lang="zh-CN" altLang="en-US" sz="1100" dirty="0">
                <a:solidFill>
                  <a:prstClr val="black"/>
                </a:solidFill>
                <a:latin typeface="Meiryo" panose="020B0604030504040204" pitchFamily="34" charset="-128"/>
                <a:ea typeface="Meiryo" panose="020B0604030504040204" pitchFamily="34" charset="-128"/>
              </a:rPr>
              <a:t>（通知）　令和</a:t>
            </a:r>
            <a:r>
              <a:rPr lang="ja-JP" altLang="en-US" sz="1100" dirty="0">
                <a:solidFill>
                  <a:prstClr val="black"/>
                </a:solidFill>
                <a:latin typeface="Meiryo" panose="020B0604030504040204" pitchFamily="34" charset="-128"/>
                <a:ea typeface="Meiryo" panose="020B0604030504040204" pitchFamily="34" charset="-128"/>
              </a:rPr>
              <a:t>６</a:t>
            </a:r>
            <a:r>
              <a:rPr lang="zh-CN" altLang="en-US" sz="1100" dirty="0">
                <a:solidFill>
                  <a:prstClr val="black"/>
                </a:solidFill>
                <a:latin typeface="Meiryo" panose="020B0604030504040204" pitchFamily="34" charset="-128"/>
                <a:ea typeface="Meiryo" panose="020B0604030504040204" pitchFamily="34" charset="-128"/>
              </a:rPr>
              <a:t>年３月</a:t>
            </a:r>
            <a:r>
              <a:rPr lang="ja-JP" altLang="en-US" sz="1100" dirty="0">
                <a:solidFill>
                  <a:prstClr val="black"/>
                </a:solidFill>
                <a:latin typeface="Meiryo" panose="020B0604030504040204" pitchFamily="34" charset="-128"/>
                <a:ea typeface="Meiryo" panose="020B0604030504040204" pitchFamily="34" charset="-128"/>
              </a:rPr>
              <a:t>５</a:t>
            </a:r>
            <a:r>
              <a:rPr lang="zh-CN" altLang="en-US" sz="1100" dirty="0">
                <a:solidFill>
                  <a:prstClr val="black"/>
                </a:solidFill>
                <a:latin typeface="Meiryo" panose="020B0604030504040204" pitchFamily="34" charset="-128"/>
                <a:ea typeface="Meiryo" panose="020B0604030504040204" pitchFamily="34" charset="-128"/>
              </a:rPr>
              <a:t>日　保医発０３０</a:t>
            </a:r>
            <a:r>
              <a:rPr lang="ja-JP" altLang="en-US" sz="1100" dirty="0">
                <a:solidFill>
                  <a:prstClr val="black"/>
                </a:solidFill>
                <a:latin typeface="Meiryo" panose="020B0604030504040204" pitchFamily="34" charset="-128"/>
                <a:ea typeface="Meiryo" panose="020B0604030504040204" pitchFamily="34" charset="-128"/>
              </a:rPr>
              <a:t>５</a:t>
            </a:r>
            <a:r>
              <a:rPr lang="zh-CN" altLang="en-US" sz="1100" dirty="0">
                <a:solidFill>
                  <a:prstClr val="black"/>
                </a:solidFill>
                <a:latin typeface="Meiryo" panose="020B0604030504040204" pitchFamily="34" charset="-128"/>
                <a:ea typeface="Meiryo" panose="020B0604030504040204" pitchFamily="34" charset="-128"/>
              </a:rPr>
              <a:t>第</a:t>
            </a:r>
            <a:r>
              <a:rPr lang="ja-JP" altLang="en-US" sz="1100" dirty="0">
                <a:solidFill>
                  <a:prstClr val="black"/>
                </a:solidFill>
                <a:latin typeface="Meiryo" panose="020B0604030504040204" pitchFamily="34" charset="-128"/>
                <a:ea typeface="Meiryo" panose="020B0604030504040204" pitchFamily="34" charset="-128"/>
              </a:rPr>
              <a:t>６</a:t>
            </a:r>
            <a:r>
              <a:rPr lang="zh-CN" altLang="en-US" sz="1100" dirty="0">
                <a:solidFill>
                  <a:prstClr val="black"/>
                </a:solidFill>
                <a:latin typeface="Meiryo" panose="020B0604030504040204" pitchFamily="34" charset="-128"/>
                <a:ea typeface="Meiryo" panose="020B0604030504040204" pitchFamily="34" charset="-128"/>
              </a:rPr>
              <a:t>号</a:t>
            </a:r>
          </a:p>
          <a:p>
            <a:pPr>
              <a:lnSpc>
                <a:spcPct val="130000"/>
              </a:lnSpc>
            </a:pPr>
            <a:r>
              <a:rPr kumimoji="1" lang="ja-JP" altLang="en-US" sz="1100" u="none" strike="noStrike" cap="none" normalizeH="0" baseline="0" dirty="0">
                <a:ln>
                  <a:noFill/>
                </a:ln>
                <a:effectLst/>
              </a:rPr>
              <a:t>　　　　　特掲診療料の施設基準等及びその届出に関する手続きの取扱いについて</a:t>
            </a:r>
            <a:endParaRPr kumimoji="1" lang="ja-JP" altLang="en-US" sz="11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メイリオ" pitchFamily="50" charset="-128"/>
            </a:endParaRPr>
          </a:p>
        </p:txBody>
      </p:sp>
      <p:sp>
        <p:nvSpPr>
          <p:cNvPr id="24" name="正方形/長方形 23">
            <a:extLst>
              <a:ext uri="{FF2B5EF4-FFF2-40B4-BE49-F238E27FC236}">
                <a16:creationId xmlns:a16="http://schemas.microsoft.com/office/drawing/2014/main" id="{BBF3C642-8A86-5746-8D2F-F1857509C015}"/>
              </a:ext>
            </a:extLst>
          </p:cNvPr>
          <p:cNvSpPr/>
          <p:nvPr/>
        </p:nvSpPr>
        <p:spPr>
          <a:xfrm>
            <a:off x="344488" y="2495328"/>
            <a:ext cx="9079819" cy="906402"/>
          </a:xfrm>
          <a:prstGeom prst="rect">
            <a:avLst/>
          </a:prstGeom>
        </p:spPr>
        <p:txBody>
          <a:bodyPr wrap="square" lIns="0" tIns="0" rIns="0" bIns="0">
            <a:spAutoFit/>
          </a:bodyPr>
          <a:lstStyle/>
          <a:p>
            <a:pPr>
              <a:lnSpc>
                <a:spcPct val="130000"/>
              </a:lnSpc>
            </a:pPr>
            <a:r>
              <a:rPr lang="ja-JP" altLang="en-US" sz="1100" dirty="0">
                <a:solidFill>
                  <a:prstClr val="black"/>
                </a:solidFill>
                <a:latin typeface="Meiryo" panose="020B0604030504040204" pitchFamily="34" charset="-128"/>
                <a:ea typeface="Meiryo" panose="020B0604030504040204" pitchFamily="34" charset="-128"/>
              </a:rPr>
              <a:t>　</a:t>
            </a:r>
            <a:r>
              <a:rPr lang="zh-CN" altLang="en-US" sz="1100" dirty="0">
                <a:solidFill>
                  <a:prstClr val="black"/>
                </a:solidFill>
                <a:latin typeface="Meiryo" panose="020B0604030504040204" pitchFamily="34" charset="-128"/>
                <a:ea typeface="Meiryo" panose="020B0604030504040204" pitchFamily="34" charset="-128"/>
              </a:rPr>
              <a:t>（告示）　令和</a:t>
            </a:r>
            <a:r>
              <a:rPr lang="ja-JP" altLang="en-US" sz="1100" dirty="0">
                <a:solidFill>
                  <a:prstClr val="black"/>
                </a:solidFill>
                <a:latin typeface="Meiryo" panose="020B0604030504040204" pitchFamily="34" charset="-128"/>
                <a:ea typeface="Meiryo" panose="020B0604030504040204" pitchFamily="34" charset="-128"/>
              </a:rPr>
              <a:t>６</a:t>
            </a:r>
            <a:r>
              <a:rPr lang="zh-CN" altLang="en-US" sz="1100" dirty="0">
                <a:solidFill>
                  <a:prstClr val="black"/>
                </a:solidFill>
                <a:latin typeface="Meiryo" panose="020B0604030504040204" pitchFamily="34" charset="-128"/>
                <a:ea typeface="Meiryo" panose="020B0604030504040204" pitchFamily="34" charset="-128"/>
              </a:rPr>
              <a:t>年厚生労働省告示第５</a:t>
            </a:r>
            <a:r>
              <a:rPr lang="ja-JP" altLang="en-US" sz="1100" dirty="0">
                <a:solidFill>
                  <a:prstClr val="black"/>
                </a:solidFill>
                <a:latin typeface="Meiryo" panose="020B0604030504040204" pitchFamily="34" charset="-128"/>
                <a:ea typeface="Meiryo" panose="020B0604030504040204" pitchFamily="34" charset="-128"/>
              </a:rPr>
              <a:t>８</a:t>
            </a:r>
            <a:r>
              <a:rPr lang="zh-CN" altLang="en-US" sz="1100" dirty="0">
                <a:solidFill>
                  <a:prstClr val="black"/>
                </a:solidFill>
                <a:latin typeface="Meiryo" panose="020B0604030504040204" pitchFamily="34" charset="-128"/>
                <a:ea typeface="Meiryo" panose="020B0604030504040204" pitchFamily="34" charset="-128"/>
              </a:rPr>
              <a:t>号</a:t>
            </a:r>
            <a:r>
              <a:rPr lang="ja-JP" altLang="en-US" sz="1100" dirty="0">
                <a:solidFill>
                  <a:prstClr val="black"/>
                </a:solidFill>
                <a:latin typeface="Meiryo" panose="020B0604030504040204" pitchFamily="34" charset="-128"/>
                <a:ea typeface="Meiryo" panose="020B0604030504040204" pitchFamily="34" charset="-128"/>
              </a:rPr>
              <a:t>　</a:t>
            </a:r>
            <a:endParaRPr lang="en-US" altLang="ja-JP" sz="1100" dirty="0">
              <a:solidFill>
                <a:prstClr val="black"/>
              </a:solidFill>
              <a:latin typeface="Meiryo" panose="020B0604030504040204" pitchFamily="34" charset="-128"/>
              <a:ea typeface="Meiryo" panose="020B0604030504040204" pitchFamily="34" charset="-128"/>
            </a:endParaRPr>
          </a:p>
          <a:p>
            <a:pPr>
              <a:lnSpc>
                <a:spcPct val="130000"/>
              </a:lnSpc>
              <a:spcAft>
                <a:spcPts val="600"/>
              </a:spcAft>
            </a:pPr>
            <a:r>
              <a:rPr lang="ja-JP" altLang="en-US" sz="1100" dirty="0">
                <a:solidFill>
                  <a:prstClr val="black"/>
                </a:solidFill>
                <a:latin typeface="Meiryo" panose="020B0604030504040204" pitchFamily="34" charset="-128"/>
                <a:ea typeface="Meiryo" panose="020B0604030504040204" pitchFamily="34" charset="-128"/>
              </a:rPr>
              <a:t>　　　　　　基本診療料の施設基準等の一部を改正する告示</a:t>
            </a:r>
          </a:p>
          <a:p>
            <a:pPr>
              <a:lnSpc>
                <a:spcPct val="130000"/>
              </a:lnSpc>
            </a:pPr>
            <a:r>
              <a:rPr lang="ja-JP" altLang="en-US" sz="1100" dirty="0">
                <a:solidFill>
                  <a:prstClr val="black"/>
                </a:solidFill>
                <a:latin typeface="Meiryo" panose="020B0604030504040204" pitchFamily="34" charset="-128"/>
                <a:ea typeface="Meiryo" panose="020B0604030504040204" pitchFamily="34" charset="-128"/>
              </a:rPr>
              <a:t>　</a:t>
            </a:r>
            <a:r>
              <a:rPr lang="zh-CN" altLang="en-US" sz="1100" dirty="0">
                <a:solidFill>
                  <a:prstClr val="black"/>
                </a:solidFill>
                <a:latin typeface="Meiryo" panose="020B0604030504040204" pitchFamily="34" charset="-128"/>
                <a:ea typeface="Meiryo" panose="020B0604030504040204" pitchFamily="34" charset="-128"/>
              </a:rPr>
              <a:t>（通知）　令和</a:t>
            </a:r>
            <a:r>
              <a:rPr lang="ja-JP" altLang="en-US" sz="1100" dirty="0">
                <a:solidFill>
                  <a:prstClr val="black"/>
                </a:solidFill>
                <a:latin typeface="Meiryo" panose="020B0604030504040204" pitchFamily="34" charset="-128"/>
                <a:ea typeface="Meiryo" panose="020B0604030504040204" pitchFamily="34" charset="-128"/>
              </a:rPr>
              <a:t>６</a:t>
            </a:r>
            <a:r>
              <a:rPr lang="zh-CN" altLang="en-US" sz="1100" dirty="0">
                <a:solidFill>
                  <a:prstClr val="black"/>
                </a:solidFill>
                <a:latin typeface="Meiryo" panose="020B0604030504040204" pitchFamily="34" charset="-128"/>
                <a:ea typeface="Meiryo" panose="020B0604030504040204" pitchFamily="34" charset="-128"/>
              </a:rPr>
              <a:t>年３月</a:t>
            </a:r>
            <a:r>
              <a:rPr lang="ja-JP" altLang="en-US" sz="1100" dirty="0">
                <a:solidFill>
                  <a:prstClr val="black"/>
                </a:solidFill>
                <a:latin typeface="Meiryo" panose="020B0604030504040204" pitchFamily="34" charset="-128"/>
                <a:ea typeface="Meiryo" panose="020B0604030504040204" pitchFamily="34" charset="-128"/>
              </a:rPr>
              <a:t>５</a:t>
            </a:r>
            <a:r>
              <a:rPr lang="zh-CN" altLang="en-US" sz="1100" dirty="0">
                <a:solidFill>
                  <a:prstClr val="black"/>
                </a:solidFill>
                <a:latin typeface="Meiryo" panose="020B0604030504040204" pitchFamily="34" charset="-128"/>
                <a:ea typeface="Meiryo" panose="020B0604030504040204" pitchFamily="34" charset="-128"/>
              </a:rPr>
              <a:t>日　保医発０３０</a:t>
            </a:r>
            <a:r>
              <a:rPr lang="ja-JP" altLang="en-US" sz="1100" dirty="0">
                <a:solidFill>
                  <a:prstClr val="black"/>
                </a:solidFill>
                <a:latin typeface="Meiryo" panose="020B0604030504040204" pitchFamily="34" charset="-128"/>
                <a:ea typeface="Meiryo" panose="020B0604030504040204" pitchFamily="34" charset="-128"/>
              </a:rPr>
              <a:t>５</a:t>
            </a:r>
            <a:r>
              <a:rPr lang="zh-CN" altLang="en-US" sz="1100" dirty="0">
                <a:solidFill>
                  <a:prstClr val="black"/>
                </a:solidFill>
                <a:latin typeface="Meiryo" panose="020B0604030504040204" pitchFamily="34" charset="-128"/>
                <a:ea typeface="Meiryo" panose="020B0604030504040204" pitchFamily="34" charset="-128"/>
              </a:rPr>
              <a:t>第</a:t>
            </a:r>
            <a:r>
              <a:rPr lang="ja-JP" altLang="en-US" sz="1100" dirty="0">
                <a:solidFill>
                  <a:prstClr val="black"/>
                </a:solidFill>
                <a:latin typeface="Meiryo" panose="020B0604030504040204" pitchFamily="34" charset="-128"/>
                <a:ea typeface="Meiryo" panose="020B0604030504040204" pitchFamily="34" charset="-128"/>
              </a:rPr>
              <a:t>５</a:t>
            </a:r>
            <a:r>
              <a:rPr lang="zh-CN" altLang="en-US" sz="1100" dirty="0">
                <a:solidFill>
                  <a:prstClr val="black"/>
                </a:solidFill>
                <a:latin typeface="Meiryo" panose="020B0604030504040204" pitchFamily="34" charset="-128"/>
                <a:ea typeface="Meiryo" panose="020B0604030504040204" pitchFamily="34" charset="-128"/>
              </a:rPr>
              <a:t>号</a:t>
            </a:r>
            <a:r>
              <a:rPr lang="ja-JP" altLang="en-US" sz="1100" dirty="0">
                <a:solidFill>
                  <a:prstClr val="black"/>
                </a:solidFill>
                <a:latin typeface="Meiryo" panose="020B0604030504040204" pitchFamily="34" charset="-128"/>
                <a:ea typeface="Meiryo" panose="020B0604030504040204" pitchFamily="34" charset="-128"/>
              </a:rPr>
              <a:t>　</a:t>
            </a:r>
            <a:endParaRPr lang="en-US" altLang="ja-JP" sz="1100" dirty="0">
              <a:solidFill>
                <a:prstClr val="black"/>
              </a:solidFill>
              <a:latin typeface="Meiryo" panose="020B0604030504040204" pitchFamily="34" charset="-128"/>
              <a:ea typeface="Meiryo" panose="020B0604030504040204" pitchFamily="34" charset="-128"/>
            </a:endParaRPr>
          </a:p>
          <a:p>
            <a:r>
              <a:rPr lang="ja-JP" altLang="en-US" sz="1100" dirty="0">
                <a:solidFill>
                  <a:prstClr val="black"/>
                </a:solidFill>
                <a:latin typeface="Meiryo" panose="020B0604030504040204" pitchFamily="34" charset="-128"/>
                <a:ea typeface="Meiryo" panose="020B0604030504040204" pitchFamily="34" charset="-128"/>
              </a:rPr>
              <a:t>　　　　　　基本診療料の施設基準等及びその届出に関する手続きの取扱いについて</a:t>
            </a:r>
          </a:p>
        </p:txBody>
      </p:sp>
      <p:sp>
        <p:nvSpPr>
          <p:cNvPr id="4" name="テキスト ボックス 3">
            <a:extLst>
              <a:ext uri="{FF2B5EF4-FFF2-40B4-BE49-F238E27FC236}">
                <a16:creationId xmlns:a16="http://schemas.microsoft.com/office/drawing/2014/main" id="{CE7EB03D-4FF1-C798-1048-B151FE913A63}"/>
              </a:ext>
            </a:extLst>
          </p:cNvPr>
          <p:cNvSpPr txBox="1"/>
          <p:nvPr/>
        </p:nvSpPr>
        <p:spPr>
          <a:xfrm>
            <a:off x="272480" y="5472292"/>
            <a:ext cx="9633520" cy="548996"/>
          </a:xfrm>
          <a:prstGeom prst="rect">
            <a:avLst/>
          </a:prstGeom>
          <a:noFill/>
        </p:spPr>
        <p:txBody>
          <a:bodyPr wrap="square" rtlCol="0">
            <a:spAutoFit/>
          </a:bodyPr>
          <a:lstStyle/>
          <a:p>
            <a:pPr algn="l">
              <a:lnSpc>
                <a:spcPct val="120000"/>
              </a:lnSpc>
              <a:spcAft>
                <a:spcPts val="600"/>
              </a:spcAft>
              <a:buClr>
                <a:schemeClr val="tx2"/>
              </a:buClr>
            </a:pPr>
            <a:r>
              <a:rPr kumimoji="1" lang="ja-JP" altLang="en-US" sz="1050" dirty="0"/>
              <a:t>厚生労働省の告示及び通知が、令和６年３月５日付けで発出されていますが、今後も訂正通知や疑義解釈についての事務連絡などが随時発出されますので、</a:t>
            </a:r>
          </a:p>
          <a:p>
            <a:pPr algn="l">
              <a:lnSpc>
                <a:spcPct val="120000"/>
              </a:lnSpc>
              <a:spcAft>
                <a:spcPts val="600"/>
              </a:spcAft>
              <a:buClr>
                <a:schemeClr val="tx2"/>
              </a:buClr>
            </a:pPr>
            <a:r>
              <a:rPr kumimoji="1" lang="ja-JP" altLang="en-US" sz="1050" dirty="0"/>
              <a:t>定期的に厚生労働省又は九州厚生局公式ホームページのご確認をお願いいたします。</a:t>
            </a:r>
          </a:p>
        </p:txBody>
      </p:sp>
      <p:grpSp>
        <p:nvGrpSpPr>
          <p:cNvPr id="5" name="グループ化 4">
            <a:extLst>
              <a:ext uri="{FF2B5EF4-FFF2-40B4-BE49-F238E27FC236}">
                <a16:creationId xmlns:a16="http://schemas.microsoft.com/office/drawing/2014/main" id="{0C8037CF-24C2-D4E6-EC9D-D3C2008427AE}"/>
              </a:ext>
            </a:extLst>
          </p:cNvPr>
          <p:cNvGrpSpPr/>
          <p:nvPr/>
        </p:nvGrpSpPr>
        <p:grpSpPr>
          <a:xfrm>
            <a:off x="369450" y="2056958"/>
            <a:ext cx="6102529" cy="358412"/>
            <a:chOff x="395390" y="2006852"/>
            <a:chExt cx="4444972" cy="358412"/>
          </a:xfrm>
        </p:grpSpPr>
        <p:sp>
          <p:nvSpPr>
            <p:cNvPr id="6" name="正方形/長方形 5">
              <a:extLst>
                <a:ext uri="{FF2B5EF4-FFF2-40B4-BE49-F238E27FC236}">
                  <a16:creationId xmlns:a16="http://schemas.microsoft.com/office/drawing/2014/main" id="{91703A9E-8F8B-0F2B-64AD-02ACCEEA3138}"/>
                </a:ext>
              </a:extLst>
            </p:cNvPr>
            <p:cNvSpPr/>
            <p:nvPr/>
          </p:nvSpPr>
          <p:spPr>
            <a:xfrm>
              <a:off x="418734" y="2006852"/>
              <a:ext cx="4421628" cy="263877"/>
            </a:xfrm>
            <a:prstGeom prst="rect">
              <a:avLst/>
            </a:prstGeom>
          </p:spPr>
          <p:txBody>
            <a:bodyPr wrap="square" lIns="0" tIns="0" rIns="0" bIns="0">
              <a:spAutoFit/>
            </a:bodyPr>
            <a:lstStyle/>
            <a:p>
              <a:pPr lvl="0" defTabSz="591055">
                <a:lnSpc>
                  <a:spcPct val="130000"/>
                </a:lnSpc>
                <a:spcAft>
                  <a:spcPts val="796"/>
                </a:spcAft>
              </a:pPr>
              <a:r>
                <a:rPr lang="ja-JP" altLang="en-US" sz="1400" b="1" spc="239" dirty="0">
                  <a:solidFill>
                    <a:srgbClr val="0B348F"/>
                  </a:solidFill>
                  <a:latin typeface="Meiryo" panose="020B0604030504040204" pitchFamily="34" charset="-128"/>
                  <a:ea typeface="Meiryo" panose="020B0604030504040204" pitchFamily="34" charset="-128"/>
                  <a:cs typeface="Noto Sans CJK JP DemiLight" charset="-128"/>
                </a:rPr>
                <a:t>基本診療料</a:t>
              </a:r>
            </a:p>
          </p:txBody>
        </p:sp>
        <p:cxnSp>
          <p:nvCxnSpPr>
            <p:cNvPr id="7" name="直線コネクタ 6">
              <a:extLst>
                <a:ext uri="{FF2B5EF4-FFF2-40B4-BE49-F238E27FC236}">
                  <a16:creationId xmlns:a16="http://schemas.microsoft.com/office/drawing/2014/main" id="{23385B67-746C-9530-B116-CD6974266F70}"/>
                </a:ext>
              </a:extLst>
            </p:cNvPr>
            <p:cNvCxnSpPr>
              <a:cxnSpLocks/>
            </p:cNvCxnSpPr>
            <p:nvPr/>
          </p:nvCxnSpPr>
          <p:spPr>
            <a:xfrm>
              <a:off x="395390" y="2365264"/>
              <a:ext cx="4444972" cy="0"/>
            </a:xfrm>
            <a:prstGeom prst="line">
              <a:avLst/>
            </a:prstGeom>
            <a:ln w="19050">
              <a:solidFill>
                <a:srgbClr val="1A55A0"/>
              </a:solidFill>
            </a:ln>
          </p:spPr>
          <p:style>
            <a:lnRef idx="1">
              <a:schemeClr val="accent1"/>
            </a:lnRef>
            <a:fillRef idx="0">
              <a:schemeClr val="accent1"/>
            </a:fillRef>
            <a:effectRef idx="0">
              <a:schemeClr val="accent1"/>
            </a:effectRef>
            <a:fontRef idx="minor">
              <a:schemeClr val="tx1"/>
            </a:fontRef>
          </p:style>
        </p:cxnSp>
      </p:grpSp>
      <p:grpSp>
        <p:nvGrpSpPr>
          <p:cNvPr id="8" name="グループ化 7">
            <a:extLst>
              <a:ext uri="{FF2B5EF4-FFF2-40B4-BE49-F238E27FC236}">
                <a16:creationId xmlns:a16="http://schemas.microsoft.com/office/drawing/2014/main" id="{5F01BAFC-ED1E-8390-136C-C611266B45D7}"/>
              </a:ext>
            </a:extLst>
          </p:cNvPr>
          <p:cNvGrpSpPr/>
          <p:nvPr/>
        </p:nvGrpSpPr>
        <p:grpSpPr>
          <a:xfrm>
            <a:off x="369449" y="3539199"/>
            <a:ext cx="6102529" cy="358412"/>
            <a:chOff x="395390" y="2006852"/>
            <a:chExt cx="4444972" cy="358412"/>
          </a:xfrm>
        </p:grpSpPr>
        <p:sp>
          <p:nvSpPr>
            <p:cNvPr id="9" name="正方形/長方形 8">
              <a:extLst>
                <a:ext uri="{FF2B5EF4-FFF2-40B4-BE49-F238E27FC236}">
                  <a16:creationId xmlns:a16="http://schemas.microsoft.com/office/drawing/2014/main" id="{86182289-2FF2-A081-3B2E-A30F165B9468}"/>
                </a:ext>
              </a:extLst>
            </p:cNvPr>
            <p:cNvSpPr/>
            <p:nvPr/>
          </p:nvSpPr>
          <p:spPr>
            <a:xfrm>
              <a:off x="418734" y="2006852"/>
              <a:ext cx="4421628" cy="263877"/>
            </a:xfrm>
            <a:prstGeom prst="rect">
              <a:avLst/>
            </a:prstGeom>
          </p:spPr>
          <p:txBody>
            <a:bodyPr wrap="square" lIns="0" tIns="0" rIns="0" bIns="0">
              <a:spAutoFit/>
            </a:bodyPr>
            <a:lstStyle/>
            <a:p>
              <a:pPr lvl="0" defTabSz="591055">
                <a:lnSpc>
                  <a:spcPct val="130000"/>
                </a:lnSpc>
                <a:spcAft>
                  <a:spcPts val="796"/>
                </a:spcAft>
              </a:pPr>
              <a:r>
                <a:rPr lang="ja-JP" altLang="en-US" sz="1400" b="1" spc="239" dirty="0">
                  <a:solidFill>
                    <a:srgbClr val="0B348F"/>
                  </a:solidFill>
                  <a:latin typeface="Meiryo" panose="020B0604030504040204" pitchFamily="34" charset="-128"/>
                  <a:ea typeface="Meiryo" panose="020B0604030504040204" pitchFamily="34" charset="-128"/>
                  <a:cs typeface="Noto Sans CJK JP DemiLight" charset="-128"/>
                </a:rPr>
                <a:t>特掲診療料</a:t>
              </a:r>
            </a:p>
          </p:txBody>
        </p:sp>
        <p:cxnSp>
          <p:nvCxnSpPr>
            <p:cNvPr id="10" name="直線コネクタ 9">
              <a:extLst>
                <a:ext uri="{FF2B5EF4-FFF2-40B4-BE49-F238E27FC236}">
                  <a16:creationId xmlns:a16="http://schemas.microsoft.com/office/drawing/2014/main" id="{C9672578-CB0C-4824-0EEB-5EA5E7DB1492}"/>
                </a:ext>
              </a:extLst>
            </p:cNvPr>
            <p:cNvCxnSpPr>
              <a:cxnSpLocks/>
            </p:cNvCxnSpPr>
            <p:nvPr/>
          </p:nvCxnSpPr>
          <p:spPr>
            <a:xfrm>
              <a:off x="395390" y="2365264"/>
              <a:ext cx="4444972" cy="0"/>
            </a:xfrm>
            <a:prstGeom prst="line">
              <a:avLst/>
            </a:prstGeom>
            <a:ln w="19050">
              <a:solidFill>
                <a:srgbClr val="1A55A0"/>
              </a:solidFill>
            </a:ln>
          </p:spPr>
          <p:style>
            <a:lnRef idx="1">
              <a:schemeClr val="accent1"/>
            </a:lnRef>
            <a:fillRef idx="0">
              <a:schemeClr val="accent1"/>
            </a:fillRef>
            <a:effectRef idx="0">
              <a:schemeClr val="accent1"/>
            </a:effectRef>
            <a:fontRef idx="minor">
              <a:schemeClr val="tx1"/>
            </a:fontRef>
          </p:style>
        </p:cxnSp>
      </p:grpSp>
      <p:grpSp>
        <p:nvGrpSpPr>
          <p:cNvPr id="11" name="グループ化 10">
            <a:extLst>
              <a:ext uri="{FF2B5EF4-FFF2-40B4-BE49-F238E27FC236}">
                <a16:creationId xmlns:a16="http://schemas.microsoft.com/office/drawing/2014/main" id="{63C36C91-9B8E-8CA1-9E93-A9DDF3CF5B0F}"/>
              </a:ext>
            </a:extLst>
          </p:cNvPr>
          <p:cNvGrpSpPr/>
          <p:nvPr/>
        </p:nvGrpSpPr>
        <p:grpSpPr>
          <a:xfrm>
            <a:off x="369448" y="5042564"/>
            <a:ext cx="6102529" cy="358412"/>
            <a:chOff x="395390" y="2006852"/>
            <a:chExt cx="4444972" cy="358412"/>
          </a:xfrm>
        </p:grpSpPr>
        <p:sp>
          <p:nvSpPr>
            <p:cNvPr id="14" name="正方形/長方形 13">
              <a:extLst>
                <a:ext uri="{FF2B5EF4-FFF2-40B4-BE49-F238E27FC236}">
                  <a16:creationId xmlns:a16="http://schemas.microsoft.com/office/drawing/2014/main" id="{077FC7B5-7867-C5EE-0272-C80151E4DAAC}"/>
                </a:ext>
              </a:extLst>
            </p:cNvPr>
            <p:cNvSpPr/>
            <p:nvPr/>
          </p:nvSpPr>
          <p:spPr>
            <a:xfrm>
              <a:off x="418734" y="2006852"/>
              <a:ext cx="4421628" cy="263877"/>
            </a:xfrm>
            <a:prstGeom prst="rect">
              <a:avLst/>
            </a:prstGeom>
          </p:spPr>
          <p:txBody>
            <a:bodyPr wrap="square" lIns="0" tIns="0" rIns="0" bIns="0">
              <a:spAutoFit/>
            </a:bodyPr>
            <a:lstStyle/>
            <a:p>
              <a:pPr lvl="0" defTabSz="591055">
                <a:lnSpc>
                  <a:spcPct val="130000"/>
                </a:lnSpc>
                <a:spcAft>
                  <a:spcPts val="796"/>
                </a:spcAft>
              </a:pPr>
              <a:r>
                <a:rPr lang="ja-JP" altLang="en-US" sz="1400" b="1" spc="239" dirty="0">
                  <a:solidFill>
                    <a:srgbClr val="0B348F"/>
                  </a:solidFill>
                  <a:latin typeface="Meiryo" panose="020B0604030504040204" pitchFamily="34" charset="-128"/>
                  <a:ea typeface="Meiryo" panose="020B0604030504040204" pitchFamily="34" charset="-128"/>
                  <a:cs typeface="Noto Sans CJK JP DemiLight" charset="-128"/>
                </a:rPr>
                <a:t>留意事項</a:t>
              </a:r>
            </a:p>
          </p:txBody>
        </p:sp>
        <p:cxnSp>
          <p:nvCxnSpPr>
            <p:cNvPr id="15" name="直線コネクタ 14">
              <a:extLst>
                <a:ext uri="{FF2B5EF4-FFF2-40B4-BE49-F238E27FC236}">
                  <a16:creationId xmlns:a16="http://schemas.microsoft.com/office/drawing/2014/main" id="{2F809E8B-B143-E286-FD80-6219C575B5A0}"/>
                </a:ext>
              </a:extLst>
            </p:cNvPr>
            <p:cNvCxnSpPr>
              <a:cxnSpLocks/>
            </p:cNvCxnSpPr>
            <p:nvPr/>
          </p:nvCxnSpPr>
          <p:spPr>
            <a:xfrm>
              <a:off x="395390" y="2365264"/>
              <a:ext cx="4444972" cy="0"/>
            </a:xfrm>
            <a:prstGeom prst="line">
              <a:avLst/>
            </a:prstGeom>
            <a:ln w="19050">
              <a:solidFill>
                <a:srgbClr val="1A55A0"/>
              </a:solidFill>
            </a:ln>
          </p:spPr>
          <p:style>
            <a:lnRef idx="1">
              <a:schemeClr val="accent1"/>
            </a:lnRef>
            <a:fillRef idx="0">
              <a:schemeClr val="accent1"/>
            </a:fillRef>
            <a:effectRef idx="0">
              <a:schemeClr val="accent1"/>
            </a:effectRef>
            <a:fontRef idx="minor">
              <a:schemeClr val="tx1"/>
            </a:fontRef>
          </p:style>
        </p:cxnSp>
      </p:grpSp>
      <p:sp>
        <p:nvSpPr>
          <p:cNvPr id="12" name="スライド番号プレースホルダー 3">
            <a:extLst>
              <a:ext uri="{FF2B5EF4-FFF2-40B4-BE49-F238E27FC236}">
                <a16:creationId xmlns:a16="http://schemas.microsoft.com/office/drawing/2014/main" id="{C5EFA615-06CC-CA59-4FE4-83AC5E651227}"/>
              </a:ext>
            </a:extLst>
          </p:cNvPr>
          <p:cNvSpPr>
            <a:spLocks noGrp="1"/>
          </p:cNvSpPr>
          <p:nvPr>
            <p:ph type="sldNum" sz="quarter" idx="4"/>
          </p:nvPr>
        </p:nvSpPr>
        <p:spPr>
          <a:xfrm>
            <a:off x="8915314" y="6536158"/>
            <a:ext cx="630513" cy="278421"/>
          </a:xfrm>
        </p:spPr>
        <p:txBody>
          <a:bodyPr/>
          <a:lstStyle/>
          <a:p>
            <a:fld id="{48F63A3B-78C7-47BE-AE5E-E10140E04643}" type="slidenum">
              <a:rPr lang="en-US" smtClean="0"/>
              <a:pPr/>
              <a:t>4</a:t>
            </a:fld>
            <a:endParaRPr lang="en-US" dirty="0"/>
          </a:p>
        </p:txBody>
      </p:sp>
    </p:spTree>
    <p:extLst>
      <p:ext uri="{BB962C8B-B14F-4D97-AF65-F5344CB8AC3E}">
        <p14:creationId xmlns:p14="http://schemas.microsoft.com/office/powerpoint/2010/main" val="3349614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656FCEFE-2D40-4629-3551-300D9DD3AFE3}"/>
              </a:ext>
            </a:extLst>
          </p:cNvPr>
          <p:cNvSpPr/>
          <p:nvPr/>
        </p:nvSpPr>
        <p:spPr>
          <a:xfrm>
            <a:off x="5176199" y="2480124"/>
            <a:ext cx="4169289" cy="53639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ea"/>
                <a:cs typeface="+mn-cs"/>
              </a:rPr>
              <a:t>②　</a:t>
            </a:r>
            <a:r>
              <a:rPr kumimoji="1" lang="ja-JP" altLang="en-US" sz="1200" b="0" i="0" u="none" strike="noStrike" kern="1200" cap="none" spc="0" normalizeH="0" baseline="0" noProof="0" dirty="0">
                <a:ln>
                  <a:noFill/>
                </a:ln>
                <a:solidFill>
                  <a:prstClr val="black"/>
                </a:solidFill>
                <a:effectLst/>
                <a:uLnTx/>
                <a:uFillTx/>
                <a:latin typeface="+mn-ea"/>
              </a:rPr>
              <a:t>施設基準の届出様式及び関係資料を掲載しております。</a:t>
            </a:r>
            <a:endParaRPr kumimoji="1" lang="en-US" altLang="ja-JP" sz="1200" b="0" i="0" u="none" strike="noStrike" kern="1200" cap="none" spc="0" normalizeH="0" baseline="0" noProof="0" dirty="0">
              <a:ln>
                <a:noFill/>
              </a:ln>
              <a:solidFill>
                <a:prstClr val="black"/>
              </a:solidFill>
              <a:effectLst/>
              <a:uLnTx/>
              <a:uFillTx/>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prstClr val="black"/>
                </a:solidFill>
                <a:latin typeface="+mn-ea"/>
              </a:rPr>
              <a:t>　</a:t>
            </a:r>
            <a:r>
              <a:rPr kumimoji="1" lang="ja-JP" altLang="en-US" sz="1200" b="0" i="0" u="none" strike="noStrike" kern="1200" cap="none" spc="0" normalizeH="0" baseline="0" noProof="0" dirty="0">
                <a:ln>
                  <a:noFill/>
                </a:ln>
                <a:solidFill>
                  <a:prstClr val="black"/>
                </a:solidFill>
                <a:effectLst/>
                <a:uLnTx/>
                <a:uFillTx/>
                <a:latin typeface="+mn-ea"/>
              </a:rPr>
              <a:t>（それぞれクリックしてください。）</a:t>
            </a:r>
            <a:endParaRPr kumimoji="1" lang="en-US" altLang="ja-JP" sz="1200" b="0" i="0" u="none" strike="noStrike" kern="1200" cap="none" spc="0" normalizeH="0" baseline="0" noProof="0" dirty="0">
              <a:ln>
                <a:noFill/>
              </a:ln>
              <a:solidFill>
                <a:prstClr val="black"/>
              </a:solidFill>
              <a:effectLst/>
              <a:uLnTx/>
              <a:uFillTx/>
              <a:latin typeface="+mn-ea"/>
            </a:endParaRPr>
          </a:p>
        </p:txBody>
      </p:sp>
      <p:pic>
        <p:nvPicPr>
          <p:cNvPr id="21" name="図 20">
            <a:extLst>
              <a:ext uri="{FF2B5EF4-FFF2-40B4-BE49-F238E27FC236}">
                <a16:creationId xmlns:a16="http://schemas.microsoft.com/office/drawing/2014/main" id="{DBA8E718-6DF4-09D9-5CCC-4E5402A99400}"/>
              </a:ext>
            </a:extLst>
          </p:cNvPr>
          <p:cNvPicPr>
            <a:picLocks noChangeAspect="1"/>
          </p:cNvPicPr>
          <p:nvPr/>
        </p:nvPicPr>
        <p:blipFill>
          <a:blip r:embed="rId3"/>
          <a:stretch>
            <a:fillRect/>
          </a:stretch>
        </p:blipFill>
        <p:spPr>
          <a:xfrm>
            <a:off x="5455926" y="2919277"/>
            <a:ext cx="3871039" cy="3733563"/>
          </a:xfrm>
          <a:prstGeom prst="rect">
            <a:avLst/>
          </a:prstGeom>
        </p:spPr>
      </p:pic>
      <p:pic>
        <p:nvPicPr>
          <p:cNvPr id="5" name="図 4">
            <a:extLst>
              <a:ext uri="{FF2B5EF4-FFF2-40B4-BE49-F238E27FC236}">
                <a16:creationId xmlns:a16="http://schemas.microsoft.com/office/drawing/2014/main" id="{C921AD62-8B87-55E4-826B-5C30823CFFE1}"/>
              </a:ext>
            </a:extLst>
          </p:cNvPr>
          <p:cNvPicPr>
            <a:picLocks noChangeAspect="1"/>
          </p:cNvPicPr>
          <p:nvPr/>
        </p:nvPicPr>
        <p:blipFill>
          <a:blip r:embed="rId4"/>
          <a:stretch>
            <a:fillRect/>
          </a:stretch>
        </p:blipFill>
        <p:spPr>
          <a:xfrm>
            <a:off x="371433" y="2954983"/>
            <a:ext cx="4728856" cy="2562249"/>
          </a:xfrm>
          <a:prstGeom prst="rect">
            <a:avLst/>
          </a:prstGeom>
        </p:spPr>
      </p:pic>
      <p:sp>
        <p:nvSpPr>
          <p:cNvPr id="2" name="タイトル 1">
            <a:extLst>
              <a:ext uri="{FF2B5EF4-FFF2-40B4-BE49-F238E27FC236}">
                <a16:creationId xmlns:a16="http://schemas.microsoft.com/office/drawing/2014/main" id="{177C9A60-A5D5-6940-BD43-AAF93008732A}"/>
              </a:ext>
            </a:extLst>
          </p:cNvPr>
          <p:cNvSpPr>
            <a:spLocks noGrp="1"/>
          </p:cNvSpPr>
          <p:nvPr>
            <p:ph type="title"/>
          </p:nvPr>
        </p:nvSpPr>
        <p:spPr/>
        <p:txBody>
          <a:bodyPr/>
          <a:lstStyle/>
          <a:p>
            <a:r>
              <a:rPr lang="ja-JP" altLang="en-US" dirty="0"/>
              <a:t>ホームページのご案内（１／２）</a:t>
            </a:r>
          </a:p>
        </p:txBody>
      </p:sp>
      <p:sp>
        <p:nvSpPr>
          <p:cNvPr id="4" name="テキスト ボックス 3"/>
          <p:cNvSpPr txBox="1"/>
          <p:nvPr/>
        </p:nvSpPr>
        <p:spPr>
          <a:xfrm>
            <a:off x="369441" y="1481472"/>
            <a:ext cx="7329264" cy="603242"/>
          </a:xfrm>
          <a:prstGeom prst="rect">
            <a:avLst/>
          </a:prstGeom>
          <a:noFill/>
        </p:spPr>
        <p:txBody>
          <a:bodyPr wrap="square" rtlCol="0">
            <a:spAutoFit/>
          </a:bodyPr>
          <a:lstStyle/>
          <a:p>
            <a:pPr>
              <a:lnSpc>
                <a:spcPct val="120000"/>
              </a:lnSpc>
              <a:spcAft>
                <a:spcPts val="600"/>
              </a:spcAft>
              <a:buClr>
                <a:schemeClr val="tx2"/>
              </a:buClr>
            </a:pPr>
            <a:r>
              <a:rPr kumimoji="1" lang="ja-JP" altLang="en-US" sz="1200" dirty="0"/>
              <a:t> 九州厚生局のホームページは、</a:t>
            </a:r>
            <a:endParaRPr kumimoji="1" lang="en-US" altLang="ja-JP" sz="1200" dirty="0"/>
          </a:p>
          <a:p>
            <a:pPr>
              <a:lnSpc>
                <a:spcPct val="120000"/>
              </a:lnSpc>
              <a:spcAft>
                <a:spcPts val="600"/>
              </a:spcAft>
              <a:buClr>
                <a:schemeClr val="tx2"/>
              </a:buClr>
            </a:pPr>
            <a:r>
              <a:rPr kumimoji="1" lang="ja-JP" altLang="en-US" sz="1200" dirty="0"/>
              <a:t>「九州厚生局」で検索又はアドレス　</a:t>
            </a:r>
            <a:r>
              <a:rPr kumimoji="1" lang="en-US" altLang="ja-JP" sz="1200" dirty="0">
                <a:hlinkClick r:id="rId5"/>
              </a:rPr>
              <a:t>https://kouseikyoku.mhlw.go.jp/kyushu/</a:t>
            </a:r>
            <a:r>
              <a:rPr kumimoji="1" lang="ja-JP" altLang="en-US" sz="1200" dirty="0"/>
              <a:t>　へアクセスしてください。</a:t>
            </a:r>
          </a:p>
        </p:txBody>
      </p:sp>
      <p:sp>
        <p:nvSpPr>
          <p:cNvPr id="46" name="スライド番号プレースホルダー 45"/>
          <p:cNvSpPr>
            <a:spLocks noGrp="1"/>
          </p:cNvSpPr>
          <p:nvPr>
            <p:ph type="sldNum" sz="quarter" idx="4"/>
          </p:nvPr>
        </p:nvSpPr>
        <p:spPr/>
        <p:txBody>
          <a:bodyPr/>
          <a:lstStyle/>
          <a:p>
            <a:fld id="{48F63A3B-78C7-47BE-AE5E-E10140E04643}" type="slidenum">
              <a:rPr lang="en-US" smtClean="0"/>
              <a:pPr/>
              <a:t>5</a:t>
            </a:fld>
            <a:endParaRPr lang="en-US" dirty="0"/>
          </a:p>
        </p:txBody>
      </p:sp>
      <p:sp>
        <p:nvSpPr>
          <p:cNvPr id="7" name="正方形/長方形 6">
            <a:extLst>
              <a:ext uri="{FF2B5EF4-FFF2-40B4-BE49-F238E27FC236}">
                <a16:creationId xmlns:a16="http://schemas.microsoft.com/office/drawing/2014/main" id="{49E7F40A-0C87-46F6-C6B6-BF95D9B6261A}"/>
              </a:ext>
            </a:extLst>
          </p:cNvPr>
          <p:cNvSpPr/>
          <p:nvPr/>
        </p:nvSpPr>
        <p:spPr>
          <a:xfrm>
            <a:off x="370557" y="1124745"/>
            <a:ext cx="8617616" cy="263918"/>
          </a:xfrm>
          <a:prstGeom prst="rect">
            <a:avLst/>
          </a:prstGeom>
        </p:spPr>
        <p:txBody>
          <a:bodyPr wrap="none" lIns="0" tIns="0" rIns="0" bIns="0">
            <a:spAutoFit/>
          </a:bodyPr>
          <a:lstStyle/>
          <a:p>
            <a:pPr lvl="0" defTabSz="591055">
              <a:lnSpc>
                <a:spcPct val="130000"/>
              </a:lnSpc>
              <a:spcAft>
                <a:spcPts val="796"/>
              </a:spcAft>
            </a:pPr>
            <a:r>
              <a:rPr lang="ja-JP" altLang="en-US" sz="1400" b="1" spc="239" dirty="0">
                <a:solidFill>
                  <a:schemeClr val="tx2"/>
                </a:solidFill>
                <a:latin typeface="Meiryo" panose="020B0604030504040204" pitchFamily="34" charset="-128"/>
                <a:ea typeface="Meiryo" panose="020B0604030504040204" pitchFamily="34" charset="-128"/>
                <a:cs typeface="Noto Sans CJK JP DemiLight" charset="-128"/>
              </a:rPr>
              <a:t>診療報酬改定の情報は、九州厚生局及び厚生労働省のホームページに掲載しております。</a:t>
            </a:r>
          </a:p>
        </p:txBody>
      </p:sp>
      <p:sp>
        <p:nvSpPr>
          <p:cNvPr id="11" name="正方形/長方形 10">
            <a:extLst>
              <a:ext uri="{FF2B5EF4-FFF2-40B4-BE49-F238E27FC236}">
                <a16:creationId xmlns:a16="http://schemas.microsoft.com/office/drawing/2014/main" id="{6665DC9F-69AC-D921-75F0-F6EC6E6DFAE6}"/>
              </a:ext>
            </a:extLst>
          </p:cNvPr>
          <p:cNvSpPr/>
          <p:nvPr/>
        </p:nvSpPr>
        <p:spPr>
          <a:xfrm>
            <a:off x="395716" y="2480124"/>
            <a:ext cx="4431222" cy="41947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ea"/>
                <a:cs typeface="+mn-cs"/>
              </a:rPr>
              <a:t>①</a:t>
            </a:r>
            <a:r>
              <a:rPr kumimoji="1" lang="ja-JP" altLang="en-US" sz="1200" b="0" i="0" u="none" strike="noStrike" kern="1200" cap="none" spc="0" normalizeH="0" baseline="0" noProof="0" dirty="0">
                <a:ln>
                  <a:noFill/>
                </a:ln>
                <a:solidFill>
                  <a:prstClr val="black"/>
                </a:solidFill>
                <a:effectLst/>
                <a:uLnTx/>
                <a:uFillTx/>
                <a:latin typeface="+mn-ea"/>
              </a:rPr>
              <a:t>　トップページの「令和６年度診療報酬改定（施設基準、</a:t>
            </a:r>
            <a:endParaRPr kumimoji="1" lang="en-US" altLang="ja-JP" sz="1200" b="0" i="0" u="none" strike="noStrike" kern="1200" cap="none" spc="0" normalizeH="0" baseline="0" noProof="0" dirty="0">
              <a:ln>
                <a:noFill/>
              </a:ln>
              <a:solidFill>
                <a:prstClr val="black"/>
              </a:solidFill>
              <a:effectLst/>
              <a:uLnTx/>
              <a:uFillTx/>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prstClr val="black"/>
                </a:solidFill>
                <a:latin typeface="+mn-ea"/>
              </a:rPr>
              <a:t>　</a:t>
            </a:r>
            <a:r>
              <a:rPr kumimoji="1" lang="ja-JP" altLang="en-US" sz="1200" b="0" i="0" u="none" strike="noStrike" kern="1200" cap="none" spc="0" normalizeH="0" baseline="0" noProof="0" dirty="0">
                <a:ln>
                  <a:noFill/>
                </a:ln>
                <a:solidFill>
                  <a:prstClr val="black"/>
                </a:solidFill>
                <a:effectLst/>
                <a:uLnTx/>
                <a:uFillTx/>
                <a:latin typeface="+mn-ea"/>
              </a:rPr>
              <a:t>疑義照会等）」 のバナーをクリックしてください。</a:t>
            </a:r>
            <a:endParaRPr kumimoji="1" lang="en-US" altLang="ja-JP" sz="1200" b="0" i="0" u="none" strike="noStrike" kern="1200" cap="none" spc="0" normalizeH="0" baseline="0" noProof="0" dirty="0">
              <a:ln>
                <a:noFill/>
              </a:ln>
              <a:solidFill>
                <a:prstClr val="black"/>
              </a:solidFill>
              <a:effectLst/>
              <a:uLnTx/>
              <a:uFillTx/>
              <a:latin typeface="+mn-ea"/>
            </a:endParaRPr>
          </a:p>
        </p:txBody>
      </p:sp>
      <p:sp>
        <p:nvSpPr>
          <p:cNvPr id="32" name="角丸四角形 17">
            <a:extLst>
              <a:ext uri="{FF2B5EF4-FFF2-40B4-BE49-F238E27FC236}">
                <a16:creationId xmlns:a16="http://schemas.microsoft.com/office/drawing/2014/main" id="{76C21706-C3E0-B92F-CBAD-93DADF31CCA7}"/>
              </a:ext>
            </a:extLst>
          </p:cNvPr>
          <p:cNvSpPr/>
          <p:nvPr/>
        </p:nvSpPr>
        <p:spPr>
          <a:xfrm>
            <a:off x="2954969" y="4091617"/>
            <a:ext cx="704572" cy="596143"/>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3" name="下矢印 18">
            <a:extLst>
              <a:ext uri="{FF2B5EF4-FFF2-40B4-BE49-F238E27FC236}">
                <a16:creationId xmlns:a16="http://schemas.microsoft.com/office/drawing/2014/main" id="{E9AF478F-4695-F7C5-9DBA-D68E92DA388C}"/>
              </a:ext>
            </a:extLst>
          </p:cNvPr>
          <p:cNvSpPr/>
          <p:nvPr/>
        </p:nvSpPr>
        <p:spPr>
          <a:xfrm rot="18826783">
            <a:off x="2795724" y="3849298"/>
            <a:ext cx="166785" cy="21527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9" name="角丸四角形 17">
            <a:extLst>
              <a:ext uri="{FF2B5EF4-FFF2-40B4-BE49-F238E27FC236}">
                <a16:creationId xmlns:a16="http://schemas.microsoft.com/office/drawing/2014/main" id="{32A79E9E-CF5E-D313-BD69-FD550FEC7C16}"/>
              </a:ext>
            </a:extLst>
          </p:cNvPr>
          <p:cNvSpPr/>
          <p:nvPr/>
        </p:nvSpPr>
        <p:spPr>
          <a:xfrm>
            <a:off x="5726079" y="4491752"/>
            <a:ext cx="2592288" cy="738014"/>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2" name="角丸四角形 17">
            <a:extLst>
              <a:ext uri="{FF2B5EF4-FFF2-40B4-BE49-F238E27FC236}">
                <a16:creationId xmlns:a16="http://schemas.microsoft.com/office/drawing/2014/main" id="{57F00004-3001-4CE9-2674-48C609459957}"/>
              </a:ext>
            </a:extLst>
          </p:cNvPr>
          <p:cNvSpPr/>
          <p:nvPr/>
        </p:nvSpPr>
        <p:spPr>
          <a:xfrm>
            <a:off x="5655937" y="5713785"/>
            <a:ext cx="3228857" cy="939056"/>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3" name="下矢印 18">
            <a:extLst>
              <a:ext uri="{FF2B5EF4-FFF2-40B4-BE49-F238E27FC236}">
                <a16:creationId xmlns:a16="http://schemas.microsoft.com/office/drawing/2014/main" id="{8E362F50-BA16-3554-74A5-430F7D9CCC82}"/>
              </a:ext>
            </a:extLst>
          </p:cNvPr>
          <p:cNvSpPr/>
          <p:nvPr/>
        </p:nvSpPr>
        <p:spPr>
          <a:xfrm rot="2471319">
            <a:off x="8867018" y="5545514"/>
            <a:ext cx="166785" cy="21527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5" name="下矢印 18">
            <a:extLst>
              <a:ext uri="{FF2B5EF4-FFF2-40B4-BE49-F238E27FC236}">
                <a16:creationId xmlns:a16="http://schemas.microsoft.com/office/drawing/2014/main" id="{13115299-DF51-4C61-BAF2-03A8A553C8D7}"/>
              </a:ext>
            </a:extLst>
          </p:cNvPr>
          <p:cNvSpPr/>
          <p:nvPr/>
        </p:nvSpPr>
        <p:spPr>
          <a:xfrm rot="2471319">
            <a:off x="8350404" y="4303628"/>
            <a:ext cx="166785" cy="21527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456292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7C9A60-A5D5-6940-BD43-AAF93008732A}"/>
              </a:ext>
            </a:extLst>
          </p:cNvPr>
          <p:cNvSpPr>
            <a:spLocks noGrp="1"/>
          </p:cNvSpPr>
          <p:nvPr>
            <p:ph type="title"/>
          </p:nvPr>
        </p:nvSpPr>
        <p:spPr/>
        <p:txBody>
          <a:bodyPr/>
          <a:lstStyle/>
          <a:p>
            <a:r>
              <a:rPr lang="ja-JP" altLang="en-US" dirty="0"/>
              <a:t>ホームページのご案内（２／２）</a:t>
            </a:r>
          </a:p>
        </p:txBody>
      </p:sp>
      <p:sp>
        <p:nvSpPr>
          <p:cNvPr id="4" name="テキスト ボックス 3"/>
          <p:cNvSpPr txBox="1"/>
          <p:nvPr/>
        </p:nvSpPr>
        <p:spPr>
          <a:xfrm>
            <a:off x="416496" y="960649"/>
            <a:ext cx="7329264" cy="603242"/>
          </a:xfrm>
          <a:prstGeom prst="rect">
            <a:avLst/>
          </a:prstGeom>
          <a:noFill/>
        </p:spPr>
        <p:txBody>
          <a:bodyPr wrap="square" rtlCol="0">
            <a:spAutoFit/>
          </a:bodyPr>
          <a:lstStyle/>
          <a:p>
            <a:pPr>
              <a:lnSpc>
                <a:spcPct val="120000"/>
              </a:lnSpc>
              <a:spcAft>
                <a:spcPts val="600"/>
              </a:spcAft>
              <a:buClr>
                <a:schemeClr val="tx2"/>
              </a:buClr>
            </a:pPr>
            <a:r>
              <a:rPr kumimoji="1" lang="ja-JP" altLang="en-US" sz="1200" dirty="0"/>
              <a:t>厚生労働省のホームページは、</a:t>
            </a:r>
            <a:endParaRPr kumimoji="1" lang="en-US" altLang="ja-JP" sz="1200" dirty="0"/>
          </a:p>
          <a:p>
            <a:pPr>
              <a:lnSpc>
                <a:spcPct val="120000"/>
              </a:lnSpc>
              <a:spcAft>
                <a:spcPts val="600"/>
              </a:spcAft>
              <a:buClr>
                <a:schemeClr val="tx2"/>
              </a:buClr>
            </a:pPr>
            <a:r>
              <a:rPr kumimoji="1" lang="ja-JP" altLang="en-US" sz="1200" dirty="0"/>
              <a:t>「厚生労働省」で検索又はアドレス　</a:t>
            </a:r>
            <a:r>
              <a:rPr kumimoji="1" lang="en-US" altLang="ja-JP" sz="1200" dirty="0">
                <a:hlinkClick r:id="rId2"/>
              </a:rPr>
              <a:t>https://www.mhlw.go.jp/</a:t>
            </a:r>
            <a:r>
              <a:rPr kumimoji="1" lang="ja-JP" altLang="en-US" sz="1200" dirty="0"/>
              <a:t>　へアクセスしてください。</a:t>
            </a:r>
          </a:p>
        </p:txBody>
      </p:sp>
      <p:sp>
        <p:nvSpPr>
          <p:cNvPr id="46" name="スライド番号プレースホルダー 45"/>
          <p:cNvSpPr>
            <a:spLocks noGrp="1"/>
          </p:cNvSpPr>
          <p:nvPr>
            <p:ph type="sldNum" sz="quarter" idx="4"/>
          </p:nvPr>
        </p:nvSpPr>
        <p:spPr/>
        <p:txBody>
          <a:bodyPr/>
          <a:lstStyle/>
          <a:p>
            <a:fld id="{48F63A3B-78C7-47BE-AE5E-E10140E04643}" type="slidenum">
              <a:rPr lang="en-US" smtClean="0"/>
              <a:pPr/>
              <a:t>6</a:t>
            </a:fld>
            <a:endParaRPr lang="en-US" dirty="0"/>
          </a:p>
        </p:txBody>
      </p:sp>
      <p:sp>
        <p:nvSpPr>
          <p:cNvPr id="30" name="正方形/長方形 29">
            <a:extLst>
              <a:ext uri="{FF2B5EF4-FFF2-40B4-BE49-F238E27FC236}">
                <a16:creationId xmlns:a16="http://schemas.microsoft.com/office/drawing/2014/main" id="{DC1B0019-632D-3046-A80B-11B02B11C9F4}"/>
              </a:ext>
            </a:extLst>
          </p:cNvPr>
          <p:cNvSpPr/>
          <p:nvPr/>
        </p:nvSpPr>
        <p:spPr>
          <a:xfrm>
            <a:off x="4376936" y="4530453"/>
            <a:ext cx="5400600" cy="530915"/>
          </a:xfrm>
          <a:prstGeom prst="rect">
            <a:avLst/>
          </a:prstGeom>
        </p:spPr>
        <p:txBody>
          <a:bodyPr wrap="square" lIns="0" tIns="0" rIns="0" bIns="0">
            <a:spAutoFit/>
          </a:bodyPr>
          <a:lstStyle/>
          <a:p>
            <a:pPr>
              <a:lnSpc>
                <a:spcPct val="150000"/>
              </a:lnSpc>
            </a:pPr>
            <a:r>
              <a:rPr kumimoji="1" lang="ja-JP" altLang="en-US" sz="1200" dirty="0">
                <a:solidFill>
                  <a:srgbClr val="000000"/>
                </a:solidFill>
              </a:rPr>
              <a:t>③　「令和６年度診療報酬改定」 をクリックしてください。</a:t>
            </a:r>
            <a:endParaRPr kumimoji="1" lang="en-US" altLang="ja-JP" sz="1200" dirty="0">
              <a:solidFill>
                <a:srgbClr val="000000"/>
              </a:solidFill>
            </a:endParaRPr>
          </a:p>
          <a:p>
            <a:pPr>
              <a:lnSpc>
                <a:spcPct val="150000"/>
              </a:lnSpc>
            </a:pPr>
            <a:r>
              <a:rPr kumimoji="1" lang="en-US" altLang="ja-JP" sz="1200" dirty="0">
                <a:solidFill>
                  <a:srgbClr val="000000"/>
                </a:solidFill>
                <a:latin typeface="+mn-ea"/>
              </a:rPr>
              <a:t>   ※</a:t>
            </a:r>
            <a:r>
              <a:rPr kumimoji="1" lang="ja-JP" altLang="en-US" sz="1200" dirty="0">
                <a:solidFill>
                  <a:srgbClr val="000000"/>
                </a:solidFill>
                <a:latin typeface="+mn-ea"/>
              </a:rPr>
              <a:t>「第３　関係法令等」の項目に厚生労働省の告示等を掲載しております。</a:t>
            </a:r>
          </a:p>
        </p:txBody>
      </p:sp>
      <p:sp>
        <p:nvSpPr>
          <p:cNvPr id="11" name="正方形/長方形 10">
            <a:extLst>
              <a:ext uri="{FF2B5EF4-FFF2-40B4-BE49-F238E27FC236}">
                <a16:creationId xmlns:a16="http://schemas.microsoft.com/office/drawing/2014/main" id="{6665DC9F-69AC-D921-75F0-F6EC6E6DFAE6}"/>
              </a:ext>
            </a:extLst>
          </p:cNvPr>
          <p:cNvSpPr/>
          <p:nvPr/>
        </p:nvSpPr>
        <p:spPr>
          <a:xfrm>
            <a:off x="271606" y="1880828"/>
            <a:ext cx="3656055" cy="3096344"/>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ea"/>
                <a:cs typeface="+mn-cs"/>
              </a:rPr>
              <a:t>①</a:t>
            </a:r>
            <a:r>
              <a:rPr kumimoji="1" lang="ja-JP" altLang="en-US" sz="1200" b="0" i="0" u="none" strike="noStrike" kern="1200" cap="none" spc="0" normalizeH="0" baseline="0" noProof="0" dirty="0">
                <a:ln>
                  <a:noFill/>
                </a:ln>
                <a:solidFill>
                  <a:prstClr val="black"/>
                </a:solidFill>
                <a:effectLst/>
                <a:uLnTx/>
                <a:uFillTx/>
                <a:latin typeface="+mn-ea"/>
              </a:rPr>
              <a:t>　トップページの左上「テーマ別に探す」欄を</a:t>
            </a:r>
            <a:endParaRPr kumimoji="1" lang="en-US" altLang="ja-JP" sz="1200" b="0" i="0" u="none" strike="noStrike" kern="1200" cap="none" spc="0" normalizeH="0" baseline="0" noProof="0" dirty="0">
              <a:ln>
                <a:noFill/>
              </a:ln>
              <a:solidFill>
                <a:prstClr val="black"/>
              </a:solidFill>
              <a:effectLst/>
              <a:uLnTx/>
              <a:uFillTx/>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prstClr val="black"/>
                </a:solidFill>
                <a:latin typeface="+mn-ea"/>
              </a:rPr>
              <a:t>　</a:t>
            </a:r>
            <a:r>
              <a:rPr kumimoji="1" lang="ja-JP" altLang="en-US" sz="1200" b="0" i="0" u="none" strike="noStrike" kern="1200" cap="none" spc="0" normalizeH="0" baseline="0" noProof="0" dirty="0">
                <a:ln>
                  <a:noFill/>
                </a:ln>
                <a:solidFill>
                  <a:prstClr val="black"/>
                </a:solidFill>
                <a:effectLst/>
                <a:uLnTx/>
                <a:uFillTx/>
                <a:latin typeface="+mn-ea"/>
              </a:rPr>
              <a:t>展開し、「医療保険」をクリックしてください。</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n-ea"/>
            </a:endParaRPr>
          </a:p>
        </p:txBody>
      </p:sp>
      <p:sp>
        <p:nvSpPr>
          <p:cNvPr id="19" name="正方形/長方形 18">
            <a:extLst>
              <a:ext uri="{FF2B5EF4-FFF2-40B4-BE49-F238E27FC236}">
                <a16:creationId xmlns:a16="http://schemas.microsoft.com/office/drawing/2014/main" id="{656FCEFE-2D40-4629-3551-300D9DD3AFE3}"/>
              </a:ext>
            </a:extLst>
          </p:cNvPr>
          <p:cNvSpPr/>
          <p:nvPr/>
        </p:nvSpPr>
        <p:spPr>
          <a:xfrm>
            <a:off x="4336590" y="1696542"/>
            <a:ext cx="4797668" cy="2771218"/>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ea"/>
                <a:cs typeface="+mn-cs"/>
              </a:rPr>
              <a:t>② </a:t>
            </a:r>
            <a:r>
              <a:rPr kumimoji="1" lang="ja-JP" altLang="en-US" sz="1200" b="0" i="0" u="none" strike="noStrike" kern="1200" cap="none" spc="0" normalizeH="0" baseline="0" noProof="0" dirty="0">
                <a:ln>
                  <a:noFill/>
                </a:ln>
                <a:solidFill>
                  <a:prstClr val="black"/>
                </a:solidFill>
                <a:effectLst/>
                <a:uLnTx/>
                <a:uFillTx/>
                <a:latin typeface="+mn-ea"/>
              </a:rPr>
              <a:t>「診療報酬関連情報」 をクリックしてください。　　　　　　</a:t>
            </a:r>
            <a:endParaRPr kumimoji="1" lang="en-US" altLang="ja-JP" sz="1200" b="0" i="0" u="none" strike="noStrike" kern="1200" cap="none" spc="0" normalizeH="0" baseline="0" noProof="0" dirty="0">
              <a:ln>
                <a:noFill/>
              </a:ln>
              <a:solidFill>
                <a:prstClr val="black"/>
              </a:solidFill>
              <a:effectLst/>
              <a:uLnTx/>
              <a:uFillTx/>
              <a:latin typeface="+mn-ea"/>
            </a:endParaRPr>
          </a:p>
        </p:txBody>
      </p:sp>
      <p:grpSp>
        <p:nvGrpSpPr>
          <p:cNvPr id="15" name="グループ化 14">
            <a:extLst>
              <a:ext uri="{FF2B5EF4-FFF2-40B4-BE49-F238E27FC236}">
                <a16:creationId xmlns:a16="http://schemas.microsoft.com/office/drawing/2014/main" id="{7E451C2D-9A42-D09F-7BBA-5B751BAF9EED}"/>
              </a:ext>
            </a:extLst>
          </p:cNvPr>
          <p:cNvGrpSpPr/>
          <p:nvPr/>
        </p:nvGrpSpPr>
        <p:grpSpPr>
          <a:xfrm>
            <a:off x="4692104" y="2029810"/>
            <a:ext cx="3746229" cy="2309877"/>
            <a:chOff x="4093950" y="2530262"/>
            <a:chExt cx="5380900" cy="3385526"/>
          </a:xfrm>
        </p:grpSpPr>
        <p:pic>
          <p:nvPicPr>
            <p:cNvPr id="22" name="図 21">
              <a:extLst>
                <a:ext uri="{FF2B5EF4-FFF2-40B4-BE49-F238E27FC236}">
                  <a16:creationId xmlns:a16="http://schemas.microsoft.com/office/drawing/2014/main" id="{D3F22E3D-522E-7350-39F4-A914B38741D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28"/>
            <a:stretch/>
          </p:blipFill>
          <p:spPr>
            <a:xfrm>
              <a:off x="4093950" y="2530262"/>
              <a:ext cx="5380900" cy="1595489"/>
            </a:xfrm>
            <a:prstGeom prst="rect">
              <a:avLst/>
            </a:prstGeom>
          </p:spPr>
        </p:pic>
        <p:pic>
          <p:nvPicPr>
            <p:cNvPr id="28" name="図 27">
              <a:extLst>
                <a:ext uri="{FF2B5EF4-FFF2-40B4-BE49-F238E27FC236}">
                  <a16:creationId xmlns:a16="http://schemas.microsoft.com/office/drawing/2014/main" id="{2064932C-9712-9E02-9533-8473A9AFA7C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93950" y="4343972"/>
              <a:ext cx="5380900" cy="1571816"/>
            </a:xfrm>
            <a:prstGeom prst="rect">
              <a:avLst/>
            </a:prstGeom>
          </p:spPr>
        </p:pic>
        <p:sp>
          <p:nvSpPr>
            <p:cNvPr id="29" name="正方形/長方形 28">
              <a:extLst>
                <a:ext uri="{FF2B5EF4-FFF2-40B4-BE49-F238E27FC236}">
                  <a16:creationId xmlns:a16="http://schemas.microsoft.com/office/drawing/2014/main" id="{9C9DC8B0-74E7-29EE-B5FF-E88BC27E4DD5}"/>
                </a:ext>
              </a:extLst>
            </p:cNvPr>
            <p:cNvSpPr/>
            <p:nvPr/>
          </p:nvSpPr>
          <p:spPr>
            <a:xfrm>
              <a:off x="5997249" y="4091248"/>
              <a:ext cx="793807" cy="227755"/>
            </a:xfrm>
            <a:prstGeom prst="rect">
              <a:avLst/>
            </a:prstGeom>
          </p:spPr>
          <p:txBody>
            <a:bodyPr wrap="none">
              <a:spAutoFit/>
            </a:bodyPr>
            <a:lstStyle/>
            <a:p>
              <a:pPr marL="342900" lvl="0" indent="-342900">
                <a:lnSpc>
                  <a:spcPct val="80000"/>
                </a:lnSpc>
                <a:spcBef>
                  <a:spcPct val="20000"/>
                </a:spcBef>
                <a:defRPr/>
              </a:pPr>
              <a:r>
                <a:rPr lang="ja-JP" altLang="en-US" sz="1100" u="sng" dirty="0">
                  <a:latin typeface="ＭＳ Ｐゴシック" panose="020B0600070205080204" pitchFamily="50" charset="-128"/>
                </a:rPr>
                <a:t>（中略）</a:t>
              </a:r>
              <a:r>
                <a:rPr lang="ja-JP" altLang="en-US" sz="1100" dirty="0">
                  <a:latin typeface="ＭＳ Ｐゴシック" panose="020B0600070205080204" pitchFamily="50" charset="-128"/>
                </a:rPr>
                <a:t>　</a:t>
              </a:r>
              <a:r>
                <a:rPr lang="ja-JP" altLang="en-US" sz="1100" dirty="0">
                  <a:solidFill>
                    <a:prstClr val="black"/>
                  </a:solidFill>
                  <a:latin typeface="ＭＳ Ｐゴシック" panose="020B0600070205080204" pitchFamily="50" charset="-128"/>
                </a:rPr>
                <a:t>　</a:t>
              </a:r>
            </a:p>
          </p:txBody>
        </p:sp>
      </p:grpSp>
      <p:sp>
        <p:nvSpPr>
          <p:cNvPr id="16" name="角丸四角形 8">
            <a:extLst>
              <a:ext uri="{FF2B5EF4-FFF2-40B4-BE49-F238E27FC236}">
                <a16:creationId xmlns:a16="http://schemas.microsoft.com/office/drawing/2014/main" id="{E36E2A0F-7B5B-D60A-8C39-87F48F95597D}"/>
              </a:ext>
            </a:extLst>
          </p:cNvPr>
          <p:cNvSpPr/>
          <p:nvPr/>
        </p:nvSpPr>
        <p:spPr>
          <a:xfrm>
            <a:off x="6017197" y="3337953"/>
            <a:ext cx="1096041" cy="41107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grpSp>
        <p:nvGrpSpPr>
          <p:cNvPr id="6" name="グループ化 5">
            <a:extLst>
              <a:ext uri="{FF2B5EF4-FFF2-40B4-BE49-F238E27FC236}">
                <a16:creationId xmlns:a16="http://schemas.microsoft.com/office/drawing/2014/main" id="{3627EC69-07F4-89E7-675D-1CCEB88AEADA}"/>
              </a:ext>
            </a:extLst>
          </p:cNvPr>
          <p:cNvGrpSpPr/>
          <p:nvPr/>
        </p:nvGrpSpPr>
        <p:grpSpPr>
          <a:xfrm>
            <a:off x="503533" y="2348880"/>
            <a:ext cx="3420414" cy="2520305"/>
            <a:chOff x="503533" y="2465952"/>
            <a:chExt cx="3420414" cy="2520305"/>
          </a:xfrm>
        </p:grpSpPr>
        <p:pic>
          <p:nvPicPr>
            <p:cNvPr id="10" name="図 9">
              <a:extLst>
                <a:ext uri="{FF2B5EF4-FFF2-40B4-BE49-F238E27FC236}">
                  <a16:creationId xmlns:a16="http://schemas.microsoft.com/office/drawing/2014/main" id="{B71D8E51-7B87-D6D4-B502-2C41CAD08A6C}"/>
                </a:ext>
              </a:extLst>
            </p:cNvPr>
            <p:cNvPicPr>
              <a:picLocks noChangeAspect="1"/>
            </p:cNvPicPr>
            <p:nvPr/>
          </p:nvPicPr>
          <p:blipFill>
            <a:blip r:embed="rId5"/>
            <a:stretch>
              <a:fillRect/>
            </a:stretch>
          </p:blipFill>
          <p:spPr>
            <a:xfrm>
              <a:off x="503533" y="2465952"/>
              <a:ext cx="3420414" cy="2520305"/>
            </a:xfrm>
            <a:prstGeom prst="rect">
              <a:avLst/>
            </a:prstGeom>
          </p:spPr>
        </p:pic>
        <p:sp>
          <p:nvSpPr>
            <p:cNvPr id="14" name="角丸四角形 8">
              <a:extLst>
                <a:ext uri="{FF2B5EF4-FFF2-40B4-BE49-F238E27FC236}">
                  <a16:creationId xmlns:a16="http://schemas.microsoft.com/office/drawing/2014/main" id="{D1DF944C-BA24-3FF2-F7DC-AB72545F796E}"/>
                </a:ext>
              </a:extLst>
            </p:cNvPr>
            <p:cNvSpPr/>
            <p:nvPr/>
          </p:nvSpPr>
          <p:spPr>
            <a:xfrm>
              <a:off x="560512" y="3096283"/>
              <a:ext cx="1103260" cy="41107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8" name="矢印: 右 17">
              <a:extLst>
                <a:ext uri="{FF2B5EF4-FFF2-40B4-BE49-F238E27FC236}">
                  <a16:creationId xmlns:a16="http://schemas.microsoft.com/office/drawing/2014/main" id="{44E87271-2F3F-F9C2-2CCF-E7D17D3C5A8A}"/>
                </a:ext>
              </a:extLst>
            </p:cNvPr>
            <p:cNvSpPr/>
            <p:nvPr/>
          </p:nvSpPr>
          <p:spPr>
            <a:xfrm rot="1777336">
              <a:off x="1578892" y="3797555"/>
              <a:ext cx="1739318" cy="24801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20" name="角丸四角形 8">
              <a:extLst>
                <a:ext uri="{FF2B5EF4-FFF2-40B4-BE49-F238E27FC236}">
                  <a16:creationId xmlns:a16="http://schemas.microsoft.com/office/drawing/2014/main" id="{51A2D0C9-A417-97A5-EE34-5B9BC3B0B477}"/>
                </a:ext>
              </a:extLst>
            </p:cNvPr>
            <p:cNvSpPr/>
            <p:nvPr/>
          </p:nvSpPr>
          <p:spPr>
            <a:xfrm>
              <a:off x="3221123" y="4406427"/>
              <a:ext cx="651758" cy="24670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grpSp>
      <p:pic>
        <p:nvPicPr>
          <p:cNvPr id="5" name="図 4">
            <a:extLst>
              <a:ext uri="{FF2B5EF4-FFF2-40B4-BE49-F238E27FC236}">
                <a16:creationId xmlns:a16="http://schemas.microsoft.com/office/drawing/2014/main" id="{1D2AF9A7-1D71-B7DD-43FF-FFE4E5FA9210}"/>
              </a:ext>
            </a:extLst>
          </p:cNvPr>
          <p:cNvPicPr>
            <a:picLocks noChangeAspect="1"/>
          </p:cNvPicPr>
          <p:nvPr/>
        </p:nvPicPr>
        <p:blipFill>
          <a:blip r:embed="rId6"/>
          <a:stretch>
            <a:fillRect/>
          </a:stretch>
        </p:blipFill>
        <p:spPr>
          <a:xfrm>
            <a:off x="4376936" y="5149088"/>
            <a:ext cx="4953000" cy="1444625"/>
          </a:xfrm>
          <a:prstGeom prst="rect">
            <a:avLst/>
          </a:prstGeom>
        </p:spPr>
      </p:pic>
    </p:spTree>
    <p:extLst>
      <p:ext uri="{BB962C8B-B14F-4D97-AF65-F5344CB8AC3E}">
        <p14:creationId xmlns:p14="http://schemas.microsoft.com/office/powerpoint/2010/main" val="1351327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7C9A60-A5D5-6940-BD43-AAF93008732A}"/>
              </a:ext>
            </a:extLst>
          </p:cNvPr>
          <p:cNvSpPr>
            <a:spLocks noGrp="1"/>
          </p:cNvSpPr>
          <p:nvPr>
            <p:ph type="title"/>
          </p:nvPr>
        </p:nvSpPr>
        <p:spPr/>
        <p:txBody>
          <a:bodyPr/>
          <a:lstStyle/>
          <a:p>
            <a:r>
              <a:rPr lang="ja-JP" altLang="en-US" dirty="0"/>
              <a:t>施設基準の届出に係る基本事項（１／２）</a:t>
            </a:r>
          </a:p>
        </p:txBody>
      </p:sp>
      <p:sp>
        <p:nvSpPr>
          <p:cNvPr id="3" name="テキスト プレースホルダー 2">
            <a:extLst>
              <a:ext uri="{FF2B5EF4-FFF2-40B4-BE49-F238E27FC236}">
                <a16:creationId xmlns:a16="http://schemas.microsoft.com/office/drawing/2014/main" id="{0AFD4854-3BB6-394F-9F59-525F01D74181}"/>
              </a:ext>
            </a:extLst>
          </p:cNvPr>
          <p:cNvSpPr>
            <a:spLocks noGrp="1"/>
          </p:cNvSpPr>
          <p:nvPr>
            <p:ph type="body" sz="quarter" idx="13"/>
          </p:nvPr>
        </p:nvSpPr>
        <p:spPr>
          <a:xfrm>
            <a:off x="-1200" y="827998"/>
            <a:ext cx="9907200" cy="1889712"/>
          </a:xfrm>
          <a:solidFill>
            <a:schemeClr val="bg2"/>
          </a:solidFill>
        </p:spPr>
        <p:txBody>
          <a:bodyPr/>
          <a:lstStyle/>
          <a:p>
            <a:pPr marL="285750" indent="-285750">
              <a:buFont typeface="Wingdings" panose="05000000000000000000" pitchFamily="2" charset="2"/>
              <a:buChar char="Ø"/>
            </a:pPr>
            <a:endParaRPr lang="en-US" altLang="ja-JP" dirty="0"/>
          </a:p>
          <a:p>
            <a:pPr>
              <a:lnSpc>
                <a:spcPct val="100000"/>
              </a:lnSpc>
            </a:pPr>
            <a:r>
              <a:rPr lang="ja-JP" altLang="en-US" dirty="0">
                <a:solidFill>
                  <a:prstClr val="black"/>
                </a:solidFill>
                <a:latin typeface="ＭＳ Ｐゴシック" panose="020B0600070205080204" pitchFamily="50" charset="-128"/>
              </a:rPr>
              <a:t>施設基準の提出時には、次の届出書等を作成し、</a:t>
            </a:r>
            <a:r>
              <a:rPr lang="ja-JP" altLang="en-US" b="1" u="sng" dirty="0">
                <a:solidFill>
                  <a:srgbClr val="FF0000"/>
                </a:solidFill>
                <a:latin typeface="ＭＳ Ｐゴシック" panose="020B0600070205080204" pitchFamily="50" charset="-128"/>
              </a:rPr>
              <a:t>１通</a:t>
            </a:r>
            <a:r>
              <a:rPr lang="ja-JP" altLang="en-US" dirty="0">
                <a:solidFill>
                  <a:prstClr val="black"/>
                </a:solidFill>
                <a:latin typeface="ＭＳ Ｐゴシック" panose="020B0600070205080204" pitchFamily="50" charset="-128"/>
              </a:rPr>
              <a:t>を提出してください。</a:t>
            </a:r>
          </a:p>
          <a:p>
            <a:pPr marL="285750" indent="-285750">
              <a:lnSpc>
                <a:spcPct val="100000"/>
              </a:lnSpc>
              <a:buFont typeface="Wingdings" panose="05000000000000000000" pitchFamily="2" charset="2"/>
              <a:buChar char="Ø"/>
            </a:pPr>
            <a:r>
              <a:rPr lang="ja-JP" altLang="en-US" dirty="0">
                <a:solidFill>
                  <a:prstClr val="black"/>
                </a:solidFill>
                <a:latin typeface="ＭＳ Ｐゴシック" panose="020B0600070205080204" pitchFamily="50" charset="-128"/>
              </a:rPr>
              <a:t>基本診療料届出書：「別添７」 又は「別添７の２」</a:t>
            </a:r>
            <a:endParaRPr lang="en-US" altLang="ja-JP" dirty="0">
              <a:solidFill>
                <a:prstClr val="black"/>
              </a:solidFill>
              <a:latin typeface="ＭＳ Ｐゴシック" panose="020B0600070205080204" pitchFamily="50" charset="-128"/>
            </a:endParaRPr>
          </a:p>
          <a:p>
            <a:pPr marL="285750" indent="-285750">
              <a:lnSpc>
                <a:spcPct val="100000"/>
              </a:lnSpc>
              <a:buFont typeface="Wingdings" panose="05000000000000000000" pitchFamily="2" charset="2"/>
              <a:buChar char="Ø"/>
            </a:pPr>
            <a:r>
              <a:rPr lang="ja-JP" altLang="en-US" dirty="0">
                <a:solidFill>
                  <a:prstClr val="black"/>
                </a:solidFill>
                <a:latin typeface="ＭＳ Ｐゴシック" panose="020B0600070205080204" pitchFamily="50" charset="-128"/>
              </a:rPr>
              <a:t>特掲診療料届出書：「別添２」 又は「別添２の２」</a:t>
            </a:r>
            <a:endParaRPr lang="en-US" altLang="ja-JP" dirty="0">
              <a:solidFill>
                <a:prstClr val="black"/>
              </a:solidFill>
              <a:latin typeface="ＭＳ Ｐゴシック" panose="020B0600070205080204" pitchFamily="50" charset="-128"/>
            </a:endParaRPr>
          </a:p>
        </p:txBody>
      </p:sp>
      <p:grpSp>
        <p:nvGrpSpPr>
          <p:cNvPr id="17" name="グループ化 16"/>
          <p:cNvGrpSpPr/>
          <p:nvPr/>
        </p:nvGrpSpPr>
        <p:grpSpPr>
          <a:xfrm>
            <a:off x="406924" y="2895600"/>
            <a:ext cx="8737075" cy="1364397"/>
            <a:chOff x="5165098" y="4422433"/>
            <a:chExt cx="3528000" cy="1364397"/>
          </a:xfrm>
        </p:grpSpPr>
        <p:sp>
          <p:nvSpPr>
            <p:cNvPr id="18" name="正方形/長方形 17">
              <a:extLst>
                <a:ext uri="{FF2B5EF4-FFF2-40B4-BE49-F238E27FC236}">
                  <a16:creationId xmlns:a16="http://schemas.microsoft.com/office/drawing/2014/main" id="{DC1B0019-632D-3046-A80B-11B02B11C9F4}"/>
                </a:ext>
              </a:extLst>
            </p:cNvPr>
            <p:cNvSpPr/>
            <p:nvPr/>
          </p:nvSpPr>
          <p:spPr>
            <a:xfrm>
              <a:off x="5196174" y="4955833"/>
              <a:ext cx="3474125" cy="830997"/>
            </a:xfrm>
            <a:prstGeom prst="rect">
              <a:avLst/>
            </a:prstGeom>
          </p:spPr>
          <p:txBody>
            <a:bodyPr wrap="square" lIns="0" tIns="0" rIns="0" bIns="0">
              <a:spAutoFit/>
            </a:bodyPr>
            <a:lstStyle/>
            <a:p>
              <a:pPr>
                <a:lnSpc>
                  <a:spcPct val="150000"/>
                </a:lnSpc>
              </a:pPr>
              <a:r>
                <a:rPr kumimoji="1" lang="ja-JP" altLang="en-US" sz="1200" dirty="0">
                  <a:solidFill>
                    <a:srgbClr val="000000"/>
                  </a:solidFill>
                </a:rPr>
                <a:t>①届出書</a:t>
              </a:r>
              <a:endParaRPr kumimoji="1" lang="en-US" altLang="ja-JP" sz="1200" dirty="0">
                <a:solidFill>
                  <a:srgbClr val="000000"/>
                </a:solidFill>
              </a:endParaRPr>
            </a:p>
            <a:p>
              <a:pPr>
                <a:lnSpc>
                  <a:spcPct val="150000"/>
                </a:lnSpc>
              </a:pPr>
              <a:r>
                <a:rPr kumimoji="1" lang="ja-JP" altLang="en-US" sz="1200" dirty="0">
                  <a:solidFill>
                    <a:srgbClr val="000000"/>
                  </a:solidFill>
                </a:rPr>
                <a:t>②届出書の様式</a:t>
              </a:r>
              <a:endParaRPr kumimoji="1" lang="en-US" altLang="ja-JP" sz="1200" dirty="0">
                <a:solidFill>
                  <a:srgbClr val="000000"/>
                </a:solidFill>
              </a:endParaRPr>
            </a:p>
            <a:p>
              <a:pPr>
                <a:lnSpc>
                  <a:spcPct val="150000"/>
                </a:lnSpc>
              </a:pPr>
              <a:r>
                <a:rPr kumimoji="1" lang="ja-JP" altLang="en-US" sz="1200" dirty="0">
                  <a:solidFill>
                    <a:srgbClr val="000000"/>
                  </a:solidFill>
                </a:rPr>
                <a:t>③添付書類（通知及び届出書の様式で示されている添付書類）</a:t>
              </a:r>
            </a:p>
          </p:txBody>
        </p:sp>
        <p:sp>
          <p:nvSpPr>
            <p:cNvPr id="19" name="正方形/長方形 18">
              <a:extLst>
                <a:ext uri="{FF2B5EF4-FFF2-40B4-BE49-F238E27FC236}">
                  <a16:creationId xmlns:a16="http://schemas.microsoft.com/office/drawing/2014/main" id="{835E8AB9-DFE3-9B44-A739-FAC3710159BF}"/>
                </a:ext>
              </a:extLst>
            </p:cNvPr>
            <p:cNvSpPr/>
            <p:nvPr/>
          </p:nvSpPr>
          <p:spPr>
            <a:xfrm>
              <a:off x="5188442" y="4422433"/>
              <a:ext cx="1442829" cy="263918"/>
            </a:xfrm>
            <a:prstGeom prst="rect">
              <a:avLst/>
            </a:prstGeom>
          </p:spPr>
          <p:txBody>
            <a:bodyPr wrap="none" lIns="0" tIns="0" rIns="0" bIns="0">
              <a:spAutoFit/>
            </a:bodyPr>
            <a:lstStyle/>
            <a:p>
              <a:pPr lvl="0" defTabSz="591055">
                <a:lnSpc>
                  <a:spcPct val="130000"/>
                </a:lnSpc>
                <a:spcAft>
                  <a:spcPts val="796"/>
                </a:spcAft>
              </a:pPr>
              <a:r>
                <a:rPr lang="ja-JP" altLang="en-US" sz="1400" b="1" spc="239" dirty="0">
                  <a:solidFill>
                    <a:schemeClr val="tx2"/>
                  </a:solidFill>
                  <a:latin typeface="Meiryo" panose="020B0604030504040204" pitchFamily="34" charset="-128"/>
                  <a:ea typeface="Meiryo" panose="020B0604030504040204" pitchFamily="34" charset="-128"/>
                  <a:cs typeface="Noto Sans CJK JP DemiLight" charset="-128"/>
                </a:rPr>
                <a:t>１　届出書（別添７、別添２）の場合</a:t>
              </a:r>
            </a:p>
          </p:txBody>
        </p:sp>
        <p:cxnSp>
          <p:nvCxnSpPr>
            <p:cNvPr id="20" name="直線コネクタ 19">
              <a:extLst>
                <a:ext uri="{FF2B5EF4-FFF2-40B4-BE49-F238E27FC236}">
                  <a16:creationId xmlns:a16="http://schemas.microsoft.com/office/drawing/2014/main" id="{38C0DAE7-2292-894B-BA01-4F10DC6FA051}"/>
                </a:ext>
              </a:extLst>
            </p:cNvPr>
            <p:cNvCxnSpPr>
              <a:cxnSpLocks/>
            </p:cNvCxnSpPr>
            <p:nvPr/>
          </p:nvCxnSpPr>
          <p:spPr>
            <a:xfrm>
              <a:off x="5165098" y="4780845"/>
              <a:ext cx="3528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21" name="グループ化 20"/>
          <p:cNvGrpSpPr/>
          <p:nvPr/>
        </p:nvGrpSpPr>
        <p:grpSpPr>
          <a:xfrm>
            <a:off x="406925" y="5638800"/>
            <a:ext cx="9002256" cy="985282"/>
            <a:chOff x="5165098" y="4422433"/>
            <a:chExt cx="3559075" cy="985282"/>
          </a:xfrm>
        </p:grpSpPr>
        <p:sp>
          <p:nvSpPr>
            <p:cNvPr id="22" name="正方形/長方形 21">
              <a:extLst>
                <a:ext uri="{FF2B5EF4-FFF2-40B4-BE49-F238E27FC236}">
                  <a16:creationId xmlns:a16="http://schemas.microsoft.com/office/drawing/2014/main" id="{DC1B0019-632D-3046-A80B-11B02B11C9F4}"/>
                </a:ext>
              </a:extLst>
            </p:cNvPr>
            <p:cNvSpPr/>
            <p:nvPr/>
          </p:nvSpPr>
          <p:spPr>
            <a:xfrm>
              <a:off x="5196173" y="4876800"/>
              <a:ext cx="3528000" cy="530915"/>
            </a:xfrm>
            <a:prstGeom prst="rect">
              <a:avLst/>
            </a:prstGeom>
          </p:spPr>
          <p:txBody>
            <a:bodyPr wrap="square" lIns="0" tIns="0" rIns="0" bIns="0">
              <a:spAutoFit/>
            </a:bodyPr>
            <a:lstStyle/>
            <a:p>
              <a:pPr>
                <a:lnSpc>
                  <a:spcPct val="150000"/>
                </a:lnSpc>
                <a:buClr>
                  <a:schemeClr val="tx2"/>
                </a:buClr>
              </a:pPr>
              <a:r>
                <a:rPr kumimoji="1" lang="ja-JP" altLang="en-US" sz="1200" dirty="0">
                  <a:solidFill>
                    <a:srgbClr val="000000"/>
                  </a:solidFill>
                </a:rPr>
                <a:t>①届出書のみ　　　施設基準（例）：救急医療管理加算⇒別添７の２</a:t>
              </a:r>
              <a:endParaRPr kumimoji="1" lang="en-US" altLang="ja-JP" sz="1200" dirty="0">
                <a:solidFill>
                  <a:srgbClr val="000000"/>
                </a:solidFill>
              </a:endParaRPr>
            </a:p>
            <a:p>
              <a:pPr>
                <a:lnSpc>
                  <a:spcPct val="150000"/>
                </a:lnSpc>
                <a:buClr>
                  <a:schemeClr val="tx2"/>
                </a:buClr>
              </a:pPr>
              <a:r>
                <a:rPr kumimoji="1" lang="ja-JP" altLang="en-US" sz="1200" dirty="0">
                  <a:solidFill>
                    <a:srgbClr val="000000"/>
                  </a:solidFill>
                </a:rPr>
                <a:t>　　　　　　　　　　　　　　　　　</a:t>
              </a:r>
              <a:r>
                <a:rPr kumimoji="1" lang="zh-TW" altLang="en-US" sz="1200" dirty="0">
                  <a:solidFill>
                    <a:srgbClr val="000000"/>
                  </a:solidFill>
                </a:rPr>
                <a:t>糖尿病合併症管理料</a:t>
              </a:r>
              <a:r>
                <a:rPr kumimoji="1" lang="ja-JP" altLang="en-US" sz="1200" dirty="0">
                  <a:solidFill>
                    <a:srgbClr val="000000"/>
                  </a:solidFill>
                </a:rPr>
                <a:t>⇒別添２の２　　</a:t>
              </a:r>
              <a:r>
                <a:rPr kumimoji="1" lang="en-US" altLang="ja-JP" sz="900" i="0" u="none" strike="noStrike" kern="1200" cap="none" spc="0" normalizeH="0" baseline="0" noProof="0" dirty="0">
                  <a:ln>
                    <a:noFill/>
                  </a:ln>
                  <a:solidFill>
                    <a:prstClr val="black"/>
                  </a:solidFill>
                  <a:effectLst/>
                  <a:uLnTx/>
                  <a:uFillTx/>
                  <a:latin typeface="+mn-ea"/>
                  <a:cs typeface="+mn-cs"/>
                </a:rPr>
                <a:t>※</a:t>
              </a:r>
              <a:r>
                <a:rPr kumimoji="1" lang="ja-JP" altLang="en-US" sz="900" i="0" u="none" strike="noStrike" kern="1200" cap="none" spc="0" normalizeH="0" baseline="0" noProof="0" dirty="0">
                  <a:ln>
                    <a:noFill/>
                  </a:ln>
                  <a:solidFill>
                    <a:prstClr val="black"/>
                  </a:solidFill>
                  <a:effectLst/>
                  <a:uLnTx/>
                  <a:uFillTx/>
                  <a:latin typeface="+mn-ea"/>
                  <a:cs typeface="+mn-cs"/>
                </a:rPr>
                <a:t>施設基準（例）については、今後の訂正通知等を必ずご確認ください。</a:t>
              </a:r>
              <a:endParaRPr kumimoji="1" lang="ja-JP" altLang="en-US" sz="1200" i="0" u="none" strike="noStrike" kern="1200" cap="none" spc="0" normalizeH="0" baseline="0" noProof="0" dirty="0">
                <a:ln>
                  <a:noFill/>
                </a:ln>
                <a:solidFill>
                  <a:prstClr val="black"/>
                </a:solidFill>
                <a:effectLst/>
                <a:uLnTx/>
                <a:uFillTx/>
                <a:latin typeface="+mn-ea"/>
                <a:cs typeface="+mn-cs"/>
              </a:endParaRPr>
            </a:p>
          </p:txBody>
        </p:sp>
        <p:sp>
          <p:nvSpPr>
            <p:cNvPr id="23" name="正方形/長方形 22">
              <a:extLst>
                <a:ext uri="{FF2B5EF4-FFF2-40B4-BE49-F238E27FC236}">
                  <a16:creationId xmlns:a16="http://schemas.microsoft.com/office/drawing/2014/main" id="{835E8AB9-DFE3-9B44-A739-FAC3710159BF}"/>
                </a:ext>
              </a:extLst>
            </p:cNvPr>
            <p:cNvSpPr/>
            <p:nvPr/>
          </p:nvSpPr>
          <p:spPr>
            <a:xfrm>
              <a:off x="5188442" y="4422433"/>
              <a:ext cx="1828149" cy="280077"/>
            </a:xfrm>
            <a:prstGeom prst="rect">
              <a:avLst/>
            </a:prstGeom>
          </p:spPr>
          <p:txBody>
            <a:bodyPr wrap="none" lIns="0" tIns="0" rIns="0" bIns="0">
              <a:spAutoFit/>
            </a:bodyPr>
            <a:lstStyle/>
            <a:p>
              <a:pPr lvl="0" defTabSz="591055">
                <a:lnSpc>
                  <a:spcPct val="130000"/>
                </a:lnSpc>
                <a:spcAft>
                  <a:spcPts val="796"/>
                </a:spcAft>
              </a:pPr>
              <a:r>
                <a:rPr lang="ja-JP" altLang="en-US" sz="1400" b="1" spc="239" dirty="0">
                  <a:solidFill>
                    <a:schemeClr val="tx2"/>
                  </a:solidFill>
                  <a:latin typeface="Meiryo" panose="020B0604030504040204" pitchFamily="34" charset="-128"/>
                  <a:ea typeface="Meiryo" panose="020B0604030504040204" pitchFamily="34" charset="-128"/>
                  <a:cs typeface="Noto Sans CJK JP DemiLight" charset="-128"/>
                </a:rPr>
                <a:t>２　届出書（別添７の２、別添２の２）の場合　</a:t>
              </a:r>
            </a:p>
          </p:txBody>
        </p:sp>
        <p:cxnSp>
          <p:nvCxnSpPr>
            <p:cNvPr id="24" name="直線コネクタ 23">
              <a:extLst>
                <a:ext uri="{FF2B5EF4-FFF2-40B4-BE49-F238E27FC236}">
                  <a16:creationId xmlns:a16="http://schemas.microsoft.com/office/drawing/2014/main" id="{38C0DAE7-2292-894B-BA01-4F10DC6FA051}"/>
                </a:ext>
              </a:extLst>
            </p:cNvPr>
            <p:cNvCxnSpPr>
              <a:cxnSpLocks/>
            </p:cNvCxnSpPr>
            <p:nvPr/>
          </p:nvCxnSpPr>
          <p:spPr>
            <a:xfrm>
              <a:off x="5165098" y="4780845"/>
              <a:ext cx="3528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7" name="スライド番号プレースホルダー 6"/>
          <p:cNvSpPr>
            <a:spLocks noGrp="1"/>
          </p:cNvSpPr>
          <p:nvPr>
            <p:ph type="sldNum" sz="quarter" idx="4"/>
          </p:nvPr>
        </p:nvSpPr>
        <p:spPr/>
        <p:txBody>
          <a:bodyPr/>
          <a:lstStyle/>
          <a:p>
            <a:fld id="{48F63A3B-78C7-47BE-AE5E-E10140E04643}" type="slidenum">
              <a:rPr lang="en-US" smtClean="0"/>
              <a:pPr/>
              <a:t>7</a:t>
            </a:fld>
            <a:endParaRPr lang="en-US" dirty="0"/>
          </a:p>
        </p:txBody>
      </p:sp>
      <p:sp>
        <p:nvSpPr>
          <p:cNvPr id="26" name="正方形/長方形 25"/>
          <p:cNvSpPr/>
          <p:nvPr/>
        </p:nvSpPr>
        <p:spPr>
          <a:xfrm>
            <a:off x="152400" y="966526"/>
            <a:ext cx="2949781" cy="324000"/>
          </a:xfrm>
          <a:prstGeom prst="rect">
            <a:avLst/>
          </a:prstGeom>
          <a:solidFill>
            <a:schemeClr val="tx2"/>
          </a:solidFill>
          <a:ln>
            <a:solidFill>
              <a:schemeClr val="tx2">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defTabSz="591055">
              <a:lnSpc>
                <a:spcPct val="130000"/>
              </a:lnSpc>
              <a:spcAft>
                <a:spcPts val="796"/>
              </a:spcAft>
            </a:pPr>
            <a:r>
              <a:rPr lang="ja-JP" altLang="en-US" sz="1077" b="1" spc="239" dirty="0">
                <a:solidFill>
                  <a:srgbClr val="FFFFFF"/>
                </a:solidFill>
                <a:latin typeface="メイリオ"/>
                <a:cs typeface="Noto Sans CJK JP DemiLight" charset="-128"/>
              </a:rPr>
              <a:t>○施設基準の届出における共通事項</a:t>
            </a:r>
          </a:p>
        </p:txBody>
      </p:sp>
      <p:sp>
        <p:nvSpPr>
          <p:cNvPr id="8" name="Rectangle 36">
            <a:extLst>
              <a:ext uri="{FF2B5EF4-FFF2-40B4-BE49-F238E27FC236}">
                <a16:creationId xmlns:a16="http://schemas.microsoft.com/office/drawing/2014/main" id="{1F3CA06B-79DC-7F54-BFD6-0607A18D3915}"/>
              </a:ext>
            </a:extLst>
          </p:cNvPr>
          <p:cNvSpPr>
            <a:spLocks noChangeArrowheads="1"/>
          </p:cNvSpPr>
          <p:nvPr/>
        </p:nvSpPr>
        <p:spPr bwMode="auto">
          <a:xfrm>
            <a:off x="4938169" y="5688000"/>
            <a:ext cx="4479327" cy="216000"/>
          </a:xfrm>
          <a:prstGeom prst="rect">
            <a:avLst/>
          </a:prstGeom>
          <a:noFill/>
          <a:ln>
            <a:noFill/>
            <a:prstDash val="sysDot"/>
            <a:headEnd/>
            <a:tailEnd/>
          </a:ln>
        </p:spPr>
        <p:style>
          <a:lnRef idx="1">
            <a:schemeClr val="accent4"/>
          </a:lnRef>
          <a:fillRef idx="2">
            <a:schemeClr val="accent4"/>
          </a:fillRef>
          <a:effectRef idx="1">
            <a:schemeClr val="accent4"/>
          </a:effectRef>
          <a:fontRef idx="minor">
            <a:schemeClr val="dk1"/>
          </a:fontRef>
        </p:style>
        <p:txBody>
          <a:bodyPr/>
          <a:lstStyle/>
          <a:p>
            <a:pPr defTabSz="914400">
              <a:spcBef>
                <a:spcPct val="20000"/>
              </a:spcBef>
              <a:defRPr/>
            </a:pPr>
            <a:r>
              <a:rPr kumimoji="1" lang="en-US" altLang="ja-JP" sz="900" dirty="0">
                <a:solidFill>
                  <a:srgbClr val="000000"/>
                </a:solidFill>
                <a:latin typeface="+mn-ea"/>
              </a:rPr>
              <a:t>※</a:t>
            </a:r>
            <a:r>
              <a:rPr kumimoji="1" lang="ja-JP" altLang="en-US" sz="900" dirty="0">
                <a:solidFill>
                  <a:srgbClr val="000000"/>
                </a:solidFill>
                <a:latin typeface="+mn-ea"/>
              </a:rPr>
              <a:t>別添７の２又は別添２の２を用いる場合、別添７又は別添２の届出書は不要です。</a:t>
            </a:r>
          </a:p>
        </p:txBody>
      </p:sp>
      <p:grpSp>
        <p:nvGrpSpPr>
          <p:cNvPr id="12" name="グループ化 11">
            <a:extLst>
              <a:ext uri="{FF2B5EF4-FFF2-40B4-BE49-F238E27FC236}">
                <a16:creationId xmlns:a16="http://schemas.microsoft.com/office/drawing/2014/main" id="{F161395B-771A-0EEF-ADBE-4AC3116D9522}"/>
              </a:ext>
            </a:extLst>
          </p:cNvPr>
          <p:cNvGrpSpPr/>
          <p:nvPr/>
        </p:nvGrpSpPr>
        <p:grpSpPr>
          <a:xfrm>
            <a:off x="5099032" y="3505200"/>
            <a:ext cx="4654568" cy="1887935"/>
            <a:chOff x="5099032" y="3505200"/>
            <a:chExt cx="4654568" cy="1887935"/>
          </a:xfrm>
        </p:grpSpPr>
        <p:pic>
          <p:nvPicPr>
            <p:cNvPr id="11" name="図 10">
              <a:extLst>
                <a:ext uri="{FF2B5EF4-FFF2-40B4-BE49-F238E27FC236}">
                  <a16:creationId xmlns:a16="http://schemas.microsoft.com/office/drawing/2014/main" id="{AC55874E-87DC-8F74-A7BA-E4A8017BBCBF}"/>
                </a:ext>
              </a:extLst>
            </p:cNvPr>
            <p:cNvPicPr>
              <a:picLocks noChangeAspect="1"/>
            </p:cNvPicPr>
            <p:nvPr/>
          </p:nvPicPr>
          <p:blipFill>
            <a:blip r:embed="rId2"/>
            <a:stretch>
              <a:fillRect/>
            </a:stretch>
          </p:blipFill>
          <p:spPr>
            <a:xfrm>
              <a:off x="6753199" y="3810950"/>
              <a:ext cx="1115575" cy="1582185"/>
            </a:xfrm>
            <a:prstGeom prst="rect">
              <a:avLst/>
            </a:prstGeom>
            <a:ln>
              <a:solidFill>
                <a:schemeClr val="tx1"/>
              </a:solidFill>
            </a:ln>
          </p:spPr>
        </p:pic>
        <p:pic>
          <p:nvPicPr>
            <p:cNvPr id="10" name="図 9">
              <a:extLst>
                <a:ext uri="{FF2B5EF4-FFF2-40B4-BE49-F238E27FC236}">
                  <a16:creationId xmlns:a16="http://schemas.microsoft.com/office/drawing/2014/main" id="{9BA69A4E-CAEB-8B6B-1314-844F7C3C949D}"/>
                </a:ext>
              </a:extLst>
            </p:cNvPr>
            <p:cNvPicPr>
              <a:picLocks noChangeAspect="1"/>
            </p:cNvPicPr>
            <p:nvPr/>
          </p:nvPicPr>
          <p:blipFill>
            <a:blip r:embed="rId3"/>
            <a:stretch>
              <a:fillRect/>
            </a:stretch>
          </p:blipFill>
          <p:spPr>
            <a:xfrm>
              <a:off x="5108336" y="3815038"/>
              <a:ext cx="1110909" cy="1578097"/>
            </a:xfrm>
            <a:prstGeom prst="rect">
              <a:avLst/>
            </a:prstGeom>
            <a:ln>
              <a:solidFill>
                <a:schemeClr val="tx1"/>
              </a:solidFill>
            </a:ln>
          </p:spPr>
        </p:pic>
        <p:grpSp>
          <p:nvGrpSpPr>
            <p:cNvPr id="13" name="グループ化 12"/>
            <p:cNvGrpSpPr/>
            <p:nvPr/>
          </p:nvGrpSpPr>
          <p:grpSpPr>
            <a:xfrm>
              <a:off x="5099032" y="3505200"/>
              <a:ext cx="4654568" cy="1859932"/>
              <a:chOff x="1396651" y="3478439"/>
              <a:chExt cx="4822188" cy="2207145"/>
            </a:xfrm>
          </p:grpSpPr>
          <p:sp>
            <p:nvSpPr>
              <p:cNvPr id="14" name="メモ 13"/>
              <p:cNvSpPr/>
              <p:nvPr/>
            </p:nvSpPr>
            <p:spPr>
              <a:xfrm>
                <a:off x="4698538" y="3843672"/>
                <a:ext cx="1283467" cy="184191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n-ea"/>
                    <a:cs typeface="+mn-cs"/>
                  </a:rPr>
                  <a:t>添付書類</a:t>
                </a:r>
                <a:endParaRPr kumimoji="1" lang="en-US" altLang="ja-JP" sz="1600" b="0" i="0" u="none" strike="noStrike" kern="1200" cap="none" spc="0" normalizeH="0" baseline="0" noProof="0" dirty="0">
                  <a:ln>
                    <a:noFill/>
                  </a:ln>
                  <a:solidFill>
                    <a:prstClr val="black"/>
                  </a:solidFill>
                  <a:effectLst/>
                  <a:uLnTx/>
                  <a:uFillTx/>
                  <a:latin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5" name="テキスト ボックス 24"/>
              <p:cNvSpPr txBox="1"/>
              <p:nvPr/>
            </p:nvSpPr>
            <p:spPr>
              <a:xfrm>
                <a:off x="1396651" y="3478439"/>
                <a:ext cx="4822188" cy="365233"/>
              </a:xfrm>
              <a:prstGeom prst="rect">
                <a:avLst/>
              </a:prstGeom>
              <a:noFill/>
            </p:spPr>
            <p:txBody>
              <a:bodyPr wrap="square" rtlCol="0">
                <a:spAutoFit/>
              </a:bodyPr>
              <a:lstStyle/>
              <a:p>
                <a:r>
                  <a:rPr kumimoji="1" lang="ja-JP" altLang="en-US" sz="1400" b="1">
                    <a:solidFill>
                      <a:srgbClr val="FF0000"/>
                    </a:solidFill>
                    <a:latin typeface="+mn-ea"/>
                  </a:rPr>
                  <a:t>①届出書 </a:t>
                </a:r>
                <a:r>
                  <a:rPr lang="ja-JP" altLang="en-US" sz="1400" b="1">
                    <a:solidFill>
                      <a:srgbClr val="FF0000"/>
                    </a:solidFill>
                    <a:latin typeface="+mn-ea"/>
                  </a:rPr>
                  <a:t>　</a:t>
                </a:r>
                <a:r>
                  <a:rPr kumimoji="1" lang="ja-JP" altLang="en-US" sz="1400" b="1">
                    <a:solidFill>
                      <a:srgbClr val="FF0000"/>
                    </a:solidFill>
                    <a:latin typeface="+mn-ea"/>
                  </a:rPr>
                  <a:t>＋  　</a:t>
                </a:r>
                <a:r>
                  <a:rPr kumimoji="1" lang="ja-JP" altLang="en-US" sz="1400" b="1" dirty="0">
                    <a:solidFill>
                      <a:srgbClr val="FF0000"/>
                    </a:solidFill>
                    <a:latin typeface="+mn-ea"/>
                  </a:rPr>
                  <a:t>②届出書</a:t>
                </a:r>
                <a:r>
                  <a:rPr kumimoji="1" lang="ja-JP" altLang="en-US" sz="1400" b="1">
                    <a:solidFill>
                      <a:srgbClr val="FF0000"/>
                    </a:solidFill>
                    <a:latin typeface="+mn-ea"/>
                  </a:rPr>
                  <a:t>の様式    ＋   ③</a:t>
                </a:r>
                <a:r>
                  <a:rPr kumimoji="1" lang="ja-JP" altLang="en-US" sz="1400" b="1" dirty="0">
                    <a:solidFill>
                      <a:srgbClr val="FF0000"/>
                    </a:solidFill>
                    <a:latin typeface="+mn-ea"/>
                  </a:rPr>
                  <a:t>添付書類</a:t>
                </a:r>
              </a:p>
            </p:txBody>
          </p:sp>
        </p:grpSp>
        <p:sp>
          <p:nvSpPr>
            <p:cNvPr id="28" name="正方形/長方形 27">
              <a:extLst>
                <a:ext uri="{FF2B5EF4-FFF2-40B4-BE49-F238E27FC236}">
                  <a16:creationId xmlns:a16="http://schemas.microsoft.com/office/drawing/2014/main" id="{F2C1E774-F88D-9846-B533-BDCEBA0676CD}"/>
                </a:ext>
              </a:extLst>
            </p:cNvPr>
            <p:cNvSpPr/>
            <p:nvPr/>
          </p:nvSpPr>
          <p:spPr>
            <a:xfrm>
              <a:off x="5250414" y="4743333"/>
              <a:ext cx="4212000" cy="400389"/>
            </a:xfrm>
            <a:prstGeom prst="rect">
              <a:avLst/>
            </a:prstGeom>
            <a:solidFill>
              <a:schemeClr val="bg1"/>
            </a:solidFill>
            <a:ln w="25400" cap="rnd">
              <a:solidFill>
                <a:srgbClr val="FF0000"/>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140997" tIns="0" rIns="140997" bIns="0" rtlCol="0" anchor="ctr" anchorCtr="0"/>
            <a:lstStyle/>
            <a:p>
              <a:pPr lvl="0" algn="just">
                <a:lnSpc>
                  <a:spcPct val="150000"/>
                </a:lnSpc>
              </a:pPr>
              <a:r>
                <a:rPr lang="ja-JP" altLang="en-US" sz="1175" dirty="0">
                  <a:solidFill>
                    <a:prstClr val="black"/>
                  </a:solidFill>
                  <a:latin typeface="メイリオ" panose="020B0604030504040204" pitchFamily="50" charset="-128"/>
                  <a:ea typeface="メイリオ" panose="020B0604030504040204" pitchFamily="50" charset="-128"/>
                </a:rPr>
                <a:t>提出した届出書等の写しは、必ず保管しておいてください。</a:t>
              </a:r>
            </a:p>
          </p:txBody>
        </p:sp>
      </p:grpSp>
    </p:spTree>
    <p:extLst>
      <p:ext uri="{BB962C8B-B14F-4D97-AF65-F5344CB8AC3E}">
        <p14:creationId xmlns:p14="http://schemas.microsoft.com/office/powerpoint/2010/main" val="4263162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7C9A60-A5D5-6940-BD43-AAF93008732A}"/>
              </a:ext>
            </a:extLst>
          </p:cNvPr>
          <p:cNvSpPr>
            <a:spLocks noGrp="1"/>
          </p:cNvSpPr>
          <p:nvPr>
            <p:ph type="title"/>
          </p:nvPr>
        </p:nvSpPr>
        <p:spPr/>
        <p:txBody>
          <a:bodyPr/>
          <a:lstStyle/>
          <a:p>
            <a:r>
              <a:rPr lang="ja-JP" altLang="en-US" dirty="0"/>
              <a:t>施設基準の届出に係る基本事項（２／２）</a:t>
            </a:r>
          </a:p>
        </p:txBody>
      </p:sp>
      <p:grpSp>
        <p:nvGrpSpPr>
          <p:cNvPr id="12" name="グループ化 11"/>
          <p:cNvGrpSpPr/>
          <p:nvPr/>
        </p:nvGrpSpPr>
        <p:grpSpPr>
          <a:xfrm>
            <a:off x="369754" y="1124745"/>
            <a:ext cx="8892791" cy="3994815"/>
            <a:chOff x="406924" y="2592718"/>
            <a:chExt cx="8892791" cy="2996040"/>
          </a:xfrm>
        </p:grpSpPr>
        <p:sp>
          <p:nvSpPr>
            <p:cNvPr id="6" name="正方形/長方形 5">
              <a:extLst>
                <a:ext uri="{FF2B5EF4-FFF2-40B4-BE49-F238E27FC236}">
                  <a16:creationId xmlns:a16="http://schemas.microsoft.com/office/drawing/2014/main" id="{DC1B0019-632D-3046-A80B-11B02B11C9F4}"/>
                </a:ext>
              </a:extLst>
            </p:cNvPr>
            <p:cNvSpPr/>
            <p:nvPr/>
          </p:nvSpPr>
          <p:spPr>
            <a:xfrm>
              <a:off x="696061" y="3283230"/>
              <a:ext cx="8603654" cy="2305528"/>
            </a:xfrm>
            <a:prstGeom prst="rect">
              <a:avLst/>
            </a:prstGeom>
          </p:spPr>
          <p:txBody>
            <a:bodyPr wrap="square" lIns="0" tIns="0" rIns="0" bIns="0">
              <a:spAutoFit/>
            </a:bodyPr>
            <a:lstStyle/>
            <a:p>
              <a:pPr marL="171450" indent="-171450">
                <a:lnSpc>
                  <a:spcPct val="150000"/>
                </a:lnSpc>
                <a:spcBef>
                  <a:spcPts val="1200"/>
                </a:spcBef>
                <a:buClr>
                  <a:schemeClr val="tx2"/>
                </a:buClr>
                <a:buFont typeface="Wingdings" panose="05000000000000000000" pitchFamily="2" charset="2"/>
                <a:buChar char="u"/>
              </a:pPr>
              <a:r>
                <a:rPr kumimoji="1" lang="ja-JP" altLang="en-US" sz="1200" dirty="0">
                  <a:solidFill>
                    <a:srgbClr val="000000"/>
                  </a:solidFill>
                </a:rPr>
                <a:t>連絡先欄に「担当者氏名」、「電話番号」を記載してください。</a:t>
              </a:r>
            </a:p>
            <a:p>
              <a:pPr marL="171450" indent="-171450">
                <a:lnSpc>
                  <a:spcPct val="150000"/>
                </a:lnSpc>
                <a:spcBef>
                  <a:spcPts val="1200"/>
                </a:spcBef>
                <a:buClr>
                  <a:schemeClr val="tx2"/>
                </a:buClr>
                <a:buFont typeface="Wingdings" panose="05000000000000000000" pitchFamily="2" charset="2"/>
                <a:buChar char="u"/>
              </a:pPr>
              <a:r>
                <a:rPr kumimoji="1" lang="ja-JP" altLang="en-US" sz="1200" dirty="0">
                  <a:solidFill>
                    <a:srgbClr val="000000"/>
                  </a:solidFill>
                </a:rPr>
                <a:t>施設基準の通則（４項目）に適合していること。（適合している場合は、✔点チェックが必要です。）</a:t>
              </a:r>
            </a:p>
            <a:p>
              <a:pPr marL="171450" indent="-171450">
                <a:lnSpc>
                  <a:spcPct val="150000"/>
                </a:lnSpc>
                <a:spcBef>
                  <a:spcPts val="1200"/>
                </a:spcBef>
                <a:buClr>
                  <a:schemeClr val="tx2"/>
                </a:buClr>
                <a:buFont typeface="Wingdings" panose="05000000000000000000" pitchFamily="2" charset="2"/>
                <a:buChar char="u"/>
              </a:pPr>
              <a:r>
                <a:rPr kumimoji="1" lang="ja-JP" altLang="en-US" sz="1200" dirty="0">
                  <a:solidFill>
                    <a:srgbClr val="000000"/>
                  </a:solidFill>
                </a:rPr>
                <a:t>「日付」「保険医療機関の所在地及び名称」「開設者名」を正確に記載すること。</a:t>
              </a:r>
            </a:p>
            <a:p>
              <a:pPr>
                <a:lnSpc>
                  <a:spcPct val="150000"/>
                </a:lnSpc>
                <a:buClr>
                  <a:schemeClr val="tx2"/>
                </a:buClr>
              </a:pPr>
              <a:r>
                <a:rPr kumimoji="1" lang="ja-JP" altLang="en-US" sz="1200" dirty="0">
                  <a:solidFill>
                    <a:srgbClr val="000000"/>
                  </a:solidFill>
                </a:rPr>
                <a:t>　　</a:t>
              </a:r>
              <a:r>
                <a:rPr kumimoji="1" lang="en-US" altLang="ja-JP" sz="1200" dirty="0">
                  <a:solidFill>
                    <a:srgbClr val="000000"/>
                  </a:solidFill>
                </a:rPr>
                <a:t>※</a:t>
              </a:r>
              <a:r>
                <a:rPr kumimoji="1" lang="ja-JP" altLang="en-US" sz="1200" dirty="0">
                  <a:solidFill>
                    <a:srgbClr val="000000"/>
                  </a:solidFill>
                </a:rPr>
                <a:t>「保険医療機関の名称」の記載漏れが多いので、特に注意してください。</a:t>
              </a:r>
            </a:p>
            <a:p>
              <a:pPr marL="171450" indent="-171450">
                <a:lnSpc>
                  <a:spcPct val="150000"/>
                </a:lnSpc>
                <a:spcBef>
                  <a:spcPts val="1200"/>
                </a:spcBef>
                <a:buClr>
                  <a:schemeClr val="tx2"/>
                </a:buClr>
                <a:buFont typeface="Wingdings" panose="05000000000000000000" pitchFamily="2" charset="2"/>
                <a:buChar char="u"/>
              </a:pPr>
              <a:r>
                <a:rPr kumimoji="1" lang="ja-JP" altLang="en-US" sz="1200" dirty="0">
                  <a:solidFill>
                    <a:srgbClr val="000000"/>
                  </a:solidFill>
                </a:rPr>
                <a:t>開設者印は不要です。</a:t>
              </a:r>
            </a:p>
            <a:p>
              <a:pPr marL="171450" indent="-171450">
                <a:lnSpc>
                  <a:spcPct val="150000"/>
                </a:lnSpc>
                <a:spcBef>
                  <a:spcPts val="1200"/>
                </a:spcBef>
                <a:buClr>
                  <a:schemeClr val="tx2"/>
                </a:buClr>
                <a:buFont typeface="Wingdings" panose="05000000000000000000" pitchFamily="2" charset="2"/>
                <a:buChar char="u"/>
              </a:pPr>
              <a:r>
                <a:rPr kumimoji="1" lang="ja-JP" altLang="en-US" sz="1200" dirty="0">
                  <a:solidFill>
                    <a:srgbClr val="000000"/>
                  </a:solidFill>
                </a:rPr>
                <a:t>届出書に記載する宛名は「九州厚生局長」となります。</a:t>
              </a:r>
            </a:p>
            <a:p>
              <a:pPr>
                <a:lnSpc>
                  <a:spcPct val="150000"/>
                </a:lnSpc>
                <a:buClr>
                  <a:schemeClr val="tx2"/>
                </a:buClr>
              </a:pPr>
              <a:r>
                <a:rPr kumimoji="1" lang="ja-JP" altLang="en-US" sz="1200" dirty="0">
                  <a:solidFill>
                    <a:srgbClr val="000000"/>
                  </a:solidFill>
                </a:rPr>
                <a:t>　　</a:t>
              </a:r>
              <a:r>
                <a:rPr kumimoji="1" lang="en-US" altLang="ja-JP" sz="1200" dirty="0">
                  <a:solidFill>
                    <a:srgbClr val="000000"/>
                  </a:solidFill>
                </a:rPr>
                <a:t>※</a:t>
              </a:r>
              <a:r>
                <a:rPr kumimoji="1" lang="ja-JP" altLang="en-US" sz="1200" dirty="0">
                  <a:solidFill>
                    <a:srgbClr val="000000"/>
                  </a:solidFill>
                </a:rPr>
                <a:t>届出書は保険医療機関が所在する県を管轄する九州厚生局各県事務所</a:t>
              </a:r>
              <a:endParaRPr kumimoji="1" lang="en-US" altLang="ja-JP" sz="1200" dirty="0">
                <a:solidFill>
                  <a:srgbClr val="000000"/>
                </a:solidFill>
              </a:endParaRPr>
            </a:p>
            <a:p>
              <a:pPr>
                <a:lnSpc>
                  <a:spcPct val="150000"/>
                </a:lnSpc>
                <a:buClr>
                  <a:schemeClr val="tx2"/>
                </a:buClr>
              </a:pPr>
              <a:r>
                <a:rPr kumimoji="1" lang="ja-JP" altLang="en-US" sz="1200" dirty="0">
                  <a:solidFill>
                    <a:srgbClr val="000000"/>
                  </a:solidFill>
                </a:rPr>
                <a:t>　　（福岡県にあっては九州厚生局指導監査課）宛にご提出ください。（</a:t>
              </a:r>
              <a:r>
                <a:rPr kumimoji="1" lang="en-US" altLang="ja-JP" sz="1200" dirty="0">
                  <a:solidFill>
                    <a:srgbClr val="000000"/>
                  </a:solidFill>
                </a:rPr>
                <a:t>P3</a:t>
              </a:r>
              <a:r>
                <a:rPr kumimoji="1" lang="ja-JP" altLang="en-US" sz="1200" dirty="0">
                  <a:solidFill>
                    <a:srgbClr val="000000"/>
                  </a:solidFill>
                </a:rPr>
                <a:t>参照）</a:t>
              </a:r>
            </a:p>
            <a:p>
              <a:pPr>
                <a:lnSpc>
                  <a:spcPct val="150000"/>
                </a:lnSpc>
                <a:buClr>
                  <a:schemeClr val="tx2"/>
                </a:buClr>
              </a:pPr>
              <a:endParaRPr kumimoji="1" lang="en-US" altLang="ja-JP" sz="1200" dirty="0">
                <a:solidFill>
                  <a:srgbClr val="000000"/>
                </a:solidFill>
              </a:endParaRPr>
            </a:p>
          </p:txBody>
        </p:sp>
        <p:sp>
          <p:nvSpPr>
            <p:cNvPr id="10" name="正方形/長方形 9">
              <a:extLst>
                <a:ext uri="{FF2B5EF4-FFF2-40B4-BE49-F238E27FC236}">
                  <a16:creationId xmlns:a16="http://schemas.microsoft.com/office/drawing/2014/main" id="{835E8AB9-DFE3-9B44-A739-FAC3710159BF}"/>
                </a:ext>
              </a:extLst>
            </p:cNvPr>
            <p:cNvSpPr/>
            <p:nvPr/>
          </p:nvSpPr>
          <p:spPr>
            <a:xfrm>
              <a:off x="407727" y="2592718"/>
              <a:ext cx="3152786" cy="197934"/>
            </a:xfrm>
            <a:prstGeom prst="rect">
              <a:avLst/>
            </a:prstGeom>
          </p:spPr>
          <p:txBody>
            <a:bodyPr wrap="none" lIns="0" tIns="0" rIns="0" bIns="0">
              <a:spAutoFit/>
            </a:bodyPr>
            <a:lstStyle/>
            <a:p>
              <a:pPr lvl="0" defTabSz="591055">
                <a:lnSpc>
                  <a:spcPct val="130000"/>
                </a:lnSpc>
                <a:spcAft>
                  <a:spcPts val="796"/>
                </a:spcAft>
              </a:pPr>
              <a:r>
                <a:rPr lang="ja-JP" altLang="en-US" sz="1400" b="1" spc="239" dirty="0">
                  <a:solidFill>
                    <a:schemeClr val="tx2"/>
                  </a:solidFill>
                  <a:latin typeface="Meiryo" panose="020B0604030504040204" pitchFamily="34" charset="-128"/>
                  <a:ea typeface="Meiryo" panose="020B0604030504040204" pitchFamily="34" charset="-128"/>
                  <a:cs typeface="Noto Sans CJK JP DemiLight" charset="-128"/>
                </a:rPr>
                <a:t>施設基準の届出における共通事項</a:t>
              </a:r>
            </a:p>
          </p:txBody>
        </p:sp>
        <p:cxnSp>
          <p:nvCxnSpPr>
            <p:cNvPr id="11" name="直線コネクタ 10">
              <a:extLst>
                <a:ext uri="{FF2B5EF4-FFF2-40B4-BE49-F238E27FC236}">
                  <a16:creationId xmlns:a16="http://schemas.microsoft.com/office/drawing/2014/main" id="{38C0DAE7-2292-894B-BA01-4F10DC6FA051}"/>
                </a:ext>
              </a:extLst>
            </p:cNvPr>
            <p:cNvCxnSpPr>
              <a:cxnSpLocks/>
            </p:cNvCxnSpPr>
            <p:nvPr/>
          </p:nvCxnSpPr>
          <p:spPr>
            <a:xfrm>
              <a:off x="406924" y="2873012"/>
              <a:ext cx="873707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4" name="スライド番号プレースホルダー 3"/>
          <p:cNvSpPr>
            <a:spLocks noGrp="1"/>
          </p:cNvSpPr>
          <p:nvPr>
            <p:ph type="sldNum" sz="quarter" idx="4"/>
          </p:nvPr>
        </p:nvSpPr>
        <p:spPr>
          <a:xfrm>
            <a:off x="8915314" y="6678971"/>
            <a:ext cx="630513" cy="278421"/>
          </a:xfrm>
        </p:spPr>
        <p:txBody>
          <a:bodyPr/>
          <a:lstStyle/>
          <a:p>
            <a:fld id="{48F63A3B-78C7-47BE-AE5E-E10140E04643}" type="slidenum">
              <a:rPr lang="en-US" smtClean="0"/>
              <a:pPr/>
              <a:t>8</a:t>
            </a:fld>
            <a:endParaRPr lang="en-US" dirty="0"/>
          </a:p>
        </p:txBody>
      </p:sp>
      <p:sp>
        <p:nvSpPr>
          <p:cNvPr id="15" name="テキスト ボックス 14">
            <a:extLst>
              <a:ext uri="{FF2B5EF4-FFF2-40B4-BE49-F238E27FC236}">
                <a16:creationId xmlns:a16="http://schemas.microsoft.com/office/drawing/2014/main" id="{42E2466E-971E-D6B0-69EB-FC2B5C320393}"/>
              </a:ext>
            </a:extLst>
          </p:cNvPr>
          <p:cNvSpPr txBox="1"/>
          <p:nvPr/>
        </p:nvSpPr>
        <p:spPr>
          <a:xfrm>
            <a:off x="338473" y="1639833"/>
            <a:ext cx="7848872" cy="276999"/>
          </a:xfrm>
          <a:prstGeom prst="rect">
            <a:avLst/>
          </a:prstGeom>
          <a:noFill/>
        </p:spPr>
        <p:txBody>
          <a:bodyPr wrap="square">
            <a:spAutoFit/>
          </a:bodyPr>
          <a:lstStyle/>
          <a:p>
            <a:r>
              <a:rPr lang="ja-JP" altLang="en-US" sz="1200" dirty="0"/>
              <a:t>届出書（別添７、別添７の２、別添２、別添２の２）を作成する際には、次の点に注意してください。</a:t>
            </a:r>
          </a:p>
        </p:txBody>
      </p:sp>
    </p:spTree>
    <p:extLst>
      <p:ext uri="{BB962C8B-B14F-4D97-AF65-F5344CB8AC3E}">
        <p14:creationId xmlns:p14="http://schemas.microsoft.com/office/powerpoint/2010/main" val="2536262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7C9A60-A5D5-6940-BD43-AAF93008732A}"/>
              </a:ext>
            </a:extLst>
          </p:cNvPr>
          <p:cNvSpPr>
            <a:spLocks noGrp="1"/>
          </p:cNvSpPr>
          <p:nvPr>
            <p:ph type="title"/>
          </p:nvPr>
        </p:nvSpPr>
        <p:spPr/>
        <p:txBody>
          <a:bodyPr/>
          <a:lstStyle/>
          <a:p>
            <a:r>
              <a:rPr lang="ja-JP" altLang="en-US" dirty="0"/>
              <a:t>施設基準の変更届の簡素化について</a:t>
            </a:r>
          </a:p>
        </p:txBody>
      </p:sp>
      <p:grpSp>
        <p:nvGrpSpPr>
          <p:cNvPr id="12" name="グループ化 11"/>
          <p:cNvGrpSpPr/>
          <p:nvPr/>
        </p:nvGrpSpPr>
        <p:grpSpPr>
          <a:xfrm>
            <a:off x="370557" y="1124744"/>
            <a:ext cx="8884270" cy="3910498"/>
            <a:chOff x="407727" y="2592718"/>
            <a:chExt cx="8884270" cy="2932805"/>
          </a:xfrm>
        </p:grpSpPr>
        <p:sp>
          <p:nvSpPr>
            <p:cNvPr id="6" name="正方形/長方形 5">
              <a:extLst>
                <a:ext uri="{FF2B5EF4-FFF2-40B4-BE49-F238E27FC236}">
                  <a16:creationId xmlns:a16="http://schemas.microsoft.com/office/drawing/2014/main" id="{DC1B0019-632D-3046-A80B-11B02B11C9F4}"/>
                </a:ext>
              </a:extLst>
            </p:cNvPr>
            <p:cNvSpPr/>
            <p:nvPr/>
          </p:nvSpPr>
          <p:spPr>
            <a:xfrm>
              <a:off x="688343" y="3326895"/>
              <a:ext cx="8603654" cy="2198628"/>
            </a:xfrm>
            <a:prstGeom prst="rect">
              <a:avLst/>
            </a:prstGeom>
          </p:spPr>
          <p:txBody>
            <a:bodyPr wrap="square" lIns="0" tIns="0" rIns="0" bIns="0">
              <a:spAutoFit/>
            </a:bodyPr>
            <a:lstStyle/>
            <a:p>
              <a:pPr marL="171450" indent="-171450">
                <a:lnSpc>
                  <a:spcPct val="150000"/>
                </a:lnSpc>
                <a:spcBef>
                  <a:spcPts val="1200"/>
                </a:spcBef>
                <a:buClr>
                  <a:schemeClr val="tx2"/>
                </a:buClr>
                <a:buFont typeface="Wingdings" panose="05000000000000000000" pitchFamily="2" charset="2"/>
                <a:buChar char="u"/>
              </a:pPr>
              <a:r>
                <a:rPr kumimoji="1" lang="ja-JP" altLang="en-US" sz="1200" dirty="0">
                  <a:solidFill>
                    <a:srgbClr val="000000"/>
                  </a:solidFill>
                </a:rPr>
                <a:t>当該施設基準を満たさなくなった場合。（辞退届）　　　　</a:t>
              </a:r>
            </a:p>
            <a:p>
              <a:pPr marL="171450" indent="-171450">
                <a:lnSpc>
                  <a:spcPct val="150000"/>
                </a:lnSpc>
                <a:spcBef>
                  <a:spcPts val="1200"/>
                </a:spcBef>
                <a:buClr>
                  <a:schemeClr val="tx2"/>
                </a:buClr>
                <a:buFont typeface="Wingdings" panose="05000000000000000000" pitchFamily="2" charset="2"/>
                <a:buChar char="u"/>
              </a:pPr>
              <a:r>
                <a:rPr kumimoji="1" lang="ja-JP" altLang="en-US" sz="1200" dirty="0">
                  <a:solidFill>
                    <a:srgbClr val="000000"/>
                  </a:solidFill>
                </a:rPr>
                <a:t>当該施設基準の届出区分が変更となった場合。</a:t>
              </a:r>
            </a:p>
            <a:p>
              <a:pPr>
                <a:lnSpc>
                  <a:spcPct val="150000"/>
                </a:lnSpc>
                <a:buClr>
                  <a:schemeClr val="tx2"/>
                </a:buClr>
              </a:pPr>
              <a:r>
                <a:rPr kumimoji="1" lang="ja-JP" altLang="en-US" sz="1200" dirty="0">
                  <a:solidFill>
                    <a:srgbClr val="000000"/>
                  </a:solidFill>
                </a:rPr>
                <a:t>　　　</a:t>
              </a:r>
              <a:r>
                <a:rPr kumimoji="1" lang="en-US" altLang="ja-JP" sz="1200" dirty="0">
                  <a:solidFill>
                    <a:srgbClr val="000000"/>
                  </a:solidFill>
                </a:rPr>
                <a:t>(</a:t>
              </a:r>
              <a:r>
                <a:rPr kumimoji="1" lang="ja-JP" altLang="en-US" sz="1200" dirty="0">
                  <a:solidFill>
                    <a:srgbClr val="000000"/>
                  </a:solidFill>
                </a:rPr>
                <a:t>例</a:t>
              </a:r>
              <a:r>
                <a:rPr kumimoji="1" lang="en-US" altLang="ja-JP" sz="1200" dirty="0">
                  <a:solidFill>
                    <a:srgbClr val="000000"/>
                  </a:solidFill>
                </a:rPr>
                <a:t>)</a:t>
              </a:r>
              <a:r>
                <a:rPr kumimoji="1" lang="ja-JP" altLang="en-US" sz="1200" dirty="0">
                  <a:solidFill>
                    <a:srgbClr val="000000"/>
                  </a:solidFill>
                </a:rPr>
                <a:t>　</a:t>
              </a:r>
              <a:r>
                <a:rPr kumimoji="1" lang="zh-CN" altLang="en-US" sz="1200" dirty="0">
                  <a:solidFill>
                    <a:srgbClr val="000000"/>
                  </a:solidFill>
                </a:rPr>
                <a:t>外来後発医薬品使用体制加算</a:t>
              </a:r>
              <a:r>
                <a:rPr kumimoji="1" lang="ja-JP" altLang="en-US" sz="1200" dirty="0">
                  <a:solidFill>
                    <a:srgbClr val="000000"/>
                  </a:solidFill>
                </a:rPr>
                <a:t>「１」→「２」　　等</a:t>
              </a:r>
            </a:p>
            <a:p>
              <a:pPr marL="171450" indent="-171450">
                <a:lnSpc>
                  <a:spcPct val="150000"/>
                </a:lnSpc>
                <a:spcBef>
                  <a:spcPts val="1200"/>
                </a:spcBef>
                <a:buClr>
                  <a:schemeClr val="tx2"/>
                </a:buClr>
                <a:buFont typeface="Wingdings" panose="05000000000000000000" pitchFamily="2" charset="2"/>
                <a:buChar char="u"/>
              </a:pPr>
              <a:r>
                <a:rPr kumimoji="1" lang="ja-JP" altLang="en-US" sz="1200" dirty="0">
                  <a:solidFill>
                    <a:srgbClr val="000000"/>
                  </a:solidFill>
                </a:rPr>
                <a:t>届け出ている医師に変更があった場合</a:t>
              </a:r>
            </a:p>
            <a:p>
              <a:pPr>
                <a:lnSpc>
                  <a:spcPct val="150000"/>
                </a:lnSpc>
                <a:buClr>
                  <a:schemeClr val="tx2"/>
                </a:buClr>
              </a:pPr>
              <a:r>
                <a:rPr kumimoji="1" lang="ja-JP" altLang="en-US" sz="1200" dirty="0">
                  <a:solidFill>
                    <a:srgbClr val="000000"/>
                  </a:solidFill>
                </a:rPr>
                <a:t>　　　［届出が必要な施設基準］</a:t>
              </a:r>
            </a:p>
            <a:p>
              <a:pPr>
                <a:lnSpc>
                  <a:spcPct val="150000"/>
                </a:lnSpc>
                <a:buClr>
                  <a:schemeClr val="tx2"/>
                </a:buClr>
              </a:pPr>
              <a:r>
                <a:rPr kumimoji="1" lang="ja-JP" altLang="en-US" sz="1200" dirty="0">
                  <a:solidFill>
                    <a:srgbClr val="000000"/>
                  </a:solidFill>
                </a:rPr>
                <a:t>　　　　神経学的検査、画像診断管理加算１、２、３及び４、麻酔管理料（</a:t>
              </a:r>
              <a:r>
                <a:rPr kumimoji="1" lang="en-US" altLang="ja-JP" sz="1200" dirty="0">
                  <a:solidFill>
                    <a:srgbClr val="000000"/>
                  </a:solidFill>
                  <a:latin typeface="+mn-ea"/>
                </a:rPr>
                <a:t>Ⅰ</a:t>
              </a:r>
              <a:r>
                <a:rPr kumimoji="1" lang="ja-JP" altLang="en-US" sz="1200" dirty="0">
                  <a:solidFill>
                    <a:srgbClr val="000000"/>
                  </a:solidFill>
                </a:rPr>
                <a:t>）　等</a:t>
              </a:r>
            </a:p>
            <a:p>
              <a:pPr marL="171450" indent="-171450">
                <a:lnSpc>
                  <a:spcPct val="150000"/>
                </a:lnSpc>
                <a:spcBef>
                  <a:spcPts val="1200"/>
                </a:spcBef>
                <a:buClr>
                  <a:schemeClr val="tx2"/>
                </a:buClr>
                <a:buFont typeface="Wingdings" panose="05000000000000000000" pitchFamily="2" charset="2"/>
                <a:buChar char="u"/>
              </a:pPr>
              <a:r>
                <a:rPr kumimoji="1" lang="ja-JP" altLang="en-US" sz="1200" dirty="0">
                  <a:solidFill>
                    <a:srgbClr val="000000"/>
                  </a:solidFill>
                </a:rPr>
                <a:t>届け出ている機器に変更があった場合</a:t>
              </a:r>
            </a:p>
            <a:p>
              <a:pPr>
                <a:lnSpc>
                  <a:spcPct val="150000"/>
                </a:lnSpc>
                <a:buClr>
                  <a:schemeClr val="tx2"/>
                </a:buClr>
              </a:pPr>
              <a:r>
                <a:rPr kumimoji="1" lang="ja-JP" altLang="en-US" sz="1200" dirty="0">
                  <a:solidFill>
                    <a:srgbClr val="000000"/>
                  </a:solidFill>
                </a:rPr>
                <a:t>　　　［届出が必要な施設基準］</a:t>
              </a:r>
            </a:p>
            <a:p>
              <a:pPr>
                <a:lnSpc>
                  <a:spcPct val="150000"/>
                </a:lnSpc>
                <a:buClr>
                  <a:schemeClr val="tx2"/>
                </a:buClr>
              </a:pPr>
              <a:r>
                <a:rPr kumimoji="1" lang="ja-JP" altLang="en-US" sz="1200" dirty="0">
                  <a:solidFill>
                    <a:srgbClr val="000000"/>
                  </a:solidFill>
                </a:rPr>
                <a:t>　　　　ＣＴ撮影及びＭＲＩ撮影   等</a:t>
              </a:r>
            </a:p>
          </p:txBody>
        </p:sp>
        <p:sp>
          <p:nvSpPr>
            <p:cNvPr id="10" name="正方形/長方形 9">
              <a:extLst>
                <a:ext uri="{FF2B5EF4-FFF2-40B4-BE49-F238E27FC236}">
                  <a16:creationId xmlns:a16="http://schemas.microsoft.com/office/drawing/2014/main" id="{835E8AB9-DFE3-9B44-A739-FAC3710159BF}"/>
                </a:ext>
              </a:extLst>
            </p:cNvPr>
            <p:cNvSpPr/>
            <p:nvPr/>
          </p:nvSpPr>
          <p:spPr>
            <a:xfrm>
              <a:off x="407727" y="2592718"/>
              <a:ext cx="65" cy="197934"/>
            </a:xfrm>
            <a:prstGeom prst="rect">
              <a:avLst/>
            </a:prstGeom>
          </p:spPr>
          <p:txBody>
            <a:bodyPr wrap="none" lIns="0" tIns="0" rIns="0" bIns="0">
              <a:spAutoFit/>
            </a:bodyPr>
            <a:lstStyle/>
            <a:p>
              <a:pPr lvl="0" defTabSz="591055">
                <a:lnSpc>
                  <a:spcPct val="130000"/>
                </a:lnSpc>
                <a:spcAft>
                  <a:spcPts val="796"/>
                </a:spcAft>
              </a:pPr>
              <a:endParaRPr lang="ja-JP" altLang="en-US" sz="1400" b="1" spc="239" dirty="0">
                <a:solidFill>
                  <a:schemeClr val="tx2"/>
                </a:solidFill>
                <a:latin typeface="Meiryo" panose="020B0604030504040204" pitchFamily="34" charset="-128"/>
                <a:ea typeface="Meiryo" panose="020B0604030504040204" pitchFamily="34" charset="-128"/>
                <a:cs typeface="Noto Sans CJK JP DemiLight" charset="-128"/>
              </a:endParaRPr>
            </a:p>
          </p:txBody>
        </p:sp>
      </p:grpSp>
      <p:sp>
        <p:nvSpPr>
          <p:cNvPr id="4" name="スライド番号プレースホルダー 3"/>
          <p:cNvSpPr>
            <a:spLocks noGrp="1"/>
          </p:cNvSpPr>
          <p:nvPr>
            <p:ph type="sldNum" sz="quarter" idx="4"/>
          </p:nvPr>
        </p:nvSpPr>
        <p:spPr>
          <a:xfrm>
            <a:off x="8915314" y="6678971"/>
            <a:ext cx="630513" cy="278421"/>
          </a:xfrm>
        </p:spPr>
        <p:txBody>
          <a:bodyPr/>
          <a:lstStyle/>
          <a:p>
            <a:fld id="{48F63A3B-78C7-47BE-AE5E-E10140E04643}" type="slidenum">
              <a:rPr lang="en-US" smtClean="0"/>
              <a:pPr/>
              <a:t>9</a:t>
            </a:fld>
            <a:endParaRPr lang="en-US" dirty="0"/>
          </a:p>
        </p:txBody>
      </p:sp>
      <p:sp>
        <p:nvSpPr>
          <p:cNvPr id="15" name="テキスト ボックス 14">
            <a:extLst>
              <a:ext uri="{FF2B5EF4-FFF2-40B4-BE49-F238E27FC236}">
                <a16:creationId xmlns:a16="http://schemas.microsoft.com/office/drawing/2014/main" id="{42E2466E-971E-D6B0-69EB-FC2B5C320393}"/>
              </a:ext>
            </a:extLst>
          </p:cNvPr>
          <p:cNvSpPr txBox="1"/>
          <p:nvPr/>
        </p:nvSpPr>
        <p:spPr>
          <a:xfrm>
            <a:off x="405580" y="1124744"/>
            <a:ext cx="8723817" cy="846386"/>
          </a:xfrm>
          <a:prstGeom prst="rect">
            <a:avLst/>
          </a:prstGeom>
          <a:noFill/>
        </p:spPr>
        <p:txBody>
          <a:bodyPr wrap="square">
            <a:spAutoFit/>
          </a:bodyPr>
          <a:lstStyle/>
          <a:p>
            <a:pPr>
              <a:lnSpc>
                <a:spcPct val="200000"/>
              </a:lnSpc>
            </a:pPr>
            <a:r>
              <a:rPr lang="ja-JP" altLang="en-US" sz="1400" b="1" spc="239" dirty="0">
                <a:solidFill>
                  <a:schemeClr val="tx2"/>
                </a:solidFill>
                <a:latin typeface="Meiryo" panose="020B0604030504040204" pitchFamily="34" charset="-128"/>
                <a:ea typeface="Meiryo" panose="020B0604030504040204" pitchFamily="34" charset="-128"/>
                <a:cs typeface="Noto Sans CJK JP DemiLight" charset="-128"/>
              </a:rPr>
              <a:t>従事者等に変更があっても、施設基準を満たしている場合には「変更の届出」は不要です。</a:t>
            </a:r>
          </a:p>
          <a:p>
            <a:pPr>
              <a:lnSpc>
                <a:spcPct val="200000"/>
              </a:lnSpc>
            </a:pPr>
            <a:r>
              <a:rPr lang="ja-JP" altLang="en-US" sz="1200" dirty="0"/>
              <a:t>なお、次の事由については、届出の内容と異なった事情が生じた場合には、変更の届出が必要となります。</a:t>
            </a:r>
          </a:p>
        </p:txBody>
      </p:sp>
    </p:spTree>
    <p:extLst>
      <p:ext uri="{BB962C8B-B14F-4D97-AF65-F5344CB8AC3E}">
        <p14:creationId xmlns:p14="http://schemas.microsoft.com/office/powerpoint/2010/main" val="468215880"/>
      </p:ext>
    </p:extLst>
  </p:cSld>
  <p:clrMapOvr>
    <a:masterClrMapping/>
  </p:clrMapOvr>
</p:sld>
</file>

<file path=ppt/theme/theme1.xml><?xml version="1.0" encoding="utf-8"?>
<a:theme xmlns:a="http://schemas.openxmlformats.org/drawingml/2006/main" name="Office テーマ">
  <a:themeElements>
    <a:clrScheme name="Co-color">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kumimoji="1" sz="12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0000"/>
          </a:lnSpc>
          <a:spcAft>
            <a:spcPts val="600"/>
          </a:spcAft>
          <a:buClr>
            <a:schemeClr val="tx2"/>
          </a:buClr>
          <a:defRPr kumimoji="1" sz="1200" smtClean="0"/>
        </a:defPPr>
      </a:lstStyle>
    </a:txDef>
  </a:objectDefaults>
  <a:extraClrSchemeLst/>
  <a:extLst>
    <a:ext uri="{05A4C25C-085E-4340-85A3-A5531E510DB2}">
      <thm15:themeFamily xmlns:thm15="http://schemas.microsoft.com/office/thememl/2012/main" name="プレゼンテーション2" id="{A5D537A4-4E84-4669-ACC1-C8446850EBEB}" vid="{1A8A20BF-4F0C-438B-A467-8CDFB72CE272}"/>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7909</Words>
  <Application>Microsoft Office PowerPoint</Application>
  <PresentationFormat>A4 210 x 297 mm</PresentationFormat>
  <Paragraphs>758</Paragraphs>
  <Slides>35</Slides>
  <Notes>3</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35</vt:i4>
      </vt:variant>
    </vt:vector>
  </HeadingPairs>
  <TitlesOfParts>
    <vt:vector size="45" baseType="lpstr">
      <vt:lpstr>ＭＳ Ｐゴシック</vt:lpstr>
      <vt:lpstr>メイリオ</vt:lpstr>
      <vt:lpstr>メイリオ</vt:lpstr>
      <vt:lpstr>メイリオ 本文</vt:lpstr>
      <vt:lpstr>游ゴシック</vt:lpstr>
      <vt:lpstr>Arial</vt:lpstr>
      <vt:lpstr>Calibri</vt:lpstr>
      <vt:lpstr>Segoe UI</vt:lpstr>
      <vt:lpstr>Wingdings</vt:lpstr>
      <vt:lpstr>Office テーマ</vt:lpstr>
      <vt:lpstr>PowerPoint プレゼンテーション</vt:lpstr>
      <vt:lpstr>施設基準の届出期日について</vt:lpstr>
      <vt:lpstr>施設基準の届出先</vt:lpstr>
      <vt:lpstr>施設基準の告示及び通知の確認について</vt:lpstr>
      <vt:lpstr>ホームページのご案内（１／２）</vt:lpstr>
      <vt:lpstr>ホームページのご案内（２／２）</vt:lpstr>
      <vt:lpstr>施設基準の届出に係る基本事項（１／２）</vt:lpstr>
      <vt:lpstr>施設基準の届出に係る基本事項（２／２）</vt:lpstr>
      <vt:lpstr>施設基準の変更届の簡素化について</vt:lpstr>
      <vt:lpstr>施設基準の届出様式</vt:lpstr>
      <vt:lpstr>施設基準届出書の添付書類</vt:lpstr>
      <vt:lpstr>診療報酬に関する質問の取扱いについて（１／３）</vt:lpstr>
      <vt:lpstr>診療報酬に関する質問の取扱いについて（２／３）</vt:lpstr>
      <vt:lpstr>診療報酬に関する質問の取扱いについて（３／３）</vt:lpstr>
      <vt:lpstr>PowerPoint プレゼンテーション</vt:lpstr>
      <vt:lpstr>（表１）新設された又は施設基準が創設されたことにより、 　　　　令和６年６月以降において当該点数を算定するに当たり届出が必要なもの</vt:lpstr>
      <vt:lpstr>（表１）新設された又は施設基準が創設されたことにより、 　　　　令和６年６月以降において当該点数を算定するに当たり届出が必要なもの</vt:lpstr>
      <vt:lpstr>（表１）新設された又は施設基準が創設されたことにより、 　　　　令和６年６月以降において当該点数を算定するに当たり届出が必要なもの</vt:lpstr>
      <vt:lpstr>（表１）新設された又は施設基準が創設されたことにより、 　　　　令和６年６月以降において当該点数を算定するに当たり届出が必要なもの</vt:lpstr>
      <vt:lpstr>（表１）新設された又は施設基準が創設されたことにより、 　　　　令和６年６月以降において当該点数を算定するに当たり届出が必要なもの</vt:lpstr>
      <vt:lpstr>（表１）新設された又は施設基準が創設されたことにより、 　　　　令和６年６月以降において当該点数を算定するに当たり届出が必要なもの</vt:lpstr>
      <vt:lpstr>（表１）新設された又は施設基準が創設されたことにより、 　　　　令和６年６月以降において当該点数を算定するに当たり届出が必要なもの</vt:lpstr>
      <vt:lpstr>（表２）施設基準の改正により、令和６年５月31日において現に当該点数を算定していた 　　　　保険医療機関であっても、令和６年６月以降において当該点数を算定するに当たり 　　　　届出の必要なもの</vt:lpstr>
      <vt:lpstr>（表２）施設基準の改正により、令和６年５月31日において現に当該点数を算定していた 　　　　保険医療機関であっても、令和６年６月以降において当該点数を算定するに当たり 　　　　届出の必要なもの</vt:lpstr>
      <vt:lpstr>（表２）施設基準の改正により、令和６年５月31日において現に当該点数を算定していた 　　　　保険医療機関であっても、令和６年６月以降において当該点数を算定するに当たり 　　　　届出の必要なもの</vt:lpstr>
      <vt:lpstr>（表２）施設基準の改正により、令和６年５月31日において現に当該点数を算定していた 　　　　保険医療機関であっても、令和６年６月以降において当該点数を算定するに当たり 　　　　届出の必要なもの</vt:lpstr>
      <vt:lpstr>（表３）施設基準が改正されたが、令和６年５月31日において現に当該点数を算定 　　　　していた保険医療機関において、引き続き当該点数を算定する場合には、 　　　　届出が必要でないもの</vt:lpstr>
      <vt:lpstr>（表３）施設基準が改正されたが、令和６年５月31日において現に当該点数を算定 　　　　していた保険医療機関において、引き続き当該点数を算定する場合には、 　　　　届出が必要でないもの</vt:lpstr>
      <vt:lpstr>（表３）施設基準が改正されたが、令和６年５月31日において現に当該点数を算定 　　　　していた保険医療機関において、引き続き当該点数を算定する場合には、 　　　　届出が必要でないもの</vt:lpstr>
      <vt:lpstr>（表３）施設基準が改正されたが、令和６年５月31日において現に当該点数を算定 　　　　していた保険医療機関において、引き続き当該点数を算定する場合には、 　　　　届出が必要でないもの</vt:lpstr>
      <vt:lpstr>（表３）施設基準が改正されたが、令和６年５月31日において現に当該点数を算定 　　　　していた保険医療機関において、引き続き当該点数を算定する場合には、 　　　　届出が必要でないもの</vt:lpstr>
      <vt:lpstr>（表３）施設基準が改正されたが、令和６年５月31日において現に当該点数を算定 　　　　していた保険医療機関において、引き続き当該点数を算定する場合には、 　　　　届出が必要でないもの</vt:lpstr>
      <vt:lpstr>（表３）施設基準が改正されたが、令和６年５月31日において現に当該点数を算定 　　　　していた保険医療機関において、引き続き当該点数を算定する場合には、 　　　　届出が必要でないもの</vt:lpstr>
      <vt:lpstr>（表４）施設基準等の名称が変更されたが、令和６年５月３１日において現に当該点数を 　　　　算定していた保険医療機関であれば新たに届出が必要でないもの</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2024-04-10T06:44:19Z</dcterms:created>
  <dcterms:modified xsi:type="dcterms:W3CDTF">2024-07-16T00:37:35Z</dcterms:modified>
</cp:coreProperties>
</file>