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2019/11/19</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endParaRPr lang="en-US" altLang="ja-JP" sz="16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600" dirty="0" smtClean="0">
                <a:solidFill>
                  <a:schemeClr val="tx1"/>
                </a:solidFill>
                <a:latin typeface="ＭＳ ゴシック" panose="020B0609070205080204" pitchFamily="49" charset="-128"/>
                <a:ea typeface="ＭＳ ゴシック" panose="020B0609070205080204" pitchFamily="49" charset="-128"/>
              </a:rPr>
              <a:t>※ </a:t>
            </a:r>
            <a:r>
              <a:rPr lang="ja-JP" altLang="en-US" sz="16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6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600" dirty="0">
                <a:solidFill>
                  <a:schemeClr val="tx1"/>
                </a:solidFill>
                <a:latin typeface="ＭＳ ゴシック" panose="020B0609070205080204" pitchFamily="49" charset="-128"/>
                <a:ea typeface="ＭＳ ゴシック" panose="020B0609070205080204" pitchFamily="49" charset="-128"/>
              </a:rPr>
              <a:t>は</a:t>
            </a:r>
            <a:r>
              <a:rPr lang="ja-JP" altLang="en-US" sz="16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6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6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6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6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6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6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6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600" dirty="0" smtClean="0">
                <a:solidFill>
                  <a:schemeClr val="tx1"/>
                </a:solidFill>
                <a:latin typeface="ＭＳ ゴシック" panose="020B0609070205080204" pitchFamily="49" charset="-128"/>
                <a:ea typeface="ＭＳ ゴシック" panose="020B0609070205080204" pitchFamily="49" charset="-128"/>
              </a:rPr>
              <a:t>※ </a:t>
            </a:r>
            <a:r>
              <a:rPr lang="ja-JP" altLang="en-US" sz="16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6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6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6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6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6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600" dirty="0">
                <a:solidFill>
                  <a:schemeClr val="tx1"/>
                </a:solidFill>
                <a:latin typeface="ＭＳ ゴシック" panose="020B0609070205080204" pitchFamily="49" charset="-128"/>
                <a:ea typeface="ＭＳ ゴシック" panose="020B0609070205080204" pitchFamily="49" charset="-128"/>
              </a:rPr>
              <a:t>※</a:t>
            </a:r>
            <a:r>
              <a:rPr lang="ja-JP" altLang="en-US" sz="16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6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6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600" dirty="0" smtClean="0">
                <a:solidFill>
                  <a:schemeClr val="tx1"/>
                </a:solidFill>
                <a:latin typeface="ＭＳ ゴシック" panose="020B0609070205080204" pitchFamily="49" charset="-128"/>
                <a:ea typeface="ＭＳ ゴシック" panose="020B0609070205080204" pitchFamily="49" charset="-128"/>
              </a:rPr>
              <a:t>※ </a:t>
            </a:r>
            <a:r>
              <a:rPr lang="ja-JP" altLang="en-US" sz="16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6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令和元年１１月１</a:t>
              </a:r>
              <a:r>
                <a:rPr lang="ja-JP" altLang="en-US" sz="1200" dirty="0">
                  <a:latin typeface="HGSｺﾞｼｯｸM" panose="020B0600000000000000" pitchFamily="50" charset="-128"/>
                  <a:ea typeface="HGSｺﾞｼｯｸM" panose="020B0600000000000000" pitchFamily="50" charset="-128"/>
                </a:rPr>
                <a:t>９</a:t>
              </a:r>
              <a:r>
                <a:rPr lang="ja-JP" altLang="en-US" sz="1200" dirty="0" smtClean="0">
                  <a:latin typeface="HGSｺﾞｼｯｸM" panose="020B0600000000000000" pitchFamily="50" charset="-128"/>
                  <a:ea typeface="HGSｺﾞｼｯｸM" panose="020B0600000000000000" pitchFamily="50" charset="-128"/>
                </a:rPr>
                <a:t>日１２時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24830"/>
            <a:ext cx="9190527" cy="255223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［長野県］</a:t>
            </a:r>
            <a:endParaRPr lang="en-US" altLang="ja-JP" sz="1600" dirty="0" smtClean="0">
              <a:solidFill>
                <a:schemeClr val="tx1"/>
              </a:solidFill>
            </a:endParaRPr>
          </a:p>
          <a:p>
            <a:r>
              <a:rPr lang="ja-JP" altLang="en-US" sz="1600" dirty="0">
                <a:solidFill>
                  <a:schemeClr val="tx1"/>
                </a:solidFill>
              </a:rPr>
              <a:t>長野市、松本市、上田市、岡谷市、諏訪市、須坂市、小諸市、伊那市、中野市、飯山市、茅野市、塩尻市、佐久市、千曲市、東御市、安曇野市、小海町、川上村（</a:t>
            </a:r>
            <a:r>
              <a:rPr lang="en-US" altLang="ja-JP" sz="1600" dirty="0">
                <a:solidFill>
                  <a:schemeClr val="tx1"/>
                </a:solidFill>
              </a:rPr>
              <a:t>※</a:t>
            </a:r>
            <a:r>
              <a:rPr lang="ja-JP" altLang="en-US" sz="1600" dirty="0">
                <a:solidFill>
                  <a:schemeClr val="tx1"/>
                </a:solidFill>
              </a:rPr>
              <a:t>）、南牧村（</a:t>
            </a:r>
            <a:r>
              <a:rPr lang="en-US" altLang="ja-JP" sz="1600" dirty="0">
                <a:solidFill>
                  <a:schemeClr val="tx1"/>
                </a:solidFill>
              </a:rPr>
              <a:t>※</a:t>
            </a:r>
            <a:r>
              <a:rPr lang="ja-JP" altLang="en-US" sz="1600" dirty="0">
                <a:solidFill>
                  <a:schemeClr val="tx1"/>
                </a:solidFill>
              </a:rPr>
              <a:t>）、南相木村、北相木村、佐久穂町、軽井沢町、御代田町、立科町、青木村、長和町</a:t>
            </a:r>
            <a:r>
              <a:rPr lang="ja-JP" altLang="en-US" sz="1600" dirty="0" smtClean="0">
                <a:solidFill>
                  <a:schemeClr val="tx1"/>
                </a:solidFill>
              </a:rPr>
              <a:t>、富士見町</a:t>
            </a:r>
            <a:r>
              <a:rPr lang="ja-JP" altLang="en-US" sz="1600" dirty="0">
                <a:solidFill>
                  <a:schemeClr val="tx1"/>
                </a:solidFill>
              </a:rPr>
              <a:t>、原村、辰野町、麻績村、生坂村</a:t>
            </a:r>
            <a:r>
              <a:rPr lang="ja-JP" altLang="en-US" sz="1600" dirty="0" smtClean="0">
                <a:solidFill>
                  <a:schemeClr val="tx1"/>
                </a:solidFill>
              </a:rPr>
              <a:t>、坂城町、</a:t>
            </a:r>
            <a:endParaRPr lang="en-US" altLang="ja-JP" sz="1600" smtClean="0">
              <a:solidFill>
                <a:schemeClr val="tx1"/>
              </a:solidFill>
            </a:endParaRPr>
          </a:p>
          <a:p>
            <a:r>
              <a:rPr lang="ja-JP" altLang="en-US" sz="1600" smtClean="0">
                <a:solidFill>
                  <a:schemeClr val="tx1"/>
                </a:solidFill>
              </a:rPr>
              <a:t>小布施町</a:t>
            </a:r>
            <a:r>
              <a:rPr lang="ja-JP" altLang="en-US" sz="1600" dirty="0">
                <a:solidFill>
                  <a:schemeClr val="tx1"/>
                </a:solidFill>
              </a:rPr>
              <a:t>、高山村、山ノ内町、木島平村（☆）、飯綱町、栄村（</a:t>
            </a:r>
            <a:r>
              <a:rPr lang="en-US" altLang="ja-JP" sz="1600" dirty="0">
                <a:solidFill>
                  <a:schemeClr val="tx1"/>
                </a:solidFill>
              </a:rPr>
              <a:t>※</a:t>
            </a:r>
            <a:r>
              <a:rPr lang="ja-JP" altLang="en-US" sz="1600" dirty="0">
                <a:solidFill>
                  <a:schemeClr val="tx1"/>
                </a:solidFill>
              </a:rPr>
              <a:t>）</a:t>
            </a:r>
            <a:r>
              <a:rPr lang="ja-JP" altLang="en-US" sz="1600" dirty="0" smtClean="0">
                <a:solidFill>
                  <a:schemeClr val="tx1"/>
                </a:solidFill>
              </a:rPr>
              <a:t>、</a:t>
            </a:r>
            <a:endParaRPr lang="en-US" altLang="ja-JP" sz="1600" dirty="0" smtClean="0">
              <a:solidFill>
                <a:schemeClr val="tx1"/>
              </a:solidFill>
            </a:endParaRPr>
          </a:p>
          <a:p>
            <a:r>
              <a:rPr lang="ja-JP" altLang="en-US" sz="1600" dirty="0" smtClean="0">
                <a:solidFill>
                  <a:schemeClr val="tx1"/>
                </a:solidFill>
              </a:rPr>
              <a:t>長野県後期高齢者医療広域連合、全国健康保険協会</a:t>
            </a:r>
            <a:endParaRPr lang="en-US" altLang="ja-JP" sz="1600" dirty="0" smtClean="0">
              <a:solidFill>
                <a:schemeClr val="tx1"/>
              </a:solidFill>
            </a:endParaRPr>
          </a:p>
          <a:p>
            <a:r>
              <a:rPr lang="ja-JP" altLang="en-US" sz="1350" dirty="0" smtClean="0">
                <a:solidFill>
                  <a:schemeClr val="tx1"/>
                </a:solidFill>
              </a:rPr>
              <a:t>（</a:t>
            </a:r>
            <a:r>
              <a:rPr lang="en-US" altLang="ja-JP" sz="1350" dirty="0" smtClean="0">
                <a:solidFill>
                  <a:schemeClr val="tx1"/>
                </a:solidFill>
              </a:rPr>
              <a:t>※</a:t>
            </a:r>
            <a:r>
              <a:rPr lang="ja-JP" altLang="en-US" sz="1350" dirty="0" smtClean="0">
                <a:solidFill>
                  <a:schemeClr val="tx1"/>
                </a:solidFill>
              </a:rPr>
              <a:t>）国保</a:t>
            </a:r>
            <a:r>
              <a:rPr lang="ja-JP" altLang="en-US" sz="1350" dirty="0">
                <a:solidFill>
                  <a:schemeClr val="tx1"/>
                </a:solidFill>
              </a:rPr>
              <a:t>のみ　（☆）介護保険</a:t>
            </a:r>
            <a:r>
              <a:rPr lang="ja-JP" altLang="en-US" sz="1350" dirty="0" smtClean="0">
                <a:solidFill>
                  <a:schemeClr val="tx1"/>
                </a:solidFill>
              </a:rPr>
              <a:t>のみ</a:t>
            </a:r>
            <a:endParaRPr lang="en-US" altLang="ja-JP" sz="1350" dirty="0" smtClean="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smtClean="0">
              <a:solidFill>
                <a:schemeClr val="tx1"/>
              </a:solidFill>
              <a:latin typeface="+mn-ea"/>
            </a:endParaRPr>
          </a:p>
          <a:p>
            <a:r>
              <a:rPr lang="ja-JP" altLang="en-US" sz="1350" dirty="0" smtClean="0">
                <a:solidFill>
                  <a:schemeClr val="tx1"/>
                </a:solidFill>
              </a:rPr>
              <a:t>（下諏訪町</a:t>
            </a:r>
            <a:r>
              <a:rPr lang="ja-JP" altLang="en-US" sz="1350" dirty="0">
                <a:solidFill>
                  <a:schemeClr val="tx1"/>
                </a:solidFill>
              </a:rPr>
              <a:t>は災害救助法適用市町村ではありませんが、国民健康保険の窓口負担や介護保険の利用料の免除を行っています</a:t>
            </a:r>
            <a:r>
              <a:rPr lang="ja-JP" altLang="en-US" sz="1350" dirty="0" smtClean="0">
                <a:solidFill>
                  <a:schemeClr val="tx1"/>
                </a:solidFill>
              </a:rPr>
              <a:t>。詳細は下諏訪町にお問い合わせください。）</a:t>
            </a:r>
            <a:endParaRPr lang="en-US" altLang="ja-JP" sz="1350" dirty="0" smtClean="0">
              <a:solidFill>
                <a:schemeClr val="tx1"/>
              </a:solidFill>
            </a:endParaRPr>
          </a:p>
        </p:txBody>
      </p:sp>
      <p:sp>
        <p:nvSpPr>
          <p:cNvPr id="3" name="角丸四角形 2"/>
          <p:cNvSpPr/>
          <p:nvPr/>
        </p:nvSpPr>
        <p:spPr>
          <a:xfrm>
            <a:off x="211431" y="6112768"/>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1428</TotalTime>
  <Words>144</Words>
  <Application>Microsoft Office PowerPoint</Application>
  <PresentationFormat>A3 297x420 mm</PresentationFormat>
  <Paragraphs>37</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135</cp:revision>
  <cp:lastPrinted>2019-11-06T05:44:57Z</cp:lastPrinted>
  <dcterms:created xsi:type="dcterms:W3CDTF">2016-04-24T05:31:51Z</dcterms:created>
  <dcterms:modified xsi:type="dcterms:W3CDTF">2019-11-19T05:48:16Z</dcterms:modified>
</cp:coreProperties>
</file>